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5417" r:id="rId2"/>
    <p:sldMasterId id="2147485428" r:id="rId3"/>
  </p:sldMasterIdLst>
  <p:notesMasterIdLst>
    <p:notesMasterId r:id="rId59"/>
  </p:notesMasterIdLst>
  <p:handoutMasterIdLst>
    <p:handoutMasterId r:id="rId60"/>
  </p:handoutMasterIdLst>
  <p:sldIdLst>
    <p:sldId id="364" r:id="rId4"/>
    <p:sldId id="428" r:id="rId5"/>
    <p:sldId id="659" r:id="rId6"/>
    <p:sldId id="425" r:id="rId7"/>
    <p:sldId id="644" r:id="rId8"/>
    <p:sldId id="439" r:id="rId9"/>
    <p:sldId id="367" r:id="rId10"/>
    <p:sldId id="746" r:id="rId11"/>
    <p:sldId id="544" r:id="rId12"/>
    <p:sldId id="545" r:id="rId13"/>
    <p:sldId id="670" r:id="rId14"/>
    <p:sldId id="668" r:id="rId15"/>
    <p:sldId id="548" r:id="rId16"/>
    <p:sldId id="637" r:id="rId17"/>
    <p:sldId id="725" r:id="rId18"/>
    <p:sldId id="750" r:id="rId19"/>
    <p:sldId id="747" r:id="rId20"/>
    <p:sldId id="748" r:id="rId21"/>
    <p:sldId id="749" r:id="rId22"/>
    <p:sldId id="661" r:id="rId23"/>
    <p:sldId id="758" r:id="rId24"/>
    <p:sldId id="604" r:id="rId25"/>
    <p:sldId id="673" r:id="rId26"/>
    <p:sldId id="656" r:id="rId27"/>
    <p:sldId id="722" r:id="rId28"/>
    <p:sldId id="724" r:id="rId29"/>
    <p:sldId id="467" r:id="rId30"/>
    <p:sldId id="468" r:id="rId31"/>
    <p:sldId id="755" r:id="rId32"/>
    <p:sldId id="679" r:id="rId33"/>
    <p:sldId id="680" r:id="rId34"/>
    <p:sldId id="681" r:id="rId35"/>
    <p:sldId id="682" r:id="rId36"/>
    <p:sldId id="683" r:id="rId37"/>
    <p:sldId id="684" r:id="rId38"/>
    <p:sldId id="685" r:id="rId39"/>
    <p:sldId id="686" r:id="rId40"/>
    <p:sldId id="687" r:id="rId41"/>
    <p:sldId id="690" r:id="rId42"/>
    <p:sldId id="691" r:id="rId43"/>
    <p:sldId id="693" r:id="rId44"/>
    <p:sldId id="694" r:id="rId45"/>
    <p:sldId id="705" r:id="rId46"/>
    <p:sldId id="711" r:id="rId47"/>
    <p:sldId id="712" r:id="rId48"/>
    <p:sldId id="713" r:id="rId49"/>
    <p:sldId id="714" r:id="rId50"/>
    <p:sldId id="737" r:id="rId51"/>
    <p:sldId id="688" r:id="rId52"/>
    <p:sldId id="502" r:id="rId53"/>
    <p:sldId id="641" r:id="rId54"/>
    <p:sldId id="595" r:id="rId55"/>
    <p:sldId id="638" r:id="rId56"/>
    <p:sldId id="757" r:id="rId57"/>
    <p:sldId id="756" r:id="rId5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3300"/>
    <a:srgbClr val="00A100"/>
    <a:srgbClr val="FF0000"/>
    <a:srgbClr val="FF6600"/>
    <a:srgbClr val="CC3300"/>
    <a:srgbClr val="6600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707" autoAdjust="0"/>
  </p:normalViewPr>
  <p:slideViewPr>
    <p:cSldViewPr>
      <p:cViewPr>
        <p:scale>
          <a:sx n="89" d="100"/>
          <a:sy n="89" d="100"/>
        </p:scale>
        <p:origin x="-2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664"/>
    </p:cViewPr>
  </p:sorterViewPr>
  <p:notesViewPr>
    <p:cSldViewPr>
      <p:cViewPr>
        <p:scale>
          <a:sx n="80" d="100"/>
          <a:sy n="80" d="100"/>
        </p:scale>
        <p:origin x="-1938"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052631578947E-2"/>
          <c:y val="2.8708133971291867E-2"/>
          <c:w val="0.88596491228070173"/>
          <c:h val="0.84688995215311003"/>
        </c:manualLayout>
      </c:layout>
      <c:barChart>
        <c:barDir val="bar"/>
        <c:grouping val="clustered"/>
        <c:varyColors val="0"/>
        <c:ser>
          <c:idx val="0"/>
          <c:order val="0"/>
          <c:tx>
            <c:strRef>
              <c:f>Sheet1!$A$2</c:f>
              <c:strCache>
                <c:ptCount val="1"/>
              </c:strCache>
            </c:strRef>
          </c:tx>
          <c:spPr>
            <a:solidFill>
              <a:schemeClr val="accent1"/>
            </a:solidFill>
            <a:ln w="28110">
              <a:noFill/>
            </a:ln>
          </c:spPr>
          <c:invertIfNegative val="0"/>
          <c:cat>
            <c:numRef>
              <c:f>Sheet1!$B$1:$G$1</c:f>
              <c:numCache>
                <c:formatCode>General</c:formatCode>
                <c:ptCount val="6"/>
              </c:numCache>
            </c:numRef>
          </c:cat>
          <c:val>
            <c:numRef>
              <c:f>Sheet1!$B$2:$G$2</c:f>
              <c:numCache>
                <c:formatCode>General</c:formatCode>
                <c:ptCount val="6"/>
                <c:pt idx="0">
                  <c:v>0.05</c:v>
                </c:pt>
                <c:pt idx="1">
                  <c:v>9.2999999999999999E-2</c:v>
                </c:pt>
                <c:pt idx="2">
                  <c:v>0.223</c:v>
                </c:pt>
                <c:pt idx="3">
                  <c:v>0.23799999999999999</c:v>
                </c:pt>
                <c:pt idx="4">
                  <c:v>0.45300000000000001</c:v>
                </c:pt>
                <c:pt idx="5">
                  <c:v>0.251</c:v>
                </c:pt>
              </c:numCache>
            </c:numRef>
          </c:val>
        </c:ser>
        <c:dLbls>
          <c:showLegendKey val="0"/>
          <c:showVal val="0"/>
          <c:showCatName val="0"/>
          <c:showSerName val="0"/>
          <c:showPercent val="0"/>
          <c:showBubbleSize val="0"/>
        </c:dLbls>
        <c:gapWidth val="40"/>
        <c:axId val="89581056"/>
        <c:axId val="89582592"/>
      </c:barChart>
      <c:catAx>
        <c:axId val="89581056"/>
        <c:scaling>
          <c:orientation val="minMax"/>
        </c:scaling>
        <c:delete val="0"/>
        <c:axPos val="l"/>
        <c:numFmt formatCode="General" sourceLinked="1"/>
        <c:majorTickMark val="out"/>
        <c:minorTickMark val="none"/>
        <c:tickLblPos val="nextTo"/>
        <c:spPr>
          <a:ln w="3514">
            <a:solidFill>
              <a:schemeClr val="tx1"/>
            </a:solidFill>
            <a:prstDash val="solid"/>
          </a:ln>
        </c:spPr>
        <c:txPr>
          <a:bodyPr rot="0" vert="horz"/>
          <a:lstStyle/>
          <a:p>
            <a:pPr>
              <a:defRPr sz="111" b="1" i="0" u="none" strike="noStrike" baseline="0">
                <a:solidFill>
                  <a:srgbClr val="FFFFFF"/>
                </a:solidFill>
                <a:latin typeface="Tahoma"/>
                <a:ea typeface="Tahoma"/>
                <a:cs typeface="Tahoma"/>
              </a:defRPr>
            </a:pPr>
            <a:endParaRPr lang="en-US"/>
          </a:p>
        </c:txPr>
        <c:crossAx val="89582592"/>
        <c:crosses val="autoZero"/>
        <c:auto val="1"/>
        <c:lblAlgn val="ctr"/>
        <c:lblOffset val="100"/>
        <c:tickLblSkip val="1"/>
        <c:tickMarkSkip val="1"/>
        <c:noMultiLvlLbl val="0"/>
      </c:catAx>
      <c:valAx>
        <c:axId val="89582592"/>
        <c:scaling>
          <c:orientation val="minMax"/>
          <c:max val="0.5"/>
          <c:min val="0"/>
        </c:scaling>
        <c:delete val="0"/>
        <c:axPos val="b"/>
        <c:majorGridlines>
          <c:spPr>
            <a:ln w="3514">
              <a:solidFill>
                <a:schemeClr val="tx1"/>
              </a:solidFill>
              <a:prstDash val="solid"/>
            </a:ln>
          </c:spPr>
        </c:majorGridlines>
        <c:numFmt formatCode="0%" sourceLinked="0"/>
        <c:majorTickMark val="out"/>
        <c:minorTickMark val="none"/>
        <c:tickLblPos val="nextTo"/>
        <c:spPr>
          <a:ln w="10541">
            <a:noFill/>
          </a:ln>
        </c:spPr>
        <c:txPr>
          <a:bodyPr rot="0" vert="horz"/>
          <a:lstStyle/>
          <a:p>
            <a:pPr>
              <a:defRPr sz="1937" b="1" i="0" u="none" strike="noStrike" baseline="0">
                <a:solidFill>
                  <a:schemeClr val="tx1"/>
                </a:solidFill>
                <a:latin typeface="Arial"/>
                <a:ea typeface="Arial"/>
                <a:cs typeface="Arial"/>
              </a:defRPr>
            </a:pPr>
            <a:endParaRPr lang="en-US"/>
          </a:p>
        </c:txPr>
        <c:crossAx val="89581056"/>
        <c:crosses val="autoZero"/>
        <c:crossBetween val="between"/>
        <c:majorUnit val="0.1"/>
        <c:minorUnit val="0.05"/>
      </c:valAx>
      <c:spPr>
        <a:noFill/>
        <a:ln w="14055">
          <a:solidFill>
            <a:schemeClr val="tx1"/>
          </a:solidFill>
          <a:prstDash val="solid"/>
        </a:ln>
      </c:spPr>
    </c:plotArea>
    <c:plotVisOnly val="1"/>
    <c:dispBlanksAs val="gap"/>
    <c:showDLblsOverMax val="0"/>
  </c:chart>
  <c:spPr>
    <a:noFill/>
    <a:ln>
      <a:noFill/>
    </a:ln>
  </c:spPr>
  <c:txPr>
    <a:bodyPr/>
    <a:lstStyle/>
    <a:p>
      <a:pPr>
        <a:defRPr sz="1992"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052631578947E-2"/>
          <c:y val="2.8708133971291867E-2"/>
          <c:w val="0.88596491228070173"/>
          <c:h val="0.84688995215311003"/>
        </c:manualLayout>
      </c:layout>
      <c:barChart>
        <c:barDir val="bar"/>
        <c:grouping val="clustered"/>
        <c:varyColors val="0"/>
        <c:ser>
          <c:idx val="0"/>
          <c:order val="0"/>
          <c:tx>
            <c:strRef>
              <c:f>Sheet1!$A$2</c:f>
              <c:strCache>
                <c:ptCount val="1"/>
              </c:strCache>
            </c:strRef>
          </c:tx>
          <c:spPr>
            <a:solidFill>
              <a:schemeClr val="accent1"/>
            </a:solidFill>
            <a:ln w="28110">
              <a:noFill/>
            </a:ln>
          </c:spPr>
          <c:invertIfNegative val="0"/>
          <c:cat>
            <c:numRef>
              <c:f>Sheet1!$B$1:$G$1</c:f>
              <c:numCache>
                <c:formatCode>General</c:formatCode>
                <c:ptCount val="6"/>
              </c:numCache>
            </c:numRef>
          </c:cat>
          <c:val>
            <c:numRef>
              <c:f>Sheet1!$B$2:$E$2</c:f>
              <c:numCache>
                <c:formatCode>General</c:formatCode>
                <c:ptCount val="4"/>
                <c:pt idx="0">
                  <c:v>0.223</c:v>
                </c:pt>
                <c:pt idx="1">
                  <c:v>0.23799999999999999</c:v>
                </c:pt>
                <c:pt idx="2">
                  <c:v>0.45300000000000001</c:v>
                </c:pt>
                <c:pt idx="3">
                  <c:v>0.251</c:v>
                </c:pt>
              </c:numCache>
            </c:numRef>
          </c:val>
        </c:ser>
        <c:dLbls>
          <c:showLegendKey val="0"/>
          <c:showVal val="0"/>
          <c:showCatName val="0"/>
          <c:showSerName val="0"/>
          <c:showPercent val="0"/>
          <c:showBubbleSize val="0"/>
        </c:dLbls>
        <c:gapWidth val="40"/>
        <c:axId val="90972544"/>
        <c:axId val="90974080"/>
      </c:barChart>
      <c:catAx>
        <c:axId val="90972544"/>
        <c:scaling>
          <c:orientation val="minMax"/>
        </c:scaling>
        <c:delete val="0"/>
        <c:axPos val="l"/>
        <c:numFmt formatCode="General" sourceLinked="1"/>
        <c:majorTickMark val="out"/>
        <c:minorTickMark val="none"/>
        <c:tickLblPos val="nextTo"/>
        <c:spPr>
          <a:ln w="3514">
            <a:solidFill>
              <a:schemeClr val="tx1"/>
            </a:solidFill>
            <a:prstDash val="solid"/>
          </a:ln>
        </c:spPr>
        <c:txPr>
          <a:bodyPr rot="0" vert="horz"/>
          <a:lstStyle/>
          <a:p>
            <a:pPr>
              <a:defRPr sz="111" b="1" i="0" u="none" strike="noStrike" baseline="0">
                <a:solidFill>
                  <a:srgbClr val="FFFFFF"/>
                </a:solidFill>
                <a:latin typeface="Tahoma"/>
                <a:ea typeface="Tahoma"/>
                <a:cs typeface="Tahoma"/>
              </a:defRPr>
            </a:pPr>
            <a:endParaRPr lang="en-US"/>
          </a:p>
        </c:txPr>
        <c:crossAx val="90974080"/>
        <c:crosses val="autoZero"/>
        <c:auto val="1"/>
        <c:lblAlgn val="ctr"/>
        <c:lblOffset val="100"/>
        <c:tickLblSkip val="1"/>
        <c:tickMarkSkip val="1"/>
        <c:noMultiLvlLbl val="0"/>
      </c:catAx>
      <c:valAx>
        <c:axId val="90974080"/>
        <c:scaling>
          <c:orientation val="minMax"/>
          <c:max val="0.5"/>
          <c:min val="0"/>
        </c:scaling>
        <c:delete val="0"/>
        <c:axPos val="b"/>
        <c:majorGridlines>
          <c:spPr>
            <a:ln w="3514">
              <a:solidFill>
                <a:schemeClr val="tx1"/>
              </a:solidFill>
              <a:prstDash val="solid"/>
            </a:ln>
          </c:spPr>
        </c:majorGridlines>
        <c:numFmt formatCode="0%" sourceLinked="0"/>
        <c:majorTickMark val="out"/>
        <c:minorTickMark val="none"/>
        <c:tickLblPos val="nextTo"/>
        <c:spPr>
          <a:ln w="10541">
            <a:noFill/>
          </a:ln>
        </c:spPr>
        <c:txPr>
          <a:bodyPr rot="0" vert="horz"/>
          <a:lstStyle/>
          <a:p>
            <a:pPr>
              <a:defRPr sz="1937" b="1" i="0" u="none" strike="noStrike" baseline="0">
                <a:solidFill>
                  <a:schemeClr val="tx1"/>
                </a:solidFill>
                <a:latin typeface="Arial"/>
                <a:ea typeface="Arial"/>
                <a:cs typeface="Arial"/>
              </a:defRPr>
            </a:pPr>
            <a:endParaRPr lang="en-US"/>
          </a:p>
        </c:txPr>
        <c:crossAx val="90972544"/>
        <c:crosses val="autoZero"/>
        <c:crossBetween val="between"/>
        <c:majorUnit val="0.1"/>
        <c:minorUnit val="0.05"/>
      </c:valAx>
      <c:spPr>
        <a:noFill/>
        <a:ln w="14055">
          <a:solidFill>
            <a:schemeClr val="tx1"/>
          </a:solidFill>
          <a:prstDash val="solid"/>
        </a:ln>
      </c:spPr>
    </c:plotArea>
    <c:plotVisOnly val="1"/>
    <c:dispBlanksAs val="gap"/>
    <c:showDLblsOverMax val="0"/>
  </c:chart>
  <c:spPr>
    <a:noFill/>
    <a:ln>
      <a:noFill/>
    </a:ln>
  </c:spPr>
  <c:txPr>
    <a:bodyPr/>
    <a:lstStyle/>
    <a:p>
      <a:pPr>
        <a:defRPr sz="1992" b="1" i="0" u="none" strike="noStrike" baseline="0">
          <a:solidFill>
            <a:schemeClr val="tx1"/>
          </a:solidFill>
          <a:latin typeface="Tahoma"/>
          <a:ea typeface="Tahoma"/>
          <a:cs typeface="Tahom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80479645926733E-2"/>
          <c:y val="0.14086096290396075"/>
          <c:w val="0.91424566414492303"/>
          <c:h val="0.83041672749987561"/>
        </c:manualLayout>
      </c:layout>
      <c:barChart>
        <c:barDir val="col"/>
        <c:grouping val="clustered"/>
        <c:varyColors val="0"/>
        <c:ser>
          <c:idx val="0"/>
          <c:order val="0"/>
          <c:tx>
            <c:strRef>
              <c:f>Sheet1!$B$1</c:f>
              <c:strCache>
                <c:ptCount val="1"/>
                <c:pt idx="0">
                  <c:v>Series 1</c:v>
                </c:pt>
              </c:strCache>
            </c:strRef>
          </c:tx>
          <c:spPr>
            <a:solidFill>
              <a:srgbClr val="3399FF"/>
            </a:solidFill>
          </c:spPr>
          <c:invertIfNegative val="0"/>
          <c:cat>
            <c:numRef>
              <c:f>Sheet1!$A$2</c:f>
              <c:numCache>
                <c:formatCode>General</c:formatCode>
                <c:ptCount val="1"/>
              </c:numCache>
            </c:numRef>
          </c:cat>
          <c:val>
            <c:numRef>
              <c:f>Sheet1!$B$2</c:f>
              <c:numCache>
                <c:formatCode>General</c:formatCode>
                <c:ptCount val="1"/>
                <c:pt idx="0">
                  <c:v>25.6</c:v>
                </c:pt>
              </c:numCache>
            </c:numRef>
          </c:val>
        </c:ser>
        <c:ser>
          <c:idx val="1"/>
          <c:order val="1"/>
          <c:tx>
            <c:strRef>
              <c:f>Sheet1!$C$1</c:f>
              <c:strCache>
                <c:ptCount val="1"/>
                <c:pt idx="0">
                  <c:v>Series 2</c:v>
                </c:pt>
              </c:strCache>
            </c:strRef>
          </c:tx>
          <c:spPr>
            <a:solidFill>
              <a:srgbClr val="C00000"/>
            </a:solidFill>
          </c:spPr>
          <c:invertIfNegative val="0"/>
          <c:cat>
            <c:numRef>
              <c:f>Sheet1!$A$2</c:f>
              <c:numCache>
                <c:formatCode>General</c:formatCode>
                <c:ptCount val="1"/>
              </c:numCache>
            </c:numRef>
          </c:cat>
          <c:val>
            <c:numRef>
              <c:f>Sheet1!$C$2</c:f>
              <c:numCache>
                <c:formatCode>General</c:formatCode>
                <c:ptCount val="1"/>
                <c:pt idx="0">
                  <c:v>15.3</c:v>
                </c:pt>
              </c:numCache>
            </c:numRef>
          </c:val>
        </c:ser>
        <c:ser>
          <c:idx val="2"/>
          <c:order val="2"/>
          <c:tx>
            <c:strRef>
              <c:f>Sheet1!$D$1</c:f>
              <c:strCache>
                <c:ptCount val="1"/>
                <c:pt idx="0">
                  <c:v>Series 3</c:v>
                </c:pt>
              </c:strCache>
            </c:strRef>
          </c:tx>
          <c:spPr>
            <a:solidFill>
              <a:srgbClr val="EE8E00"/>
            </a:solidFill>
          </c:spPr>
          <c:invertIfNegative val="0"/>
          <c:cat>
            <c:numRef>
              <c:f>Sheet1!$A$2</c:f>
              <c:numCache>
                <c:formatCode>General</c:formatCode>
                <c:ptCount val="1"/>
              </c:numCache>
            </c:numRef>
          </c:cat>
          <c:val>
            <c:numRef>
              <c:f>Sheet1!$D$2</c:f>
              <c:numCache>
                <c:formatCode>General</c:formatCode>
                <c:ptCount val="1"/>
                <c:pt idx="0">
                  <c:v>10.5</c:v>
                </c:pt>
              </c:numCache>
            </c:numRef>
          </c:val>
        </c:ser>
        <c:ser>
          <c:idx val="3"/>
          <c:order val="3"/>
          <c:tx>
            <c:strRef>
              <c:f>Sheet1!$E$1</c:f>
              <c:strCache>
                <c:ptCount val="1"/>
                <c:pt idx="0">
                  <c:v>Series 4</c:v>
                </c:pt>
              </c:strCache>
            </c:strRef>
          </c:tx>
          <c:spPr>
            <a:solidFill>
              <a:srgbClr val="7030A0"/>
            </a:solidFill>
          </c:spPr>
          <c:invertIfNegative val="0"/>
          <c:cat>
            <c:numRef>
              <c:f>Sheet1!$A$2</c:f>
              <c:numCache>
                <c:formatCode>General</c:formatCode>
                <c:ptCount val="1"/>
              </c:numCache>
            </c:numRef>
          </c:cat>
          <c:val>
            <c:numRef>
              <c:f>Sheet1!$E$2</c:f>
              <c:numCache>
                <c:formatCode>General</c:formatCode>
                <c:ptCount val="1"/>
                <c:pt idx="0">
                  <c:v>3.7</c:v>
                </c:pt>
              </c:numCache>
            </c:numRef>
          </c:val>
        </c:ser>
        <c:ser>
          <c:idx val="4"/>
          <c:order val="4"/>
          <c:tx>
            <c:strRef>
              <c:f>Sheet1!$F$1</c:f>
              <c:strCache>
                <c:ptCount val="1"/>
                <c:pt idx="0">
                  <c:v>Series 5</c:v>
                </c:pt>
              </c:strCache>
            </c:strRef>
          </c:tx>
          <c:spPr>
            <a:solidFill>
              <a:srgbClr val="FF66CC"/>
            </a:solidFill>
          </c:spPr>
          <c:invertIfNegative val="0"/>
          <c:cat>
            <c:numRef>
              <c:f>Sheet1!$A$2</c:f>
              <c:numCache>
                <c:formatCode>General</c:formatCode>
                <c:ptCount val="1"/>
              </c:numCache>
            </c:numRef>
          </c:cat>
          <c:val>
            <c:numRef>
              <c:f>Sheet1!$F$2</c:f>
              <c:numCache>
                <c:formatCode>General</c:formatCode>
                <c:ptCount val="1"/>
                <c:pt idx="0">
                  <c:v>0.46</c:v>
                </c:pt>
              </c:numCache>
            </c:numRef>
          </c:val>
        </c:ser>
        <c:dLbls>
          <c:showLegendKey val="0"/>
          <c:showVal val="0"/>
          <c:showCatName val="0"/>
          <c:showSerName val="0"/>
          <c:showPercent val="0"/>
          <c:showBubbleSize val="0"/>
        </c:dLbls>
        <c:gapWidth val="115"/>
        <c:overlap val="-57"/>
        <c:axId val="90750336"/>
        <c:axId val="90756224"/>
      </c:barChart>
      <c:catAx>
        <c:axId val="90750336"/>
        <c:scaling>
          <c:orientation val="minMax"/>
        </c:scaling>
        <c:delete val="1"/>
        <c:axPos val="b"/>
        <c:numFmt formatCode="General" sourceLinked="1"/>
        <c:majorTickMark val="out"/>
        <c:minorTickMark val="none"/>
        <c:tickLblPos val="none"/>
        <c:crossAx val="90756224"/>
        <c:crosses val="autoZero"/>
        <c:auto val="1"/>
        <c:lblAlgn val="ctr"/>
        <c:lblOffset val="100"/>
        <c:noMultiLvlLbl val="0"/>
      </c:catAx>
      <c:valAx>
        <c:axId val="90756224"/>
        <c:scaling>
          <c:orientation val="minMax"/>
        </c:scaling>
        <c:delete val="0"/>
        <c:axPos val="l"/>
        <c:numFmt formatCode="General" sourceLinked="1"/>
        <c:majorTickMark val="out"/>
        <c:minorTickMark val="none"/>
        <c:tickLblPos val="nextTo"/>
        <c:spPr>
          <a:ln>
            <a:solidFill>
              <a:schemeClr val="bg2"/>
            </a:solidFill>
          </a:ln>
        </c:spPr>
        <c:txPr>
          <a:bodyPr/>
          <a:lstStyle/>
          <a:p>
            <a:pPr>
              <a:defRPr baseline="0">
                <a:solidFill>
                  <a:schemeClr val="bg2"/>
                </a:solidFill>
              </a:defRPr>
            </a:pPr>
            <a:endParaRPr lang="en-US"/>
          </a:p>
        </c:txPr>
        <c:crossAx val="90750336"/>
        <c:crosses val="autoZero"/>
        <c:crossBetween val="between"/>
      </c:valAx>
      <c:spPr>
        <a:noFill/>
        <a:ln w="25411">
          <a:noFill/>
        </a:ln>
      </c:spPr>
    </c:plotArea>
    <c:plotVisOnly val="1"/>
    <c:dispBlanksAs val="gap"/>
    <c:showDLblsOverMax val="0"/>
  </c:chart>
  <c:txPr>
    <a:bodyPr/>
    <a:lstStyle/>
    <a:p>
      <a:pPr>
        <a:defRPr sz="180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860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BC41674A-BF88-49F9-924A-F6764BECEA69}" type="slidenum">
              <a:rPr lang="en-US"/>
              <a:pPr>
                <a:defRPr/>
              </a:pPr>
              <a:t>‹#›</a:t>
            </a:fld>
            <a:endParaRPr lang="en-US"/>
          </a:p>
        </p:txBody>
      </p:sp>
    </p:spTree>
    <p:extLst>
      <p:ext uri="{BB962C8B-B14F-4D97-AF65-F5344CB8AC3E}">
        <p14:creationId xmlns:p14="http://schemas.microsoft.com/office/powerpoint/2010/main" val="254575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03A41752-45BE-43F1-B281-4D56C5AC7443}" type="slidenum">
              <a:rPr lang="en-US"/>
              <a:pPr>
                <a:defRPr/>
              </a:pPr>
              <a:t>‹#›</a:t>
            </a:fld>
            <a:endParaRPr lang="en-US"/>
          </a:p>
        </p:txBody>
      </p:sp>
    </p:spTree>
    <p:extLst>
      <p:ext uri="{BB962C8B-B14F-4D97-AF65-F5344CB8AC3E}">
        <p14:creationId xmlns:p14="http://schemas.microsoft.com/office/powerpoint/2010/main" val="263283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62F5D2B-73BD-4C75-99F4-53CF66CC7F89}" type="slidenum">
              <a:rPr lang="en-US" sz="1200" smtClean="0"/>
              <a:pPr/>
              <a:t>1</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D049EEF-154C-4FE6-8419-7772E2A77B33}" type="slidenum">
              <a:rPr lang="en-US" sz="1200" smtClean="0"/>
              <a:pPr/>
              <a:t>10</a:t>
            </a:fld>
            <a:endParaRPr lang="en-US" sz="120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11</a:t>
            </a:fld>
            <a:endParaRPr lang="en-US"/>
          </a:p>
        </p:txBody>
      </p:sp>
    </p:spTree>
    <p:extLst>
      <p:ext uri="{BB962C8B-B14F-4D97-AF65-F5344CB8AC3E}">
        <p14:creationId xmlns:p14="http://schemas.microsoft.com/office/powerpoint/2010/main" val="295185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69B26ED8-4FC8-4E3A-B49A-7E37DEFE1855}" type="slidenum">
              <a:rPr lang="en-US" sz="1200"/>
              <a:pPr algn="r" eaLnBrk="1" hangingPunct="1"/>
              <a:t>12</a:t>
            </a:fld>
            <a:endParaRPr lang="en-US" sz="1200"/>
          </a:p>
        </p:txBody>
      </p:sp>
      <p:sp>
        <p:nvSpPr>
          <p:cNvPr id="173059"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defTabSz="931774" eaLnBrk="1" fontAlgn="auto" hangingPunct="1">
              <a:spcBef>
                <a:spcPts val="0"/>
              </a:spcBef>
              <a:spcAft>
                <a:spcPts val="0"/>
              </a:spcAft>
              <a:defRPr/>
            </a:pPr>
            <a:r>
              <a:rPr lang="en-US" dirty="0" smtClean="0">
                <a:latin typeface="+mn-lt"/>
              </a:rPr>
              <a:t>Africa is the last place on earth for the tobacco-epidemic to occur (other than women in various locations).  It we don’t work on stopping the epidemic before it starts, we will have a century of misery, an unprecedented double burden of disease (because of the high rates of infectious diseases), etc.  This is a unique opportunity, and if we move fast in Africa we have a chance for significant catalytic change.</a:t>
            </a:r>
          </a:p>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pPr algn="r" eaLnBrk="1" hangingPunct="1"/>
            <a:fld id="{15FAE2AF-7480-41E4-8EF9-B50AFB8189F5}" type="slidenum">
              <a:rPr lang="en-US" sz="1200"/>
              <a:pPr algn="r" eaLnBrk="1" hangingPunct="1"/>
              <a:t>13</a:t>
            </a:fld>
            <a:endParaRPr lang="en-US" sz="1200"/>
          </a:p>
        </p:txBody>
      </p:sp>
      <p:sp>
        <p:nvSpPr>
          <p:cNvPr id="196611" name="Rectangle 2"/>
          <p:cNvSpPr>
            <a:spLocks noGrp="1" noRot="1" noChangeAspect="1" noChangeArrowheads="1" noTextEdit="1"/>
          </p:cNvSpPr>
          <p:nvPr>
            <p:ph type="sldImg"/>
          </p:nvPr>
        </p:nvSpPr>
        <p:spPr>
          <a:xfrm>
            <a:off x="1792288" y="696913"/>
            <a:ext cx="3440112" cy="2579687"/>
          </a:xfrm>
          <a:ln/>
        </p:spPr>
      </p:sp>
      <p:sp>
        <p:nvSpPr>
          <p:cNvPr id="196612" name="Rectangle 5"/>
          <p:cNvSpPr>
            <a:spLocks noGrp="1" noChangeArrowheads="1"/>
          </p:cNvSpPr>
          <p:nvPr>
            <p:ph type="body" idx="1"/>
          </p:nvPr>
        </p:nvSpPr>
        <p:spPr>
          <a:xfrm>
            <a:off x="600075" y="3540125"/>
            <a:ext cx="5953125" cy="5341938"/>
          </a:xfrm>
          <a:noFill/>
          <a:ln>
            <a:solidFill>
              <a:schemeClr val="tx1"/>
            </a:solidFill>
          </a:ln>
          <a:extLst>
            <a:ext uri="{909E8E84-426E-40DD-AFC4-6F175D3DCCD1}">
              <a14:hiddenFill xmlns:a14="http://schemas.microsoft.com/office/drawing/2010/main">
                <a:solidFill>
                  <a:srgbClr val="FFFFFF"/>
                </a:solidFill>
              </a14:hiddenFill>
            </a:ext>
          </a:extLst>
        </p:spPr>
        <p:txBody>
          <a:bodyPr lIns="94687" tIns="47342" rIns="94687" bIns="47342"/>
          <a:lstStyle/>
          <a:p>
            <a:pPr eaLnBrk="1" hangingPunct="1">
              <a:tabLst>
                <a:tab pos="228600" algn="l"/>
              </a:tabLst>
            </a:pPr>
            <a:r>
              <a:rPr lang="en-US" altLang="en-US" sz="900" smtClean="0">
                <a:latin typeface="Arial" pitchFamily="34" charset="0"/>
              </a:rPr>
              <a:t>This graph demonstrates trends in smoking among adults in the U.S. between 1955 and 2007 (CDC, 1999, 2008). Since 1990, the smoking prevalence among men and women has experienced only a slight decline, compared to previous decades, highlighting a need for enhanced tobacco control efforts. In 2007, results of the National Health Interview Survey (NHIS) indicated that approximately 43.4 million adults (19.8% of the U.S. adult population) are current smokers</a:t>
            </a:r>
            <a:r>
              <a:rPr lang="en-US" altLang="en-US" sz="900" baseline="30000" smtClean="0">
                <a:latin typeface="Arial" pitchFamily="34" charset="0"/>
              </a:rPr>
              <a:t>1</a:t>
            </a:r>
            <a:r>
              <a:rPr lang="en-US" altLang="en-US" sz="900" smtClean="0">
                <a:latin typeface="Arial" pitchFamily="34" charset="0"/>
              </a:rPr>
              <a:t> (CDC, 2008). Of these, 77.8% smoke every day and 22.2% smoke some days (CDC, 2008). A greater proportion of men (22.3%) than women (17.4%) are current smokers.</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smtClean="0">
                <a:latin typeface="Arial" pitchFamily="34" charset="0"/>
              </a:rPr>
              <a:t>An estimated 70% of all smokers want to quit completely (CDC, 2002). In 2007, approximately 13.4 million (39.8%) of current smokers stopped smoking at least 1 day during the past 12 months because they were trying to quit (CDC, 2008). In 2007, an estimated 47.3 million adults were former smokers,</a:t>
            </a:r>
            <a:r>
              <a:rPr lang="en-US" altLang="en-US" sz="900" baseline="30000" smtClean="0">
                <a:latin typeface="Arial" pitchFamily="34" charset="0"/>
              </a:rPr>
              <a:t>2</a:t>
            </a:r>
            <a:r>
              <a:rPr lang="en-US" altLang="en-US" sz="900" smtClean="0">
                <a:latin typeface="Arial" pitchFamily="34" charset="0"/>
              </a:rPr>
              <a:t> representing 52.1% of persons who had ever smoked (CDC, 2008). </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b="1" smtClean="0">
                <a:latin typeface="Arial" pitchFamily="34" charset="0"/>
                <a:sym typeface="Webdings" pitchFamily="18" charset="2"/>
              </a:rPr>
              <a:t>♪ </a:t>
            </a:r>
            <a:r>
              <a:rPr lang="en-US" altLang="en-US" sz="900" b="1" smtClean="0">
                <a:latin typeface="Arial" pitchFamily="34" charset="0"/>
              </a:rPr>
              <a:t>Note to instructor(s):</a:t>
            </a:r>
            <a:r>
              <a:rPr lang="en-US" altLang="en-US" sz="900" smtClean="0">
                <a:latin typeface="Arial" pitchFamily="34" charset="0"/>
              </a:rPr>
              <a:t> Cessation statistics vary depending on factors such as the duration of follow-up, definitions of abstinence, and whether reports of cessation were biologically confirmed. According to the CDC (2002), 4.7% of smokers who had smoked every day or some days during the past year had quit and were able to maintain abstinence for 3–12 months in 2000. </a:t>
            </a:r>
          </a:p>
          <a:p>
            <a:pPr eaLnBrk="1" hangingPunct="1">
              <a:tabLst>
                <a:tab pos="228600" algn="l"/>
              </a:tabLst>
            </a:pPr>
            <a:endParaRPr lang="en-US" altLang="en-US" sz="900" smtClean="0">
              <a:latin typeface="Arial" pitchFamily="34" charset="0"/>
            </a:endParaRPr>
          </a:p>
          <a:p>
            <a:pPr eaLnBrk="1" hangingPunct="1">
              <a:tabLst>
                <a:tab pos="228600" algn="l"/>
              </a:tabLst>
            </a:pPr>
            <a:r>
              <a:rPr lang="en-US" altLang="en-US" sz="900" baseline="30000" smtClean="0">
                <a:latin typeface="Arial" pitchFamily="34" charset="0"/>
              </a:rPr>
              <a:t>1</a:t>
            </a:r>
            <a:r>
              <a:rPr lang="en-US" altLang="en-US" sz="900" smtClean="0">
                <a:latin typeface="Arial" pitchFamily="34" charset="0"/>
              </a:rPr>
              <a:t>Current smokers: persons who reported having smoked </a:t>
            </a:r>
            <a:r>
              <a:rPr lang="en-US" altLang="en-US" sz="900" smtClean="0">
                <a:latin typeface="Arial" pitchFamily="34" charset="0"/>
                <a:sym typeface="Symbol" pitchFamily="18" charset="2"/>
              </a:rPr>
              <a:t>100 or more cigarettes during their lifetime and who smoked every day or some days at the time of the interview.</a:t>
            </a:r>
          </a:p>
          <a:p>
            <a:pPr eaLnBrk="1" hangingPunct="1">
              <a:tabLst>
                <a:tab pos="228600" algn="l"/>
              </a:tabLst>
            </a:pPr>
            <a:r>
              <a:rPr lang="en-US" altLang="en-US" sz="900" baseline="30000" smtClean="0">
                <a:latin typeface="Arial" pitchFamily="34" charset="0"/>
              </a:rPr>
              <a:t>2</a:t>
            </a:r>
            <a:r>
              <a:rPr lang="en-US" altLang="en-US" sz="900" smtClean="0">
                <a:latin typeface="Arial" pitchFamily="34" charset="0"/>
              </a:rPr>
              <a:t>Former smokers: persons who reported having smoked 100 or more cigarettes during their lifetime but currently did not smoke.</a:t>
            </a:r>
          </a:p>
          <a:p>
            <a:pPr eaLnBrk="1" hangingPunct="1">
              <a:lnSpc>
                <a:spcPct val="90000"/>
              </a:lnSpc>
              <a:tabLst>
                <a:tab pos="228600" algn="l"/>
              </a:tabLst>
            </a:pPr>
            <a:endParaRPr lang="en-US" altLang="en-US" sz="900" smtClean="0">
              <a:latin typeface="Arial" pitchFamily="34" charset="0"/>
            </a:endParaRPr>
          </a:p>
          <a:p>
            <a:pPr eaLnBrk="1" hangingPunct="1">
              <a:lnSpc>
                <a:spcPct val="90000"/>
              </a:lnSpc>
              <a:tabLst>
                <a:tab pos="228600" algn="l"/>
              </a:tabLst>
            </a:pPr>
            <a:endParaRPr lang="en-US" altLang="en-US" sz="900" smtClean="0">
              <a:latin typeface="Arial" pitchFamily="34" charset="0"/>
            </a:endParaRPr>
          </a:p>
          <a:p>
            <a:pPr eaLnBrk="1" hangingPunct="1">
              <a:lnSpc>
                <a:spcPct val="90000"/>
              </a:lnSpc>
              <a:tabLst>
                <a:tab pos="228600" algn="l"/>
              </a:tabLst>
            </a:pPr>
            <a:endParaRPr lang="en-US" sz="900" smtClean="0">
              <a:latin typeface="Arial" pitchFamily="34" charset="0"/>
            </a:endParaRPr>
          </a:p>
          <a:p>
            <a:pPr eaLnBrk="1" hangingPunct="1">
              <a:lnSpc>
                <a:spcPct val="90000"/>
              </a:lnSpc>
              <a:tabLst>
                <a:tab pos="228600" algn="l"/>
              </a:tabLst>
            </a:pPr>
            <a:r>
              <a:rPr lang="en-US" sz="800" smtClean="0">
                <a:latin typeface="Arial" pitchFamily="34" charset="0"/>
              </a:rPr>
              <a:t>Centers for Disease Control and Prevention (CDC). (1999). Achievements in public health, 1900–1999: Tobacco use—United States, 1900–1999. </a:t>
            </a:r>
            <a:r>
              <a:rPr lang="en-US" sz="800" i="1" smtClean="0">
                <a:latin typeface="Arial" pitchFamily="34" charset="0"/>
              </a:rPr>
              <a:t>MMWR </a:t>
            </a:r>
            <a:r>
              <a:rPr lang="en-US" sz="800" smtClean="0">
                <a:latin typeface="Arial" pitchFamily="34" charset="0"/>
              </a:rPr>
              <a:t>48:986–993.</a:t>
            </a:r>
          </a:p>
          <a:p>
            <a:pPr eaLnBrk="1" hangingPunct="1">
              <a:lnSpc>
                <a:spcPct val="90000"/>
              </a:lnSpc>
              <a:tabLst>
                <a:tab pos="228600" algn="l"/>
              </a:tabLst>
            </a:pPr>
            <a:r>
              <a:rPr lang="en-US" altLang="en-US" sz="800" smtClean="0">
                <a:latin typeface="Arial" pitchFamily="34" charset="0"/>
              </a:rPr>
              <a:t>Centers for Disease Control and Prevention. (2002). Cigarette smoking among adults—United States, 2000. </a:t>
            </a:r>
            <a:r>
              <a:rPr lang="en-US" altLang="en-US" sz="800" i="1" smtClean="0">
                <a:latin typeface="Arial" pitchFamily="34" charset="0"/>
              </a:rPr>
              <a:t>MMWR</a:t>
            </a:r>
            <a:r>
              <a:rPr lang="en-US" altLang="en-US" sz="800" smtClean="0">
                <a:latin typeface="Arial" pitchFamily="34" charset="0"/>
              </a:rPr>
              <a:t> 51:642–645.</a:t>
            </a:r>
            <a:endParaRPr lang="en-US" sz="800" smtClean="0">
              <a:latin typeface="Arial" pitchFamily="34" charset="0"/>
            </a:endParaRPr>
          </a:p>
          <a:p>
            <a:pPr eaLnBrk="1" hangingPunct="1">
              <a:lnSpc>
                <a:spcPct val="90000"/>
              </a:lnSpc>
              <a:tabLst>
                <a:tab pos="228600" algn="l"/>
              </a:tabLst>
            </a:pPr>
            <a:r>
              <a:rPr lang="en-US" altLang="en-US" sz="800" smtClean="0">
                <a:latin typeface="Arial" pitchFamily="34" charset="0"/>
              </a:rPr>
              <a:t>Centers for Disease Control and Prevention. (2008). Tobacco use among adults—United States, 2007. </a:t>
            </a:r>
            <a:r>
              <a:rPr lang="en-US" altLang="en-US" sz="800" i="1" smtClean="0">
                <a:latin typeface="Arial" pitchFamily="34" charset="0"/>
              </a:rPr>
              <a:t>MMWR </a:t>
            </a:r>
            <a:r>
              <a:rPr lang="en-US" altLang="en-US" sz="800" smtClean="0">
                <a:latin typeface="Arial" pitchFamily="34" charset="0"/>
              </a:rPr>
              <a:t>57:1221–1226.</a:t>
            </a:r>
          </a:p>
          <a:p>
            <a:pPr>
              <a:spcBef>
                <a:spcPct val="0"/>
              </a:spcBef>
              <a:tabLst>
                <a:tab pos="228600" algn="l"/>
              </a:tabLst>
            </a:pPr>
            <a:endParaRPr lang="en-US" sz="900" smtClean="0">
              <a:solidFill>
                <a:srgbClr val="000000"/>
              </a:solidFill>
              <a:latin typeface="Arial" pitchFamily="34" charset="0"/>
            </a:endParaRPr>
          </a:p>
          <a:p>
            <a:pPr>
              <a:spcBef>
                <a:spcPct val="0"/>
              </a:spcBef>
              <a:tabLst>
                <a:tab pos="228600" algn="l"/>
              </a:tabLst>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4AA6CDE-F8C8-4ED3-BD1A-61F167DC8104}" type="slidenum">
              <a:rPr lang="en-US" sz="1200" smtClean="0">
                <a:solidFill>
                  <a:srgbClr val="000000"/>
                </a:solidFill>
              </a:rPr>
              <a:pPr/>
              <a:t>14</a:t>
            </a:fld>
            <a:endParaRPr lang="en-US" sz="120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15</a:t>
            </a:fld>
            <a:endParaRPr lang="en-US"/>
          </a:p>
        </p:txBody>
      </p:sp>
    </p:spTree>
    <p:extLst>
      <p:ext uri="{BB962C8B-B14F-4D97-AF65-F5344CB8AC3E}">
        <p14:creationId xmlns:p14="http://schemas.microsoft.com/office/powerpoint/2010/main" val="123817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8584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Arial" pitchFamily="34" charset="0"/>
              </a:defRPr>
            </a:lvl1pPr>
            <a:lvl2pPr marL="742909" indent="-285734" defTabSz="931811">
              <a:defRPr sz="2400">
                <a:solidFill>
                  <a:schemeClr val="tx1"/>
                </a:solidFill>
                <a:latin typeface="Arial" pitchFamily="34" charset="0"/>
              </a:defRPr>
            </a:lvl2pPr>
            <a:lvl3pPr marL="1142937" indent="-228587" defTabSz="931811">
              <a:defRPr sz="2400">
                <a:solidFill>
                  <a:schemeClr val="tx1"/>
                </a:solidFill>
                <a:latin typeface="Arial" pitchFamily="34" charset="0"/>
              </a:defRPr>
            </a:lvl3pPr>
            <a:lvl4pPr marL="1600111" indent="-228587" defTabSz="931811">
              <a:defRPr sz="2400">
                <a:solidFill>
                  <a:schemeClr val="tx1"/>
                </a:solidFill>
                <a:latin typeface="Arial" pitchFamily="34" charset="0"/>
              </a:defRPr>
            </a:lvl4pPr>
            <a:lvl5pPr marL="2057287" indent="-228587" defTabSz="931811">
              <a:defRPr sz="2400">
                <a:solidFill>
                  <a:schemeClr val="tx1"/>
                </a:solidFill>
                <a:latin typeface="Arial" pitchFamily="34" charset="0"/>
              </a:defRPr>
            </a:lvl5pPr>
            <a:lvl6pPr marL="2514461" indent="-228587" defTabSz="931811" eaLnBrk="0" fontAlgn="base" hangingPunct="0">
              <a:spcBef>
                <a:spcPct val="0"/>
              </a:spcBef>
              <a:spcAft>
                <a:spcPct val="0"/>
              </a:spcAft>
              <a:defRPr sz="2400">
                <a:solidFill>
                  <a:schemeClr val="tx1"/>
                </a:solidFill>
                <a:latin typeface="Arial" pitchFamily="34" charset="0"/>
              </a:defRPr>
            </a:lvl6pPr>
            <a:lvl7pPr marL="2971635" indent="-228587" defTabSz="931811" eaLnBrk="0" fontAlgn="base" hangingPunct="0">
              <a:spcBef>
                <a:spcPct val="0"/>
              </a:spcBef>
              <a:spcAft>
                <a:spcPct val="0"/>
              </a:spcAft>
              <a:defRPr sz="2400">
                <a:solidFill>
                  <a:schemeClr val="tx1"/>
                </a:solidFill>
                <a:latin typeface="Arial" pitchFamily="34" charset="0"/>
              </a:defRPr>
            </a:lvl7pPr>
            <a:lvl8pPr marL="3428811" indent="-228587" defTabSz="931811" eaLnBrk="0" fontAlgn="base" hangingPunct="0">
              <a:spcBef>
                <a:spcPct val="0"/>
              </a:spcBef>
              <a:spcAft>
                <a:spcPct val="0"/>
              </a:spcAft>
              <a:defRPr sz="2400">
                <a:solidFill>
                  <a:schemeClr val="tx1"/>
                </a:solidFill>
                <a:latin typeface="Arial" pitchFamily="34" charset="0"/>
              </a:defRPr>
            </a:lvl8pPr>
            <a:lvl9pPr marL="3885985" indent="-228587" defTabSz="931811" eaLnBrk="0" fontAlgn="base" hangingPunct="0">
              <a:spcBef>
                <a:spcPct val="0"/>
              </a:spcBef>
              <a:spcAft>
                <a:spcPct val="0"/>
              </a:spcAft>
              <a:defRPr sz="2400">
                <a:solidFill>
                  <a:schemeClr val="tx1"/>
                </a:solidFill>
                <a:latin typeface="Arial" pitchFamily="34" charset="0"/>
              </a:defRPr>
            </a:lvl9pPr>
          </a:lstStyle>
          <a:p>
            <a:fld id="{13B687BA-F7CF-4B39-9EF4-324B1DB90DA9}" type="slidenum">
              <a:rPr lang="en-US" sz="1200"/>
              <a:pPr/>
              <a:t>17</a:t>
            </a:fld>
            <a:endParaRPr lang="en-US" sz="1200"/>
          </a:p>
        </p:txBody>
      </p:sp>
      <p:sp>
        <p:nvSpPr>
          <p:cNvPr id="206851" name="Rectangle 2"/>
          <p:cNvSpPr>
            <a:spLocks noGrp="1" noRot="1" noChangeAspect="1" noChangeArrowheads="1" noTextEdit="1"/>
          </p:cNvSpPr>
          <p:nvPr>
            <p:ph type="sldImg"/>
          </p:nvPr>
        </p:nvSpPr>
        <p:spPr>
          <a:xfrm>
            <a:off x="1792288" y="696913"/>
            <a:ext cx="3438525" cy="2579687"/>
          </a:xfrm>
          <a:ln/>
        </p:spPr>
      </p:sp>
      <p:sp>
        <p:nvSpPr>
          <p:cNvPr id="206852" name="Rectangle 3"/>
          <p:cNvSpPr>
            <a:spLocks noGrp="1" noChangeArrowheads="1"/>
          </p:cNvSpPr>
          <p:nvPr>
            <p:ph type="body" idx="1"/>
          </p:nvPr>
        </p:nvSpPr>
        <p:spPr>
          <a:xfrm>
            <a:off x="533401" y="3429001"/>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90" rIns="93177" bIns="46590"/>
          <a:lstStyle/>
          <a:p>
            <a:pPr defTabSz="177790">
              <a:spcBef>
                <a:spcPct val="0"/>
              </a:spcBef>
              <a:tabLst>
                <a:tab pos="228587" algn="l"/>
              </a:tabLst>
            </a:pPr>
            <a:r>
              <a:rPr lang="en-US" altLang="en-US" sz="1000">
                <a:latin typeface="Arial" pitchFamily="34" charset="0"/>
              </a:rPr>
              <a:t>In 2005, the prevalence of smoking in the U.S. was highest among American Indian/Alaska Natives (32.0%) and next highest among non-Hispanic Whites (21.9%), followed by non-Hispanic Blacks (21.5%), Hispanics (16.2%), and Asians (13.3%) (CDC, 2006).</a:t>
            </a:r>
          </a:p>
          <a:p>
            <a:pPr defTabSz="177790">
              <a:spcBef>
                <a:spcPct val="0"/>
              </a:spcBef>
              <a:tabLst>
                <a:tab pos="228587" algn="l"/>
              </a:tabLst>
            </a:pPr>
            <a:endParaRPr lang="en-US" altLang="en-US" sz="1000" b="1">
              <a:latin typeface="Arial" pitchFamily="34" charset="0"/>
            </a:endParaRPr>
          </a:p>
          <a:p>
            <a:pPr defTabSz="177790">
              <a:tabLst>
                <a:tab pos="228587" algn="l"/>
              </a:tabLst>
            </a:pPr>
            <a:endParaRPr lang="en-US" altLang="en-US" sz="1000">
              <a:latin typeface="Arial" pitchFamily="34" charset="0"/>
              <a:cs typeface="Times New Roman" pitchFamily="18" charset="0"/>
            </a:endParaRPr>
          </a:p>
          <a:p>
            <a:pPr defTabSz="177790">
              <a:tabLst>
                <a:tab pos="228587" algn="l"/>
              </a:tabLst>
            </a:pPr>
            <a:r>
              <a:rPr lang="en-US" altLang="en-US" sz="900">
                <a:latin typeface="Arial" pitchFamily="34" charset="0"/>
                <a:cs typeface="Times New Roman" pitchFamily="18" charset="0"/>
              </a:rPr>
              <a:t>Centers for Disease Control and Prevention.</a:t>
            </a:r>
            <a:r>
              <a:rPr lang="en-US" altLang="en-US" sz="900">
                <a:latin typeface="Arial" pitchFamily="34" charset="0"/>
              </a:rPr>
              <a:t> (2006). Tobacco use among adults—United States, 2005. </a:t>
            </a:r>
            <a:r>
              <a:rPr lang="en-US" altLang="en-US" sz="900" i="1">
                <a:latin typeface="Arial" pitchFamily="34" charset="0"/>
              </a:rPr>
              <a:t>MMWR </a:t>
            </a:r>
            <a:r>
              <a:rPr lang="en-US" altLang="en-US" sz="900">
                <a:latin typeface="Arial" pitchFamily="34" charset="0"/>
              </a:rPr>
              <a:t>55:1145</a:t>
            </a:r>
            <a:r>
              <a:rPr lang="en-US" altLang="en-US" sz="900">
                <a:latin typeface="Arial" pitchFamily="34" charset="0"/>
                <a:cs typeface="Arial" pitchFamily="34" charset="0"/>
              </a:rPr>
              <a:t>–1148</a:t>
            </a:r>
            <a:r>
              <a:rPr lang="en-US" altLang="en-US" sz="900">
                <a:latin typeface="Arial" pitchFamily="34" charset="0"/>
              </a:rPr>
              <a:t>.</a:t>
            </a:r>
          </a:p>
          <a:p>
            <a:pPr defTabSz="177790">
              <a:spcBef>
                <a:spcPct val="0"/>
              </a:spcBef>
              <a:tabLst>
                <a:tab pos="228587" algn="l"/>
              </a:tabLst>
            </a:pPr>
            <a:endParaRPr lang="en-US" sz="900">
              <a:solidFill>
                <a:srgbClr val="000000"/>
              </a:solidFill>
              <a:latin typeface="Arial" pitchFamily="34" charset="0"/>
            </a:endParaRPr>
          </a:p>
          <a:p>
            <a:pPr defTabSz="177790">
              <a:spcBef>
                <a:spcPct val="0"/>
              </a:spcBef>
              <a:tabLst>
                <a:tab pos="228587" algn="l"/>
              </a:tabLst>
            </a:pPr>
            <a:r>
              <a:rPr lang="en-US" sz="90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Arial" pitchFamily="34" charset="0"/>
              </a:defRPr>
            </a:lvl1pPr>
            <a:lvl2pPr marL="742909" indent="-285734" defTabSz="931811">
              <a:defRPr sz="2400">
                <a:solidFill>
                  <a:schemeClr val="tx1"/>
                </a:solidFill>
                <a:latin typeface="Arial" pitchFamily="34" charset="0"/>
              </a:defRPr>
            </a:lvl2pPr>
            <a:lvl3pPr marL="1142937" indent="-228587" defTabSz="931811">
              <a:defRPr sz="2400">
                <a:solidFill>
                  <a:schemeClr val="tx1"/>
                </a:solidFill>
                <a:latin typeface="Arial" pitchFamily="34" charset="0"/>
              </a:defRPr>
            </a:lvl3pPr>
            <a:lvl4pPr marL="1600111" indent="-228587" defTabSz="931811">
              <a:defRPr sz="2400">
                <a:solidFill>
                  <a:schemeClr val="tx1"/>
                </a:solidFill>
                <a:latin typeface="Arial" pitchFamily="34" charset="0"/>
              </a:defRPr>
            </a:lvl4pPr>
            <a:lvl5pPr marL="2057287" indent="-228587" defTabSz="931811">
              <a:defRPr sz="2400">
                <a:solidFill>
                  <a:schemeClr val="tx1"/>
                </a:solidFill>
                <a:latin typeface="Arial" pitchFamily="34" charset="0"/>
              </a:defRPr>
            </a:lvl5pPr>
            <a:lvl6pPr marL="2514461" indent="-228587" defTabSz="931811" eaLnBrk="0" fontAlgn="base" hangingPunct="0">
              <a:spcBef>
                <a:spcPct val="0"/>
              </a:spcBef>
              <a:spcAft>
                <a:spcPct val="0"/>
              </a:spcAft>
              <a:defRPr sz="2400">
                <a:solidFill>
                  <a:schemeClr val="tx1"/>
                </a:solidFill>
                <a:latin typeface="Arial" pitchFamily="34" charset="0"/>
              </a:defRPr>
            </a:lvl6pPr>
            <a:lvl7pPr marL="2971635" indent="-228587" defTabSz="931811" eaLnBrk="0" fontAlgn="base" hangingPunct="0">
              <a:spcBef>
                <a:spcPct val="0"/>
              </a:spcBef>
              <a:spcAft>
                <a:spcPct val="0"/>
              </a:spcAft>
              <a:defRPr sz="2400">
                <a:solidFill>
                  <a:schemeClr val="tx1"/>
                </a:solidFill>
                <a:latin typeface="Arial" pitchFamily="34" charset="0"/>
              </a:defRPr>
            </a:lvl7pPr>
            <a:lvl8pPr marL="3428811" indent="-228587" defTabSz="931811" eaLnBrk="0" fontAlgn="base" hangingPunct="0">
              <a:spcBef>
                <a:spcPct val="0"/>
              </a:spcBef>
              <a:spcAft>
                <a:spcPct val="0"/>
              </a:spcAft>
              <a:defRPr sz="2400">
                <a:solidFill>
                  <a:schemeClr val="tx1"/>
                </a:solidFill>
                <a:latin typeface="Arial" pitchFamily="34" charset="0"/>
              </a:defRPr>
            </a:lvl8pPr>
            <a:lvl9pPr marL="3885985" indent="-228587" defTabSz="931811" eaLnBrk="0" fontAlgn="base" hangingPunct="0">
              <a:spcBef>
                <a:spcPct val="0"/>
              </a:spcBef>
              <a:spcAft>
                <a:spcPct val="0"/>
              </a:spcAft>
              <a:defRPr sz="2400">
                <a:solidFill>
                  <a:schemeClr val="tx1"/>
                </a:solidFill>
                <a:latin typeface="Arial" pitchFamily="34" charset="0"/>
              </a:defRPr>
            </a:lvl9pPr>
          </a:lstStyle>
          <a:p>
            <a:fld id="{C561DC3E-88BD-4BE7-AB99-0E373B70A851}" type="slidenum">
              <a:rPr lang="en-US" sz="1200"/>
              <a:pPr/>
              <a:t>18</a:t>
            </a:fld>
            <a:endParaRPr lang="en-US" sz="1200"/>
          </a:p>
        </p:txBody>
      </p:sp>
      <p:sp>
        <p:nvSpPr>
          <p:cNvPr id="207875" name="Rectangle 2"/>
          <p:cNvSpPr>
            <a:spLocks noGrp="1" noRot="1" noChangeAspect="1" noChangeArrowheads="1" noTextEdit="1"/>
          </p:cNvSpPr>
          <p:nvPr>
            <p:ph type="sldImg"/>
          </p:nvPr>
        </p:nvSpPr>
        <p:spPr>
          <a:xfrm>
            <a:off x="1792288" y="696913"/>
            <a:ext cx="3438525" cy="2579687"/>
          </a:xfrm>
          <a:ln/>
        </p:spPr>
      </p:sp>
      <p:sp>
        <p:nvSpPr>
          <p:cNvPr id="207876" name="Rectangle 3"/>
          <p:cNvSpPr>
            <a:spLocks noGrp="1" noChangeArrowheads="1"/>
          </p:cNvSpPr>
          <p:nvPr>
            <p:ph type="body" idx="1"/>
          </p:nvPr>
        </p:nvSpPr>
        <p:spPr>
          <a:xfrm>
            <a:off x="574675" y="3427414"/>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90" rIns="93177" bIns="46590"/>
          <a:lstStyle/>
          <a:p>
            <a:pPr defTabSz="177790">
              <a:spcBef>
                <a:spcPct val="0"/>
              </a:spcBef>
              <a:tabLst>
                <a:tab pos="228587" algn="l"/>
              </a:tabLst>
            </a:pPr>
            <a:r>
              <a:rPr lang="en-US" altLang="en-US" sz="1000" dirty="0">
                <a:latin typeface="Arial" pitchFamily="34" charset="0"/>
              </a:rPr>
              <a:t>In 2005, the prevalence of current smoking</a:t>
            </a:r>
            <a:r>
              <a:rPr lang="en-US" altLang="en-US" sz="1000" baseline="30000" dirty="0">
                <a:latin typeface="Arial" pitchFamily="34" charset="0"/>
              </a:rPr>
              <a:t>1</a:t>
            </a:r>
            <a:r>
              <a:rPr lang="en-US" altLang="en-US" sz="1000" dirty="0">
                <a:latin typeface="Arial" pitchFamily="34" charset="0"/>
              </a:rPr>
              <a:t> in the U.S. was highest among adults (aged 25 years or older) who had received a General Educational Development (GED) diploma (43.2%). Persons with a graduate degree (masters, professional, or doctorate) had the lowest prevalence (7.1%) (CDC, 2006). </a:t>
            </a:r>
          </a:p>
          <a:p>
            <a:pPr defTabSz="177790">
              <a:spcBef>
                <a:spcPct val="0"/>
              </a:spcBef>
              <a:tabLst>
                <a:tab pos="228587" algn="l"/>
              </a:tabLst>
            </a:pPr>
            <a:endParaRPr lang="en-US" altLang="en-US" sz="1000" dirty="0">
              <a:latin typeface="Arial" pitchFamily="34" charset="0"/>
            </a:endParaRPr>
          </a:p>
          <a:p>
            <a:pPr defTabSz="177790">
              <a:spcBef>
                <a:spcPct val="0"/>
              </a:spcBef>
              <a:tabLst>
                <a:tab pos="228587" algn="l"/>
              </a:tabLst>
            </a:pPr>
            <a:r>
              <a:rPr lang="en-US" altLang="en-US" sz="1000" dirty="0">
                <a:latin typeface="Arial" pitchFamily="34" charset="0"/>
              </a:rPr>
              <a:t>Also notable is the fact that the prevalence of adult smoking is associated with poverty level. The prevalence is 20.6% for persons who are at or above the poverty level and 29.9% for persons who are below the poverty level (CDC, 2006). </a:t>
            </a:r>
          </a:p>
          <a:p>
            <a:pPr defTabSz="177790">
              <a:spcBef>
                <a:spcPct val="0"/>
              </a:spcBef>
              <a:tabLst>
                <a:tab pos="228587" algn="l"/>
              </a:tabLst>
            </a:pPr>
            <a:endParaRPr lang="en-US" altLang="en-US" sz="1000" dirty="0">
              <a:latin typeface="Arial" pitchFamily="34" charset="0"/>
            </a:endParaRPr>
          </a:p>
          <a:p>
            <a:pPr defTabSz="177790">
              <a:spcBef>
                <a:spcPct val="0"/>
              </a:spcBef>
              <a:tabLst>
                <a:tab pos="228587" algn="l"/>
              </a:tabLst>
            </a:pPr>
            <a:r>
              <a:rPr lang="en-US" altLang="en-US" sz="1000" dirty="0">
                <a:latin typeface="Arial" pitchFamily="34" charset="0"/>
              </a:rPr>
              <a:t>The smoking prevalence is 24.4% for persons aged 18–24; 24.1% for persons aged 25–44; 21.9% for persons aged 45–64; and 8.6% for persons at least 65 years of age (CDC, 2006). </a:t>
            </a:r>
          </a:p>
          <a:p>
            <a:pPr defTabSz="177790">
              <a:spcBef>
                <a:spcPct val="0"/>
              </a:spcBef>
              <a:tabLst>
                <a:tab pos="228587" algn="l"/>
              </a:tabLst>
            </a:pPr>
            <a:endParaRPr lang="en-US" altLang="en-US" sz="1000" dirty="0">
              <a:latin typeface="Arial" pitchFamily="34" charset="0"/>
            </a:endParaRPr>
          </a:p>
          <a:p>
            <a:pPr defTabSz="177790">
              <a:tabLst>
                <a:tab pos="228587" algn="l"/>
              </a:tabLst>
            </a:pPr>
            <a:r>
              <a:rPr lang="en-US" altLang="en-US" baseline="30000" dirty="0" smtClean="0">
                <a:latin typeface="Arial" pitchFamily="34" charset="0"/>
              </a:rPr>
              <a:t>1</a:t>
            </a:r>
            <a:r>
              <a:rPr lang="en-US" altLang="en-US" sz="900" dirty="0">
                <a:latin typeface="Arial" pitchFamily="34" charset="0"/>
              </a:rPr>
              <a:t>Current smokers: persons who reported having smoked </a:t>
            </a:r>
            <a:r>
              <a:rPr lang="en-US" altLang="en-US" sz="900" dirty="0">
                <a:latin typeface="Arial" pitchFamily="34" charset="0"/>
                <a:sym typeface="Symbol" pitchFamily="18" charset="2"/>
              </a:rPr>
              <a:t>100 or more cigarettes during their lifetime and who smoked every day or some days at the time of the interview.</a:t>
            </a:r>
          </a:p>
          <a:p>
            <a:pPr defTabSz="177790">
              <a:tabLst>
                <a:tab pos="228587" algn="l"/>
              </a:tabLst>
            </a:pPr>
            <a:endParaRPr lang="en-US" altLang="en-US" sz="900" dirty="0">
              <a:latin typeface="Arial" pitchFamily="34" charset="0"/>
              <a:cs typeface="Times New Roman" pitchFamily="18" charset="0"/>
            </a:endParaRPr>
          </a:p>
          <a:p>
            <a:pPr defTabSz="177790">
              <a:tabLst>
                <a:tab pos="228587" algn="l"/>
              </a:tabLst>
            </a:pPr>
            <a:r>
              <a:rPr lang="en-US" altLang="en-US" sz="900" dirty="0">
                <a:latin typeface="Arial" pitchFamily="34" charset="0"/>
                <a:cs typeface="Times New Roman" pitchFamily="18" charset="0"/>
              </a:rPr>
              <a:t>Centers for Disease Control and Prevention.</a:t>
            </a:r>
            <a:r>
              <a:rPr lang="en-US" altLang="en-US" sz="900" dirty="0">
                <a:latin typeface="Arial" pitchFamily="34" charset="0"/>
              </a:rPr>
              <a:t> (2006). Tobacco use among adults—United States, 2005. </a:t>
            </a:r>
            <a:r>
              <a:rPr lang="en-US" altLang="en-US" sz="900" i="1" dirty="0">
                <a:latin typeface="Arial" pitchFamily="34" charset="0"/>
              </a:rPr>
              <a:t>MMWR </a:t>
            </a:r>
            <a:r>
              <a:rPr lang="en-US" altLang="en-US" sz="900" dirty="0">
                <a:latin typeface="Arial" pitchFamily="34" charset="0"/>
              </a:rPr>
              <a:t>55:1145</a:t>
            </a:r>
            <a:r>
              <a:rPr lang="en-US" altLang="en-US" sz="900" dirty="0">
                <a:latin typeface="Arial" pitchFamily="34" charset="0"/>
                <a:cs typeface="Arial" pitchFamily="34" charset="0"/>
              </a:rPr>
              <a:t>–1148</a:t>
            </a:r>
            <a:r>
              <a:rPr lang="en-US" altLang="en-US" sz="900" dirty="0">
                <a:latin typeface="Arial" pitchFamily="34" charset="0"/>
              </a:rPr>
              <a:t>.</a:t>
            </a:r>
          </a:p>
          <a:p>
            <a:pPr defTabSz="177790">
              <a:tabLst>
                <a:tab pos="228587" algn="l"/>
              </a:tabLst>
            </a:pPr>
            <a:endParaRPr lang="en-US" sz="900" dirty="0">
              <a:solidFill>
                <a:srgbClr val="000000"/>
              </a:solidFill>
              <a:latin typeface="Arial" pitchFamily="34" charset="0"/>
            </a:endParaRPr>
          </a:p>
          <a:p>
            <a:pPr defTabSz="177790">
              <a:spcBef>
                <a:spcPct val="0"/>
              </a:spcBef>
              <a:tabLst>
                <a:tab pos="228587" algn="l"/>
              </a:tabLst>
            </a:pPr>
            <a:r>
              <a:rPr lang="en-US" sz="1000" dirty="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sz="2400">
                <a:solidFill>
                  <a:schemeClr val="tx1"/>
                </a:solidFill>
                <a:latin typeface="Arial" pitchFamily="34" charset="0"/>
              </a:defRPr>
            </a:lvl1pPr>
            <a:lvl2pPr marL="742909" indent="-285734" defTabSz="931811">
              <a:defRPr sz="2400">
                <a:solidFill>
                  <a:schemeClr val="tx1"/>
                </a:solidFill>
                <a:latin typeface="Arial" pitchFamily="34" charset="0"/>
              </a:defRPr>
            </a:lvl2pPr>
            <a:lvl3pPr marL="1142937" indent="-228587" defTabSz="931811">
              <a:defRPr sz="2400">
                <a:solidFill>
                  <a:schemeClr val="tx1"/>
                </a:solidFill>
                <a:latin typeface="Arial" pitchFamily="34" charset="0"/>
              </a:defRPr>
            </a:lvl3pPr>
            <a:lvl4pPr marL="1600111" indent="-228587" defTabSz="931811">
              <a:defRPr sz="2400">
                <a:solidFill>
                  <a:schemeClr val="tx1"/>
                </a:solidFill>
                <a:latin typeface="Arial" pitchFamily="34" charset="0"/>
              </a:defRPr>
            </a:lvl4pPr>
            <a:lvl5pPr marL="2057287" indent="-228587" defTabSz="931811">
              <a:defRPr sz="2400">
                <a:solidFill>
                  <a:schemeClr val="tx1"/>
                </a:solidFill>
                <a:latin typeface="Arial" pitchFamily="34" charset="0"/>
              </a:defRPr>
            </a:lvl5pPr>
            <a:lvl6pPr marL="2514461" indent="-228587" defTabSz="931811" eaLnBrk="0" fontAlgn="base" hangingPunct="0">
              <a:spcBef>
                <a:spcPct val="0"/>
              </a:spcBef>
              <a:spcAft>
                <a:spcPct val="0"/>
              </a:spcAft>
              <a:defRPr sz="2400">
                <a:solidFill>
                  <a:schemeClr val="tx1"/>
                </a:solidFill>
                <a:latin typeface="Arial" pitchFamily="34" charset="0"/>
              </a:defRPr>
            </a:lvl6pPr>
            <a:lvl7pPr marL="2971635" indent="-228587" defTabSz="931811" eaLnBrk="0" fontAlgn="base" hangingPunct="0">
              <a:spcBef>
                <a:spcPct val="0"/>
              </a:spcBef>
              <a:spcAft>
                <a:spcPct val="0"/>
              </a:spcAft>
              <a:defRPr sz="2400">
                <a:solidFill>
                  <a:schemeClr val="tx1"/>
                </a:solidFill>
                <a:latin typeface="Arial" pitchFamily="34" charset="0"/>
              </a:defRPr>
            </a:lvl7pPr>
            <a:lvl8pPr marL="3428811" indent="-228587" defTabSz="931811" eaLnBrk="0" fontAlgn="base" hangingPunct="0">
              <a:spcBef>
                <a:spcPct val="0"/>
              </a:spcBef>
              <a:spcAft>
                <a:spcPct val="0"/>
              </a:spcAft>
              <a:defRPr sz="2400">
                <a:solidFill>
                  <a:schemeClr val="tx1"/>
                </a:solidFill>
                <a:latin typeface="Arial" pitchFamily="34" charset="0"/>
              </a:defRPr>
            </a:lvl8pPr>
            <a:lvl9pPr marL="3885985" indent="-228587" defTabSz="931811" eaLnBrk="0" fontAlgn="base" hangingPunct="0">
              <a:spcBef>
                <a:spcPct val="0"/>
              </a:spcBef>
              <a:spcAft>
                <a:spcPct val="0"/>
              </a:spcAft>
              <a:defRPr sz="2400">
                <a:solidFill>
                  <a:schemeClr val="tx1"/>
                </a:solidFill>
                <a:latin typeface="Arial" pitchFamily="34" charset="0"/>
              </a:defRPr>
            </a:lvl9pPr>
          </a:lstStyle>
          <a:p>
            <a:fld id="{C561DC3E-88BD-4BE7-AB99-0E373B70A851}" type="slidenum">
              <a:rPr lang="en-US" sz="1200"/>
              <a:pPr/>
              <a:t>19</a:t>
            </a:fld>
            <a:endParaRPr lang="en-US" sz="1200"/>
          </a:p>
        </p:txBody>
      </p:sp>
      <p:sp>
        <p:nvSpPr>
          <p:cNvPr id="207875" name="Rectangle 2"/>
          <p:cNvSpPr>
            <a:spLocks noGrp="1" noRot="1" noChangeAspect="1" noChangeArrowheads="1" noTextEdit="1"/>
          </p:cNvSpPr>
          <p:nvPr>
            <p:ph type="sldImg"/>
          </p:nvPr>
        </p:nvSpPr>
        <p:spPr>
          <a:xfrm>
            <a:off x="1792288" y="696913"/>
            <a:ext cx="3438525" cy="2579687"/>
          </a:xfrm>
          <a:ln/>
        </p:spPr>
      </p:sp>
      <p:sp>
        <p:nvSpPr>
          <p:cNvPr id="207876" name="Rectangle 3"/>
          <p:cNvSpPr>
            <a:spLocks noGrp="1" noChangeArrowheads="1"/>
          </p:cNvSpPr>
          <p:nvPr>
            <p:ph type="body" idx="1"/>
          </p:nvPr>
        </p:nvSpPr>
        <p:spPr>
          <a:xfrm>
            <a:off x="574675" y="3427414"/>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90" rIns="93177" bIns="46590"/>
          <a:lstStyle/>
          <a:p>
            <a:pPr defTabSz="177790">
              <a:spcBef>
                <a:spcPct val="0"/>
              </a:spcBef>
              <a:tabLst>
                <a:tab pos="228587" algn="l"/>
              </a:tabLst>
            </a:pPr>
            <a:r>
              <a:rPr lang="en-US" altLang="en-US" sz="1000" dirty="0">
                <a:latin typeface="Arial" pitchFamily="34" charset="0"/>
              </a:rPr>
              <a:t>In 2005, the prevalence of current smoking</a:t>
            </a:r>
            <a:r>
              <a:rPr lang="en-US" altLang="en-US" sz="1000" baseline="30000" dirty="0">
                <a:latin typeface="Arial" pitchFamily="34" charset="0"/>
              </a:rPr>
              <a:t>1</a:t>
            </a:r>
            <a:r>
              <a:rPr lang="en-US" altLang="en-US" sz="1000" dirty="0">
                <a:latin typeface="Arial" pitchFamily="34" charset="0"/>
              </a:rPr>
              <a:t> in the U.S. was highest among adults (aged 25 years or older) who had received a General Educational Development (GED) diploma (43.2%). Persons with a graduate degree (masters, professional, or doctorate) had the lowest prevalence (7.1%) (CDC, 2006). </a:t>
            </a:r>
          </a:p>
          <a:p>
            <a:pPr defTabSz="177790">
              <a:spcBef>
                <a:spcPct val="0"/>
              </a:spcBef>
              <a:tabLst>
                <a:tab pos="228587" algn="l"/>
              </a:tabLst>
            </a:pPr>
            <a:endParaRPr lang="en-US" altLang="en-US" sz="1000" dirty="0">
              <a:latin typeface="Arial" pitchFamily="34" charset="0"/>
            </a:endParaRPr>
          </a:p>
          <a:p>
            <a:pPr defTabSz="177790">
              <a:spcBef>
                <a:spcPct val="0"/>
              </a:spcBef>
              <a:tabLst>
                <a:tab pos="228587" algn="l"/>
              </a:tabLst>
            </a:pPr>
            <a:r>
              <a:rPr lang="en-US" altLang="en-US" sz="1000" dirty="0">
                <a:latin typeface="Arial" pitchFamily="34" charset="0"/>
              </a:rPr>
              <a:t>Also notable is the fact that the prevalence of adult smoking is associated with poverty level. The prevalence is 20.6% for persons who are at or above the poverty level and 29.9% for persons who are below the poverty level (CDC, 2006). </a:t>
            </a:r>
          </a:p>
          <a:p>
            <a:pPr defTabSz="177790">
              <a:spcBef>
                <a:spcPct val="0"/>
              </a:spcBef>
              <a:tabLst>
                <a:tab pos="228587" algn="l"/>
              </a:tabLst>
            </a:pPr>
            <a:endParaRPr lang="en-US" altLang="en-US" sz="1000" dirty="0">
              <a:latin typeface="Arial" pitchFamily="34" charset="0"/>
            </a:endParaRPr>
          </a:p>
          <a:p>
            <a:pPr defTabSz="177790">
              <a:spcBef>
                <a:spcPct val="0"/>
              </a:spcBef>
              <a:tabLst>
                <a:tab pos="228587" algn="l"/>
              </a:tabLst>
            </a:pPr>
            <a:r>
              <a:rPr lang="en-US" altLang="en-US" sz="1000" dirty="0">
                <a:latin typeface="Arial" pitchFamily="34" charset="0"/>
              </a:rPr>
              <a:t>The smoking prevalence is 24.4% for persons aged 18–24; 24.1% for persons aged 25–44; 21.9% for persons aged 45–64; and 8.6% for persons at least 65 years of age (CDC, 2006). </a:t>
            </a:r>
          </a:p>
          <a:p>
            <a:pPr defTabSz="177790">
              <a:spcBef>
                <a:spcPct val="0"/>
              </a:spcBef>
              <a:tabLst>
                <a:tab pos="228587" algn="l"/>
              </a:tabLst>
            </a:pPr>
            <a:endParaRPr lang="en-US" altLang="en-US" sz="1000" dirty="0">
              <a:latin typeface="Arial" pitchFamily="34" charset="0"/>
            </a:endParaRPr>
          </a:p>
          <a:p>
            <a:pPr defTabSz="177790">
              <a:tabLst>
                <a:tab pos="228587" algn="l"/>
              </a:tabLst>
            </a:pPr>
            <a:r>
              <a:rPr lang="en-US" altLang="en-US" baseline="30000" dirty="0" smtClean="0">
                <a:latin typeface="Arial" pitchFamily="34" charset="0"/>
              </a:rPr>
              <a:t>1</a:t>
            </a:r>
            <a:r>
              <a:rPr lang="en-US" altLang="en-US" sz="900" dirty="0">
                <a:latin typeface="Arial" pitchFamily="34" charset="0"/>
              </a:rPr>
              <a:t>Current smokers: persons who reported having smoked </a:t>
            </a:r>
            <a:r>
              <a:rPr lang="en-US" altLang="en-US" sz="900" dirty="0">
                <a:latin typeface="Arial" pitchFamily="34" charset="0"/>
                <a:sym typeface="Symbol" pitchFamily="18" charset="2"/>
              </a:rPr>
              <a:t>100 or more cigarettes during their lifetime and who smoked every day or some days at the time of the interview.</a:t>
            </a:r>
          </a:p>
          <a:p>
            <a:pPr defTabSz="177790">
              <a:tabLst>
                <a:tab pos="228587" algn="l"/>
              </a:tabLst>
            </a:pPr>
            <a:endParaRPr lang="en-US" altLang="en-US" sz="900" dirty="0">
              <a:latin typeface="Arial" pitchFamily="34" charset="0"/>
              <a:cs typeface="Times New Roman" pitchFamily="18" charset="0"/>
            </a:endParaRPr>
          </a:p>
          <a:p>
            <a:pPr defTabSz="177790">
              <a:tabLst>
                <a:tab pos="228587" algn="l"/>
              </a:tabLst>
            </a:pPr>
            <a:r>
              <a:rPr lang="en-US" altLang="en-US" sz="900" dirty="0">
                <a:latin typeface="Arial" pitchFamily="34" charset="0"/>
                <a:cs typeface="Times New Roman" pitchFamily="18" charset="0"/>
              </a:rPr>
              <a:t>Centers for Disease Control and Prevention.</a:t>
            </a:r>
            <a:r>
              <a:rPr lang="en-US" altLang="en-US" sz="900" dirty="0">
                <a:latin typeface="Arial" pitchFamily="34" charset="0"/>
              </a:rPr>
              <a:t> (2006). Tobacco use among adults—United States, 2005. </a:t>
            </a:r>
            <a:r>
              <a:rPr lang="en-US" altLang="en-US" sz="900" i="1" dirty="0">
                <a:latin typeface="Arial" pitchFamily="34" charset="0"/>
              </a:rPr>
              <a:t>MMWR </a:t>
            </a:r>
            <a:r>
              <a:rPr lang="en-US" altLang="en-US" sz="900" dirty="0">
                <a:latin typeface="Arial" pitchFamily="34" charset="0"/>
              </a:rPr>
              <a:t>55:1145</a:t>
            </a:r>
            <a:r>
              <a:rPr lang="en-US" altLang="en-US" sz="900" dirty="0">
                <a:latin typeface="Arial" pitchFamily="34" charset="0"/>
                <a:cs typeface="Arial" pitchFamily="34" charset="0"/>
              </a:rPr>
              <a:t>–1148</a:t>
            </a:r>
            <a:r>
              <a:rPr lang="en-US" altLang="en-US" sz="900" dirty="0">
                <a:latin typeface="Arial" pitchFamily="34" charset="0"/>
              </a:rPr>
              <a:t>.</a:t>
            </a:r>
          </a:p>
          <a:p>
            <a:pPr defTabSz="177790">
              <a:tabLst>
                <a:tab pos="228587" algn="l"/>
              </a:tabLst>
            </a:pPr>
            <a:endParaRPr lang="en-US" sz="900" dirty="0">
              <a:solidFill>
                <a:srgbClr val="000000"/>
              </a:solidFill>
              <a:latin typeface="Arial" pitchFamily="34" charset="0"/>
            </a:endParaRPr>
          </a:p>
          <a:p>
            <a:pPr defTabSz="177790">
              <a:spcBef>
                <a:spcPct val="0"/>
              </a:spcBef>
              <a:tabLst>
                <a:tab pos="228587" algn="l"/>
              </a:tabLst>
            </a:pPr>
            <a:r>
              <a:rPr lang="en-US" sz="1000" dirty="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03EE1A48-65B5-4A8A-893E-925B50D65509}" type="slidenum">
              <a:rPr lang="en-US" sz="1200" smtClean="0"/>
              <a:pPr/>
              <a:t>2</a:t>
            </a:fld>
            <a:endParaRPr lang="en-US"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20</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5EA05BA-2194-4242-A149-70C66C8C811E}" type="slidenum">
              <a:rPr lang="en-US" sz="1200" smtClean="0">
                <a:solidFill>
                  <a:prstClr val="black"/>
                </a:solidFill>
              </a:rPr>
              <a:pPr/>
              <a:t>21</a:t>
            </a:fld>
            <a:endParaRPr lang="en-US" sz="1200" smtClean="0">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3DD52FD-8DCA-4405-BECF-E8A560117344}" type="slidenum">
              <a:rPr lang="en-US" sz="1200" smtClean="0"/>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3F714F1-F9CC-451E-987C-8212CD9E6DDA}"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A9C18DB-6C49-4310-ACE4-9764D2E5A92A}" type="datetime9">
              <a:rPr lang="en-US" smtClean="0">
                <a:solidFill>
                  <a:prstClr val="black"/>
                </a:solidFill>
              </a:rPr>
              <a:pPr>
                <a:defRPr/>
              </a:pPr>
              <a:t>7/31/2013 11:42:59 AM</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9E8D341D-3274-40A0-8A54-78EF9828E08C}"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403596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25</a:t>
            </a:fld>
            <a:endParaRPr lang="en-US"/>
          </a:p>
        </p:txBody>
      </p:sp>
    </p:spTree>
    <p:extLst>
      <p:ext uri="{BB962C8B-B14F-4D97-AF65-F5344CB8AC3E}">
        <p14:creationId xmlns:p14="http://schemas.microsoft.com/office/powerpoint/2010/main" val="435573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26</a:t>
            </a:fld>
            <a:endParaRPr lang="en-US"/>
          </a:p>
        </p:txBody>
      </p:sp>
    </p:spTree>
    <p:extLst>
      <p:ext uri="{BB962C8B-B14F-4D97-AF65-F5344CB8AC3E}">
        <p14:creationId xmlns:p14="http://schemas.microsoft.com/office/powerpoint/2010/main" val="156454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ABFAEF0-670E-4B6E-A0F8-553986845194}" type="slidenum">
              <a:rPr lang="en-US" sz="1200" smtClean="0"/>
              <a:pPr/>
              <a:t>27</a:t>
            </a:fld>
            <a:endParaRPr lang="en-US" sz="120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3A9220D-D25C-4926-ACFD-DE4E40AB83F7}" type="slidenum">
              <a:rPr lang="en-US" sz="1200" smtClean="0"/>
              <a:pPr/>
              <a:t>28</a:t>
            </a:fld>
            <a:endParaRPr lang="en-US" sz="120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3767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3</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B9FEE59-7642-4A8B-B1C7-FB003967B1D7}"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CDB1C03-C82B-42B4-86E4-44513CB110B8}"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9B833AAF-BEB2-4FE4-B3BD-D33391214D85}"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0EE9C08-ED1F-4990-8819-5A05A5F8B343}"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05D0A52-5FED-48D5-9647-6C9EFCD2CB97}" type="slidenum">
              <a:rPr lang="en-US" sz="1200" smtClean="0"/>
              <a:pPr/>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4933873-A5D2-4925-8E2F-FA7EDB28BD2B}" type="slidenum">
              <a:rPr lang="en-US" sz="1200" smtClean="0"/>
              <a:pPr/>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38C93D1-F88F-4B3C-9ECF-3C19E9A1E523}" type="slidenum">
              <a:rPr lang="en-US" sz="1200" smtClean="0"/>
              <a:pPr/>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73F8592D-0089-48F1-B513-07F275E7ADDA}" type="slidenum">
              <a:rPr lang="en-US" sz="1200" smtClean="0"/>
              <a:pPr/>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84BF4E0-7EEE-407A-A69F-8A6625BEC853}" type="slidenum">
              <a:rPr lang="en-US" sz="1200" smtClean="0"/>
              <a:pPr/>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09199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C652674-02B6-4CDB-A4E9-242565B84EB9}" type="slidenum">
              <a:rPr lang="en-US" sz="1200" smtClean="0"/>
              <a:pPr/>
              <a:t>4</a:t>
            </a:fld>
            <a:endParaRPr 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734713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360870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179864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583838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745509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45</a:t>
            </a:fld>
            <a:endParaRPr lang="en-US"/>
          </a:p>
        </p:txBody>
      </p:sp>
    </p:spTree>
    <p:extLst>
      <p:ext uri="{BB962C8B-B14F-4D97-AF65-F5344CB8AC3E}">
        <p14:creationId xmlns:p14="http://schemas.microsoft.com/office/powerpoint/2010/main" val="3870350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46</a:t>
            </a:fld>
            <a:endParaRPr lang="en-US"/>
          </a:p>
        </p:txBody>
      </p:sp>
    </p:spTree>
    <p:extLst>
      <p:ext uri="{BB962C8B-B14F-4D97-AF65-F5344CB8AC3E}">
        <p14:creationId xmlns:p14="http://schemas.microsoft.com/office/powerpoint/2010/main" val="3781117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47</a:t>
            </a:fld>
            <a:endParaRPr lang="en-US"/>
          </a:p>
        </p:txBody>
      </p:sp>
    </p:spTree>
    <p:extLst>
      <p:ext uri="{BB962C8B-B14F-4D97-AF65-F5344CB8AC3E}">
        <p14:creationId xmlns:p14="http://schemas.microsoft.com/office/powerpoint/2010/main" val="1962708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48</a:t>
            </a:fld>
            <a:endParaRPr lang="en-US"/>
          </a:p>
        </p:txBody>
      </p:sp>
    </p:spTree>
    <p:extLst>
      <p:ext uri="{BB962C8B-B14F-4D97-AF65-F5344CB8AC3E}">
        <p14:creationId xmlns:p14="http://schemas.microsoft.com/office/powerpoint/2010/main" val="704882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49</a:t>
            </a:fld>
            <a:endParaRPr lang="en-US"/>
          </a:p>
        </p:txBody>
      </p:sp>
    </p:spTree>
    <p:extLst>
      <p:ext uri="{BB962C8B-B14F-4D97-AF65-F5344CB8AC3E}">
        <p14:creationId xmlns:p14="http://schemas.microsoft.com/office/powerpoint/2010/main" val="201966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368CADB-6AF1-4031-A578-594597025450}" type="slidenum">
              <a:rPr lang="en-US" sz="1200" smtClean="0"/>
              <a:pPr/>
              <a:t>5</a:t>
            </a:fld>
            <a:endParaRPr lang="en-US"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itchFamily="2" charset="2"/>
              <a:buNone/>
            </a:pPr>
            <a:r>
              <a:rPr lang="en-US" sz="2900" smtClean="0">
                <a:latin typeface="Arial" pitchFamily="34" charset="0"/>
              </a:rPr>
              <a:t>Tobacco leading cause of preventable death</a:t>
            </a:r>
          </a:p>
          <a:p>
            <a:pPr lvl="1" eaLnBrk="1" hangingPunct="1">
              <a:lnSpc>
                <a:spcPct val="90000"/>
              </a:lnSpc>
            </a:pPr>
            <a:r>
              <a:rPr lang="en-US" sz="2500" smtClean="0">
                <a:latin typeface="Arial" pitchFamily="34" charset="0"/>
              </a:rPr>
              <a:t>1.3 billion smokers globally</a:t>
            </a:r>
          </a:p>
          <a:p>
            <a:pPr lvl="1" eaLnBrk="1" hangingPunct="1">
              <a:lnSpc>
                <a:spcPct val="90000"/>
              </a:lnSpc>
            </a:pPr>
            <a:r>
              <a:rPr lang="en-US" sz="2500" smtClean="0">
                <a:latin typeface="Arial" pitchFamily="34" charset="0"/>
              </a:rPr>
              <a:t>4.9 million die/year (1:10)</a:t>
            </a:r>
          </a:p>
          <a:p>
            <a:pPr lvl="2" eaLnBrk="1" hangingPunct="1">
              <a:lnSpc>
                <a:spcPct val="90000"/>
              </a:lnSpc>
            </a:pPr>
            <a:r>
              <a:rPr lang="en-US" sz="2000" smtClean="0">
                <a:latin typeface="Arial" pitchFamily="34" charset="0"/>
              </a:rPr>
              <a:t>10 million/year by 2020 (1:6)</a:t>
            </a:r>
          </a:p>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6123E2B-DAFA-4099-9618-5F872366C66B}" type="slidenum">
              <a:rPr lang="en-US" sz="1200" smtClean="0"/>
              <a:pPr/>
              <a:t>50</a:t>
            </a:fld>
            <a:endParaRPr lang="en-US" sz="1200"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4163B3DA-06BF-4B91-926E-88D4AC6395D3}" type="slidenum">
              <a:rPr lang="en-US" sz="1200" smtClean="0"/>
              <a:pPr/>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28FB9AE5-7BCE-4E28-AB49-9731FDF03A0E}" type="slidenum">
              <a:rPr lang="en-US" sz="1200" smtClean="0"/>
              <a:pPr/>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CF96352-BE42-4942-AB68-A2145144E979}" type="slidenum">
              <a:rPr lang="en-US" sz="1200" smtClean="0"/>
              <a:pPr/>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54</a:t>
            </a:fld>
            <a:endParaRPr lang="en-US"/>
          </a:p>
        </p:txBody>
      </p:sp>
    </p:spTree>
    <p:extLst>
      <p:ext uri="{BB962C8B-B14F-4D97-AF65-F5344CB8AC3E}">
        <p14:creationId xmlns:p14="http://schemas.microsoft.com/office/powerpoint/2010/main" val="3821346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73797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9EFA16F-480F-4B97-9451-C1FF12F680A7}" type="slidenum">
              <a:rPr lang="en-US" sz="1200" smtClean="0"/>
              <a:pPr/>
              <a:t>6</a:t>
            </a:fld>
            <a:endParaRPr lang="en-US" sz="1200" smtClean="0"/>
          </a:p>
        </p:txBody>
      </p:sp>
      <p:sp>
        <p:nvSpPr>
          <p:cNvPr id="177155" name="Rectangle 2"/>
          <p:cNvSpPr>
            <a:spLocks noGrp="1" noRot="1" noChangeAspect="1" noChangeArrowheads="1" noTextEdit="1"/>
          </p:cNvSpPr>
          <p:nvPr>
            <p:ph type="sldImg"/>
          </p:nvPr>
        </p:nvSpPr>
        <p:spPr>
          <a:xfrm>
            <a:off x="1792288" y="696913"/>
            <a:ext cx="3440112" cy="2579687"/>
          </a:xfrm>
          <a:ln/>
        </p:spPr>
      </p:sp>
      <p:sp>
        <p:nvSpPr>
          <p:cNvPr id="177156" name="Rectangle 3"/>
          <p:cNvSpPr>
            <a:spLocks noGrp="1" noChangeArrowheads="1"/>
          </p:cNvSpPr>
          <p:nvPr>
            <p:ph type="body" idx="1"/>
          </p:nvPr>
        </p:nvSpPr>
        <p:spPr>
          <a:xfrm>
            <a:off x="574675" y="3427413"/>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tabLst>
                <a:tab pos="914400" algn="l"/>
                <a:tab pos="1141413" algn="l"/>
                <a:tab pos="1714500" algn="l"/>
                <a:tab pos="2686050" algn="l"/>
              </a:tabLst>
            </a:pPr>
            <a:r>
              <a:rPr lang="en-US" altLang="en-US" sz="1000" dirty="0" smtClean="0">
                <a:latin typeface="Arial" pitchFamily="34" charset="0"/>
              </a:rPr>
              <a:t>Cigarette smoking is the primary known preventable cause of premature death in the U.S. Each year, nearly half a million Americans die from cigarette smoking; one of every five deaths in the U.S. is smoking related (CDC, 2008). This number surpasses the combined death toll due to alcohol, car accidents, suicides, homicides, HIV disease, and illicit drug use.</a:t>
            </a:r>
          </a:p>
          <a:p>
            <a:pPr eaLnBrk="1" hangingPunct="1">
              <a:lnSpc>
                <a:spcPct val="90000"/>
              </a:lnSpc>
              <a:tabLst>
                <a:tab pos="914400" algn="l"/>
                <a:tab pos="1141413" algn="l"/>
                <a:tab pos="1714500" algn="l"/>
                <a:tab pos="2686050" algn="l"/>
              </a:tabLst>
            </a:pPr>
            <a:endParaRPr lang="en-US" altLang="en-US" sz="1000" dirty="0" smtClean="0">
              <a:latin typeface="Arial" pitchFamily="34" charset="0"/>
            </a:endParaRPr>
          </a:p>
          <a:p>
            <a:pPr eaLnBrk="1" hangingPunct="1">
              <a:lnSpc>
                <a:spcPct val="90000"/>
              </a:lnSpc>
              <a:tabLst>
                <a:tab pos="914400" algn="l"/>
                <a:tab pos="1141413" algn="l"/>
                <a:tab pos="1714500" algn="l"/>
                <a:tab pos="2686050" algn="l"/>
              </a:tabLst>
            </a:pPr>
            <a:r>
              <a:rPr lang="en-US" altLang="en-US" sz="1000" dirty="0" smtClean="0">
                <a:latin typeface="Arial" pitchFamily="34" charset="0"/>
              </a:rPr>
              <a:t>Average number of years of life lost because of smoking, for male and female smokers (CDC, 2002):</a:t>
            </a:r>
          </a:p>
          <a:p>
            <a:pPr eaLnBrk="1" hangingPunct="1">
              <a:lnSpc>
                <a:spcPct val="90000"/>
              </a:lnSpc>
              <a:tabLst>
                <a:tab pos="914400" algn="l"/>
                <a:tab pos="1141413" algn="l"/>
                <a:tab pos="1714500" algn="l"/>
                <a:tab pos="2686050" algn="l"/>
              </a:tabLst>
            </a:pPr>
            <a:r>
              <a:rPr lang="en-US" altLang="en-US" sz="1000" dirty="0" smtClean="0">
                <a:latin typeface="Arial" pitchFamily="34" charset="0"/>
              </a:rPr>
              <a:t>	Males	13.2 years</a:t>
            </a:r>
          </a:p>
          <a:p>
            <a:pPr eaLnBrk="1" hangingPunct="1">
              <a:lnSpc>
                <a:spcPct val="90000"/>
              </a:lnSpc>
              <a:spcBef>
                <a:spcPct val="0"/>
              </a:spcBef>
              <a:tabLst>
                <a:tab pos="914400" algn="l"/>
                <a:tab pos="1141413" algn="l"/>
                <a:tab pos="1714500" algn="l"/>
                <a:tab pos="2686050" algn="l"/>
              </a:tabLst>
            </a:pPr>
            <a:r>
              <a:rPr lang="en-US" altLang="en-US" sz="1000" dirty="0" smtClean="0">
                <a:latin typeface="Arial" pitchFamily="34" charset="0"/>
              </a:rPr>
              <a:t>	Females	14.5 years</a:t>
            </a:r>
          </a:p>
          <a:p>
            <a:pPr eaLnBrk="1" hangingPunct="1">
              <a:lnSpc>
                <a:spcPct val="90000"/>
              </a:lnSpc>
              <a:tabLst>
                <a:tab pos="914400" algn="l"/>
                <a:tab pos="1141413" algn="l"/>
                <a:tab pos="1714500" algn="l"/>
                <a:tab pos="2686050" algn="l"/>
              </a:tabLst>
            </a:pPr>
            <a:r>
              <a:rPr lang="en-US" sz="1000" dirty="0" smtClean="0">
                <a:latin typeface="Arial" pitchFamily="34" charset="0"/>
              </a:rPr>
              <a:t>A total of </a:t>
            </a:r>
            <a:r>
              <a:rPr lang="en-US" sz="1000" b="1" dirty="0" smtClean="0">
                <a:latin typeface="Arial" pitchFamily="34" charset="0"/>
              </a:rPr>
              <a:t>443,595 annual deaths</a:t>
            </a:r>
            <a:r>
              <a:rPr lang="en-US" sz="1000" dirty="0" smtClean="0">
                <a:latin typeface="Arial" pitchFamily="34" charset="0"/>
              </a:rPr>
              <a:t> due to cigarette smoking are reported by the CDC (2008) as follows:</a:t>
            </a:r>
          </a:p>
          <a:p>
            <a:pPr eaLnBrk="1" hangingPunct="1">
              <a:lnSpc>
                <a:spcPct val="90000"/>
              </a:lnSpc>
              <a:tabLst>
                <a:tab pos="914400" algn="l"/>
                <a:tab pos="1141413" algn="l"/>
                <a:tab pos="1714500" algn="l"/>
                <a:tab pos="2686050" algn="l"/>
              </a:tabLst>
            </a:pPr>
            <a:r>
              <a:rPr lang="en-US" sz="1000" dirty="0" smtClean="0">
                <a:latin typeface="Arial" pitchFamily="34" charset="0"/>
              </a:rPr>
              <a:t>	Cardiovascular disease…………	128,497</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Ischemic heart disease, other heart diseases, cerebrovascular 			diseases, atherosclerosis, aortic aneurysm, other circulatory diseases</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Lung cancer………………………125,522</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Trachea, lung, bronchus (not including lung cancer due to second-hand smoke 		exposure)</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Respiratory diseases…………….103,338</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Pneumonia, influenza, bronchitis, emphysema, chronic airway obstruction</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Second-hand smoke……………....49,400 </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Cancers other than lung…………..35,326</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Lip, oral cavity, pharynx, esophagus, pancreas, larynx, cervix, uterus, urinary 			bladder, kidney, other urinary</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Other………………………………….1,512</a:t>
            </a:r>
          </a:p>
          <a:p>
            <a:pPr eaLnBrk="1" hangingPunct="1">
              <a:lnSpc>
                <a:spcPct val="90000"/>
              </a:lnSpc>
              <a:spcBef>
                <a:spcPct val="0"/>
              </a:spcBef>
              <a:tabLst>
                <a:tab pos="914400" algn="l"/>
                <a:tab pos="1141413" algn="l"/>
                <a:tab pos="1714500" algn="l"/>
                <a:tab pos="2686050" algn="l"/>
              </a:tabLst>
            </a:pPr>
            <a:endParaRPr lang="en-US" sz="1000" dirty="0" smtClean="0">
              <a:latin typeface="Arial" pitchFamily="34" charset="0"/>
            </a:endParaRPr>
          </a:p>
          <a:p>
            <a:pPr eaLnBrk="1" hangingPunct="1">
              <a:lnSpc>
                <a:spcPct val="90000"/>
              </a:lnSpc>
              <a:tabLst>
                <a:tab pos="914400" algn="l"/>
                <a:tab pos="1141413" algn="l"/>
                <a:tab pos="1714500" algn="l"/>
                <a:tab pos="2686050" algn="l"/>
              </a:tabLst>
            </a:pPr>
            <a:endParaRPr lang="en-US" sz="800" dirty="0" smtClean="0">
              <a:latin typeface="Arial" pitchFamily="34" charset="0"/>
            </a:endParaRPr>
          </a:p>
          <a:p>
            <a:pPr eaLnBrk="1" hangingPunct="1">
              <a:lnSpc>
                <a:spcPct val="90000"/>
              </a:lnSpc>
              <a:tabLst>
                <a:tab pos="914400" algn="l"/>
                <a:tab pos="1141413" algn="l"/>
                <a:tab pos="1714500" algn="l"/>
                <a:tab pos="2686050" algn="l"/>
              </a:tabLst>
            </a:pPr>
            <a:r>
              <a:rPr lang="en-US" sz="800" dirty="0" smtClean="0">
                <a:latin typeface="Arial" pitchFamily="34" charset="0"/>
              </a:rPr>
              <a:t>Centers for Disease Control and Prevention. Annual smoking-attributable mortality, years of potential life lost, and productivity losses</a:t>
            </a:r>
            <a:r>
              <a:rPr lang="en-US" altLang="en-US" sz="800" dirty="0" smtClean="0">
                <a:latin typeface="Arial" pitchFamily="34" charset="0"/>
              </a:rPr>
              <a:t>—</a:t>
            </a:r>
            <a:r>
              <a:rPr lang="en-US" sz="800" dirty="0" smtClean="0">
                <a:latin typeface="Arial" pitchFamily="34" charset="0"/>
              </a:rPr>
              <a:t>United States, 2000</a:t>
            </a:r>
            <a:r>
              <a:rPr lang="en-US" altLang="en-US" sz="800" dirty="0" smtClean="0">
                <a:latin typeface="Arial" pitchFamily="34" charset="0"/>
                <a:cs typeface="Arial" pitchFamily="34" charset="0"/>
              </a:rPr>
              <a:t>–2004</a:t>
            </a:r>
            <a:r>
              <a:rPr lang="en-US" sz="800" dirty="0" smtClean="0">
                <a:latin typeface="Arial" pitchFamily="34" charset="0"/>
              </a:rPr>
              <a:t>. </a:t>
            </a:r>
            <a:r>
              <a:rPr lang="en-US" sz="800" i="1" dirty="0" smtClean="0">
                <a:latin typeface="Arial" pitchFamily="34" charset="0"/>
              </a:rPr>
              <a:t>MMWR</a:t>
            </a:r>
            <a:r>
              <a:rPr lang="en-US" sz="800" dirty="0" smtClean="0">
                <a:latin typeface="Arial" pitchFamily="34" charset="0"/>
              </a:rPr>
              <a:t> 2008;57:1126</a:t>
            </a:r>
            <a:r>
              <a:rPr lang="en-US" altLang="en-US" sz="800" dirty="0" smtClean="0">
                <a:latin typeface="Arial" pitchFamily="34" charset="0"/>
                <a:cs typeface="Arial" pitchFamily="34" charset="0"/>
              </a:rPr>
              <a:t>–1128</a:t>
            </a:r>
            <a:r>
              <a:rPr lang="en-US" sz="800" dirty="0" smtClean="0">
                <a:latin typeface="Arial" pitchFamily="34" charset="0"/>
              </a:rPr>
              <a:t>.</a:t>
            </a:r>
          </a:p>
          <a:p>
            <a:pPr>
              <a:lnSpc>
                <a:spcPct val="90000"/>
              </a:lnSpc>
              <a:spcBef>
                <a:spcPct val="0"/>
              </a:spcBef>
              <a:tabLst>
                <a:tab pos="914400" algn="l"/>
                <a:tab pos="1141413" algn="l"/>
                <a:tab pos="1714500" algn="l"/>
                <a:tab pos="2686050" algn="l"/>
              </a:tabLst>
            </a:pPr>
            <a:endParaRPr lang="en-US" sz="800" dirty="0" smtClean="0">
              <a:solidFill>
                <a:srgbClr val="000000"/>
              </a:solidFill>
              <a:latin typeface="Arial" pitchFamily="34" charset="0"/>
            </a:endParaRPr>
          </a:p>
          <a:p>
            <a:pPr>
              <a:lnSpc>
                <a:spcPct val="90000"/>
              </a:lnSpc>
              <a:spcBef>
                <a:spcPct val="0"/>
              </a:spcBef>
              <a:tabLst>
                <a:tab pos="914400" algn="l"/>
                <a:tab pos="1141413" algn="l"/>
                <a:tab pos="1714500" algn="l"/>
                <a:tab pos="2686050" algn="l"/>
              </a:tabLst>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lnSpc>
                <a:spcPct val="90000"/>
              </a:lnSpc>
              <a:tabLst>
                <a:tab pos="914400" algn="l"/>
                <a:tab pos="1141413" algn="l"/>
                <a:tab pos="1714500" algn="l"/>
                <a:tab pos="2686050" algn="l"/>
              </a:tabLst>
            </a:pPr>
            <a:endParaRPr lang="en-US" sz="8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B5D2261-34E5-4361-B3FF-B367AD3554B8}" type="slidenum">
              <a:rPr lang="en-US" sz="1200" smtClean="0"/>
              <a:pPr/>
              <a:t>7</a:t>
            </a:fld>
            <a:endParaRPr lang="en-US" sz="1200" smtClean="0"/>
          </a:p>
        </p:txBody>
      </p:sp>
      <p:sp>
        <p:nvSpPr>
          <p:cNvPr id="179203" name="Rectangle 2"/>
          <p:cNvSpPr>
            <a:spLocks noGrp="1" noRot="1" noChangeAspect="1" noChangeArrowheads="1" noTextEdit="1"/>
          </p:cNvSpPr>
          <p:nvPr>
            <p:ph type="sldImg"/>
          </p:nvPr>
        </p:nvSpPr>
        <p:spPr>
          <a:xfrm>
            <a:off x="1792288" y="695325"/>
            <a:ext cx="3441700" cy="2581275"/>
          </a:xfrm>
          <a:ln/>
        </p:spPr>
      </p:sp>
      <p:sp>
        <p:nvSpPr>
          <p:cNvPr id="179204" name="Rectangle 3"/>
          <p:cNvSpPr>
            <a:spLocks noGrp="1" noChangeArrowheads="1"/>
          </p:cNvSpPr>
          <p:nvPr>
            <p:ph type="body" idx="1"/>
          </p:nvPr>
        </p:nvSpPr>
        <p:spPr>
          <a:xfrm>
            <a:off x="574675" y="3427413"/>
            <a:ext cx="5868988" cy="5173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2004 Surgeon General’s Report on the health consequences of smoking describes a long list of diseases with sufficient evidence to infer a causal relationship with smoking. </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b="1" dirty="0" smtClean="0">
                <a:latin typeface="Arial" pitchFamily="34" charset="0"/>
                <a:cs typeface="Arial" pitchFamily="34" charset="0"/>
                <a:sym typeface="Monotype Sorts" charset="2"/>
              </a:rPr>
              <a:t>♪ </a:t>
            </a:r>
            <a:r>
              <a:rPr lang="en-US" b="1" dirty="0" smtClean="0">
                <a:latin typeface="Arial" pitchFamily="34" charset="0"/>
              </a:rPr>
              <a:t>Note to instructor(s):</a:t>
            </a:r>
            <a:r>
              <a:rPr lang="en-US" dirty="0" smtClean="0">
                <a:latin typeface="Arial" pitchFamily="34" charset="0"/>
              </a:rPr>
              <a:t> For more detailed information and literature citations regarding risks for these tobacco-related illnesses, refer to the </a:t>
            </a:r>
            <a:r>
              <a:rPr lang="en-US" i="1" dirty="0" smtClean="0">
                <a:latin typeface="Arial" pitchFamily="34" charset="0"/>
              </a:rPr>
              <a:t>Pathophysiology of Tobacco-Related Disease</a:t>
            </a:r>
            <a:r>
              <a:rPr lang="en-US" dirty="0" smtClean="0">
                <a:latin typeface="Arial" pitchFamily="34" charset="0"/>
              </a:rPr>
              <a:t> module or the Surgeon General’s Report at</a:t>
            </a:r>
            <a:r>
              <a:rPr lang="en-US" altLang="en-US" dirty="0" smtClean="0">
                <a:latin typeface="Arial" pitchFamily="34" charset="0"/>
              </a:rPr>
              <a:t> http://www.surgeongeneral.gov/library/smokingconsequences.</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r>
              <a:rPr lang="en-US" sz="900" dirty="0" smtClean="0">
                <a:latin typeface="Arial" pitchFamily="34" charset="0"/>
              </a:rPr>
              <a:t>U.S. Department of Health and Human Services. </a:t>
            </a:r>
            <a:r>
              <a:rPr lang="en-US" sz="900" i="1" dirty="0" smtClean="0">
                <a:latin typeface="Arial" pitchFamily="34" charset="0"/>
              </a:rPr>
              <a:t>The Health Consequences of Smoking: A Report of the Surgeon General. </a:t>
            </a:r>
            <a:r>
              <a:rPr lang="en-US" sz="900" dirty="0" smtClean="0">
                <a:latin typeface="Arial" pitchFamily="34" charset="0"/>
              </a:rPr>
              <a:t>U.S. Department of Health and Human Services, Centers for Disease Control and Prevention, National Center for Chronic Disease Prevention and Health Promotion, Office on Smoking and Health, 2004. Available at </a:t>
            </a:r>
            <a:r>
              <a:rPr lang="en-US" altLang="en-US" sz="900" dirty="0" smtClean="0">
                <a:latin typeface="Arial" pitchFamily="34" charset="0"/>
              </a:rPr>
              <a:t>http://www.surgeongeneral.gov/library/smokingconsequences. Accessed May 29, 2004.</a:t>
            </a:r>
          </a:p>
          <a:p>
            <a:pPr eaLnBrk="1" hangingPunct="1"/>
            <a:endParaRPr lang="en-US" sz="900" dirty="0" smtClean="0">
              <a:latin typeface="Arial" pitchFamily="34" charset="0"/>
            </a:endParaRPr>
          </a:p>
          <a:p>
            <a:pPr>
              <a:spcBef>
                <a:spcPct val="0"/>
              </a:spcBef>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8</a:t>
            </a:fld>
            <a:endParaRPr lang="en-US"/>
          </a:p>
        </p:txBody>
      </p:sp>
    </p:spTree>
    <p:extLst>
      <p:ext uri="{BB962C8B-B14F-4D97-AF65-F5344CB8AC3E}">
        <p14:creationId xmlns:p14="http://schemas.microsoft.com/office/powerpoint/2010/main" val="271496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6B55949-78E2-4353-ADE0-E7390B04DDD5}" type="slidenum">
              <a:rPr lang="en-US" sz="1200" smtClean="0"/>
              <a:pPr/>
              <a:t>9</a:t>
            </a:fld>
            <a:endParaRPr lang="en-US" sz="120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3471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lvl1pPr>
          </a:lstStyle>
          <a:p>
            <a:r>
              <a:rPr lang="en-US"/>
              <a:t>Click to edit Master subtitle style</a:t>
            </a:r>
          </a:p>
        </p:txBody>
      </p:sp>
      <p:sp>
        <p:nvSpPr>
          <p:cNvPr id="347145"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CC8A490C-6CB9-40A6-BAED-43022F433C5D}" type="slidenum">
              <a:rPr lang="en-US"/>
              <a:pPr>
                <a:defRPr/>
              </a:pPr>
              <a:t>‹#›</a:t>
            </a:fld>
            <a:endParaRPr lang="en-US"/>
          </a:p>
        </p:txBody>
      </p:sp>
    </p:spTree>
    <p:extLst>
      <p:ext uri="{BB962C8B-B14F-4D97-AF65-F5344CB8AC3E}">
        <p14:creationId xmlns:p14="http://schemas.microsoft.com/office/powerpoint/2010/main" val="359946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7CB03E2-AE00-4574-A92F-90E1A147459F}" type="slidenum">
              <a:rPr lang="en-US"/>
              <a:pPr>
                <a:defRPr/>
              </a:pPr>
              <a:t>‹#›</a:t>
            </a:fld>
            <a:endParaRPr lang="en-US"/>
          </a:p>
        </p:txBody>
      </p:sp>
    </p:spTree>
    <p:extLst>
      <p:ext uri="{BB962C8B-B14F-4D97-AF65-F5344CB8AC3E}">
        <p14:creationId xmlns:p14="http://schemas.microsoft.com/office/powerpoint/2010/main" val="13878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AD087A-103A-498C-A9E8-B659A4C89C4E}" type="slidenum">
              <a:rPr lang="en-US"/>
              <a:pPr>
                <a:defRPr/>
              </a:pPr>
              <a:t>‹#›</a:t>
            </a:fld>
            <a:endParaRPr lang="en-US"/>
          </a:p>
        </p:txBody>
      </p:sp>
    </p:spTree>
    <p:extLst>
      <p:ext uri="{BB962C8B-B14F-4D97-AF65-F5344CB8AC3E}">
        <p14:creationId xmlns:p14="http://schemas.microsoft.com/office/powerpoint/2010/main" val="113281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8D35E94-11C7-40FC-B011-E354A61A0A80}" type="slidenum">
              <a:rPr lang="en-US"/>
              <a:pPr>
                <a:defRPr/>
              </a:pPr>
              <a:t>‹#›</a:t>
            </a:fld>
            <a:endParaRPr lang="en-US"/>
          </a:p>
        </p:txBody>
      </p:sp>
    </p:spTree>
    <p:extLst>
      <p:ext uri="{BB962C8B-B14F-4D97-AF65-F5344CB8AC3E}">
        <p14:creationId xmlns:p14="http://schemas.microsoft.com/office/powerpoint/2010/main" val="389053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932C89-860B-40D4-8A5C-2B1E2D565F3E}" type="slidenum">
              <a:rPr lang="en-US"/>
              <a:pPr>
                <a:defRPr/>
              </a:pPr>
              <a:t>‹#›</a:t>
            </a:fld>
            <a:endParaRPr lang="en-US"/>
          </a:p>
        </p:txBody>
      </p:sp>
    </p:spTree>
    <p:extLst>
      <p:ext uri="{BB962C8B-B14F-4D97-AF65-F5344CB8AC3E}">
        <p14:creationId xmlns:p14="http://schemas.microsoft.com/office/powerpoint/2010/main" val="13755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991E410-6528-48A8-B752-47DC4043087E}" type="slidenum">
              <a:rPr lang="en-US"/>
              <a:pPr>
                <a:defRPr/>
              </a:pPr>
              <a:t>‹#›</a:t>
            </a:fld>
            <a:endParaRPr lang="en-US"/>
          </a:p>
        </p:txBody>
      </p:sp>
    </p:spTree>
    <p:extLst>
      <p:ext uri="{BB962C8B-B14F-4D97-AF65-F5344CB8AC3E}">
        <p14:creationId xmlns:p14="http://schemas.microsoft.com/office/powerpoint/2010/main" val="409988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BB06ECD-53F7-441B-9803-0C2BB90B73B3}" type="slidenum">
              <a:rPr lang="en-US"/>
              <a:pPr>
                <a:defRPr/>
              </a:pPr>
              <a:t>‹#›</a:t>
            </a:fld>
            <a:endParaRPr lang="en-US"/>
          </a:p>
        </p:txBody>
      </p:sp>
    </p:spTree>
    <p:extLst>
      <p:ext uri="{BB962C8B-B14F-4D97-AF65-F5344CB8AC3E}">
        <p14:creationId xmlns:p14="http://schemas.microsoft.com/office/powerpoint/2010/main" val="392730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C927F3B-B5AD-4DC6-994D-5EC210B420A8}" type="slidenum">
              <a:rPr lang="en-US"/>
              <a:pPr>
                <a:defRPr/>
              </a:pPr>
              <a:t>‹#›</a:t>
            </a:fld>
            <a:endParaRPr lang="en-US"/>
          </a:p>
        </p:txBody>
      </p:sp>
    </p:spTree>
    <p:extLst>
      <p:ext uri="{BB962C8B-B14F-4D97-AF65-F5344CB8AC3E}">
        <p14:creationId xmlns:p14="http://schemas.microsoft.com/office/powerpoint/2010/main" val="4074733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eaLnBrk="1" hangingPunct="1">
              <a:defRPr/>
            </a:pPr>
            <a:endParaRPr lang="en-US" sz="1800" dirty="0">
              <a:solidFill>
                <a:srgbClr val="FFC000"/>
              </a:solidFill>
              <a:latin typeface="Arial" charset="0"/>
            </a:endParaRPr>
          </a:p>
        </p:txBody>
      </p:sp>
      <p:sp>
        <p:nvSpPr>
          <p:cNvPr id="3" name="Rectangle 11"/>
          <p:cNvSpPr>
            <a:spLocks noGrp="1" noChangeArrowheads="1"/>
          </p:cNvSpPr>
          <p:nvPr>
            <p:ph type="sldNum" sz="quarter" idx="11"/>
          </p:nvPr>
        </p:nvSpPr>
        <p:spPr>
          <a:xfrm>
            <a:off x="7086600" y="6248400"/>
            <a:ext cx="1905000" cy="457200"/>
          </a:xfrm>
          <a:prstGeom prst="rect">
            <a:avLst/>
          </a:prstGeom>
          <a:ln/>
        </p:spPr>
        <p:txBody>
          <a:bodyPr/>
          <a:lstStyle>
            <a:lvl1pPr>
              <a:defRPr/>
            </a:lvl1pPr>
          </a:lstStyle>
          <a:p>
            <a:pPr eaLnBrk="1" hangingPunct="1">
              <a:defRPr/>
            </a:pPr>
            <a:fld id="{4D8E3908-CB4F-4250-A0BA-30D9AE3233D5}" type="slidenum">
              <a:rPr lang="en-US" sz="1800">
                <a:solidFill>
                  <a:srgbClr val="FFC000"/>
                </a:solidFill>
                <a:latin typeface="Arial" charset="0"/>
              </a:rPr>
              <a:pPr eaLnBrk="1" hangingPunct="1">
                <a:defRPr/>
              </a:pPr>
              <a:t>‹#›</a:t>
            </a:fld>
            <a:endParaRPr lang="en-US" sz="1800" dirty="0">
              <a:solidFill>
                <a:srgbClr val="FFC000"/>
              </a:solidFill>
              <a:latin typeface="Arial" charset="0"/>
            </a:endParaRPr>
          </a:p>
        </p:txBody>
      </p:sp>
    </p:spTree>
    <p:extLst>
      <p:ext uri="{BB962C8B-B14F-4D97-AF65-F5344CB8AC3E}">
        <p14:creationId xmlns:p14="http://schemas.microsoft.com/office/powerpoint/2010/main" val="166095997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7A45EB-F4D8-49EF-8F9F-9DB2B1A4DC75}" type="slidenum">
              <a:rPr lang="en-US"/>
              <a:pPr>
                <a:defRPr/>
              </a:pPr>
              <a:t>‹#›</a:t>
            </a:fld>
            <a:endParaRPr lang="en-US"/>
          </a:p>
        </p:txBody>
      </p:sp>
    </p:spTree>
    <p:extLst>
      <p:ext uri="{BB962C8B-B14F-4D97-AF65-F5344CB8AC3E}">
        <p14:creationId xmlns:p14="http://schemas.microsoft.com/office/powerpoint/2010/main" val="426656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840B44C-0A71-4E26-98F5-F223D9D40438}" type="slidenum">
              <a:rPr lang="en-US"/>
              <a:pPr>
                <a:defRPr/>
              </a:pPr>
              <a:t>‹#›</a:t>
            </a:fld>
            <a:endParaRPr lang="en-US"/>
          </a:p>
        </p:txBody>
      </p:sp>
    </p:spTree>
    <p:extLst>
      <p:ext uri="{BB962C8B-B14F-4D97-AF65-F5344CB8AC3E}">
        <p14:creationId xmlns:p14="http://schemas.microsoft.com/office/powerpoint/2010/main" val="84444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12762F-AD70-4330-8D7F-77342B6EA80D}" type="slidenum">
              <a:rPr lang="en-US"/>
              <a:pPr>
                <a:defRPr/>
              </a:pPr>
              <a:t>‹#›</a:t>
            </a:fld>
            <a:endParaRPr lang="en-US"/>
          </a:p>
        </p:txBody>
      </p:sp>
    </p:spTree>
    <p:extLst>
      <p:ext uri="{BB962C8B-B14F-4D97-AF65-F5344CB8AC3E}">
        <p14:creationId xmlns:p14="http://schemas.microsoft.com/office/powerpoint/2010/main" val="21193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8A00367-3658-4D87-A49D-9322E184C3CA}" type="slidenum">
              <a:rPr lang="en-US"/>
              <a:pPr>
                <a:defRPr/>
              </a:pPr>
              <a:t>‹#›</a:t>
            </a:fld>
            <a:endParaRPr lang="en-US"/>
          </a:p>
        </p:txBody>
      </p:sp>
    </p:spTree>
    <p:extLst>
      <p:ext uri="{BB962C8B-B14F-4D97-AF65-F5344CB8AC3E}">
        <p14:creationId xmlns:p14="http://schemas.microsoft.com/office/powerpoint/2010/main" val="29222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4D057E6-6653-454E-8587-91C093E20E4B}" type="slidenum">
              <a:rPr lang="en-US"/>
              <a:pPr>
                <a:defRPr/>
              </a:pPr>
              <a:t>‹#›</a:t>
            </a:fld>
            <a:endParaRPr lang="en-US"/>
          </a:p>
        </p:txBody>
      </p:sp>
    </p:spTree>
    <p:extLst>
      <p:ext uri="{BB962C8B-B14F-4D97-AF65-F5344CB8AC3E}">
        <p14:creationId xmlns:p14="http://schemas.microsoft.com/office/powerpoint/2010/main" val="101108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B73F36-22A2-4634-B991-3B6D1063B970}" type="slidenum">
              <a:rPr lang="en-US"/>
              <a:pPr>
                <a:defRPr/>
              </a:pPr>
              <a:t>‹#›</a:t>
            </a:fld>
            <a:endParaRPr lang="en-US"/>
          </a:p>
        </p:txBody>
      </p:sp>
    </p:spTree>
    <p:extLst>
      <p:ext uri="{BB962C8B-B14F-4D97-AF65-F5344CB8AC3E}">
        <p14:creationId xmlns:p14="http://schemas.microsoft.com/office/powerpoint/2010/main" val="40423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7242175" cy="1981200"/>
            <a:chOff x="0" y="0"/>
            <a:chExt cx="4562" cy="1248"/>
          </a:xfrm>
        </p:grpSpPr>
        <p:sp>
          <p:nvSpPr>
            <p:cNvPr id="34611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34611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1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3461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34612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7EB9D86-3270-46D4-B455-2CF06190C7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05"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81000" y="457200"/>
            <a:ext cx="8458200" cy="2286000"/>
          </a:xfrm>
        </p:spPr>
        <p:txBody>
          <a:bodyPr/>
          <a:lstStyle/>
          <a:p>
            <a:pPr eaLnBrk="1" hangingPunct="1"/>
            <a:r>
              <a:rPr lang="en-US" sz="5200" dirty="0" smtClean="0">
                <a:solidFill>
                  <a:srgbClr val="FFFF00"/>
                </a:solidFill>
                <a:effectLst/>
              </a:rPr>
              <a:t>Update on Tobacco Control</a:t>
            </a:r>
          </a:p>
        </p:txBody>
      </p:sp>
      <p:sp>
        <p:nvSpPr>
          <p:cNvPr id="235525" name="Rectangle 5"/>
          <p:cNvSpPr>
            <a:spLocks noChangeArrowheads="1"/>
          </p:cNvSpPr>
          <p:nvPr/>
        </p:nvSpPr>
        <p:spPr bwMode="auto">
          <a:xfrm>
            <a:off x="457200" y="2819400"/>
            <a:ext cx="8305800" cy="3810000"/>
          </a:xfrm>
          <a:prstGeom prst="rect">
            <a:avLst/>
          </a:prstGeom>
          <a:noFill/>
          <a:ln w="9525">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800" dirty="0">
              <a:solidFill>
                <a:schemeClr val="hlink"/>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sz="2800" dirty="0">
                <a:solidFill>
                  <a:srgbClr val="FFFF00"/>
                </a:solidFill>
                <a:effectLst>
                  <a:outerShdw blurRad="38100" dist="38100" dir="2700000" algn="tl">
                    <a:srgbClr val="000000"/>
                  </a:outerShdw>
                </a:effectLst>
                <a:latin typeface="Tahoma" pitchFamily="34" charset="0"/>
              </a:rPr>
              <a:t>Steven A. Schroeder, MD</a:t>
            </a:r>
          </a:p>
          <a:p>
            <a:pPr algn="ctr" eaLnBrk="1" hangingPunct="1">
              <a:spcBef>
                <a:spcPct val="20000"/>
              </a:spcBef>
              <a:buClr>
                <a:schemeClr val="hlink"/>
              </a:buClr>
              <a:buSzPct val="80000"/>
              <a:buFont typeface="Wingdings" pitchFamily="2" charset="2"/>
              <a:buNone/>
              <a:defRPr/>
            </a:pPr>
            <a:endParaRPr lang="en-US" sz="2800"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dirty="0" smtClean="0">
                <a:solidFill>
                  <a:srgbClr val="FFFF00"/>
                </a:solidFill>
                <a:effectLst>
                  <a:outerShdw blurRad="38100" dist="38100" dir="2700000" algn="tl">
                    <a:srgbClr val="000000"/>
                  </a:outerShdw>
                </a:effectLst>
                <a:latin typeface="Tahoma" pitchFamily="34" charset="0"/>
              </a:rPr>
              <a:t>Global Oral Health Symposium, 2013</a:t>
            </a:r>
            <a:endParaRPr lang="en-US"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Presentation courtesy of </a:t>
            </a: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The Smoking Cessation Leadership Center </a:t>
            </a: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and Rx for </a:t>
            </a:r>
            <a:r>
              <a:rPr lang="en-US" dirty="0" smtClean="0">
                <a:solidFill>
                  <a:srgbClr val="FFFF00"/>
                </a:solidFill>
                <a:effectLst>
                  <a:outerShdw blurRad="38100" dist="38100" dir="2700000" algn="tl">
                    <a:srgbClr val="000000"/>
                  </a:outerShdw>
                </a:effectLst>
                <a:latin typeface="Tahoma" pitchFamily="34" charset="0"/>
              </a:rPr>
              <a:t>Change</a:t>
            </a:r>
            <a:endParaRPr lang="en-US" sz="2800" dirty="0">
              <a:solidFill>
                <a:srgbClr val="FFFF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sz="4000" dirty="0" smtClean="0">
                <a:solidFill>
                  <a:srgbClr val="FFFF00"/>
                </a:solidFill>
                <a:effectLst/>
              </a:rPr>
              <a:t>Causal Associations with </a:t>
            </a:r>
            <a:br>
              <a:rPr lang="en-US" sz="4000" dirty="0" smtClean="0">
                <a:solidFill>
                  <a:srgbClr val="FFFF00"/>
                </a:solidFill>
                <a:effectLst/>
              </a:rPr>
            </a:br>
            <a:r>
              <a:rPr lang="en-US" sz="4000" dirty="0" smtClean="0">
                <a:solidFill>
                  <a:srgbClr val="FFFF00"/>
                </a:solidFill>
                <a:effectLst/>
              </a:rPr>
              <a:t>Second-hand Smoke</a:t>
            </a:r>
          </a:p>
        </p:txBody>
      </p:sp>
      <p:sp>
        <p:nvSpPr>
          <p:cNvPr id="397316" name="Rectangle 4"/>
          <p:cNvSpPr>
            <a:spLocks noChangeArrowheads="1"/>
          </p:cNvSpPr>
          <p:nvPr/>
        </p:nvSpPr>
        <p:spPr bwMode="auto">
          <a:xfrm>
            <a:off x="152400" y="1951038"/>
            <a:ext cx="4038600" cy="4525962"/>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n"/>
              <a:defRPr/>
            </a:pPr>
            <a:r>
              <a:rPr lang="en-US" dirty="0">
                <a:solidFill>
                  <a:srgbClr val="DDDDDD"/>
                </a:solidFill>
                <a:effectLst>
                  <a:outerShdw blurRad="38100" dist="38100" dir="2700000" algn="tl">
                    <a:srgbClr val="000000"/>
                  </a:outerShdw>
                </a:effectLst>
                <a:latin typeface="Tahoma" pitchFamily="34" charset="0"/>
              </a:rPr>
              <a:t>Developmental</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Low </a:t>
            </a:r>
            <a:r>
              <a:rPr lang="en-US" sz="2000" dirty="0" err="1">
                <a:solidFill>
                  <a:srgbClr val="DDDDDD"/>
                </a:solidFill>
                <a:effectLst>
                  <a:outerShdw blurRad="38100" dist="38100" dir="2700000" algn="tl">
                    <a:srgbClr val="000000"/>
                  </a:outerShdw>
                </a:effectLst>
                <a:latin typeface="Tahoma" pitchFamily="34" charset="0"/>
              </a:rPr>
              <a:t>birthweight</a:t>
            </a:r>
            <a:endParaRPr lang="en-US" sz="2000" dirty="0">
              <a:solidFill>
                <a:srgbClr val="DDDDDD"/>
              </a:solidFill>
              <a:effectLst>
                <a:outerShdw blurRad="38100" dist="38100" dir="2700000" algn="tl">
                  <a:srgbClr val="000000"/>
                </a:outerShdw>
              </a:effectLst>
              <a:latin typeface="Tahoma" pitchFamily="34" charset="0"/>
            </a:endParaRP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Sudden infant death syndrome (SIDS)</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Pre-term delivery</a:t>
            </a:r>
          </a:p>
          <a:p>
            <a:pPr marL="742950" lvl="1" indent="-285750" eaLnBrk="1" hangingPunct="1">
              <a:spcBef>
                <a:spcPct val="20000"/>
              </a:spcBef>
              <a:buClr>
                <a:schemeClr val="tx1"/>
              </a:buClr>
              <a:defRPr/>
            </a:pPr>
            <a:r>
              <a:rPr lang="en-US" sz="2000" dirty="0">
                <a:solidFill>
                  <a:srgbClr val="DDDDDD"/>
                </a:solidFill>
                <a:effectLst>
                  <a:outerShdw blurRad="38100" dist="38100" dir="2700000" algn="tl">
                    <a:srgbClr val="000000"/>
                  </a:outerShdw>
                </a:effectLst>
                <a:latin typeface="Tahoma" pitchFamily="34" charset="0"/>
              </a:rPr>
              <a:t>-- </a:t>
            </a:r>
            <a:r>
              <a:rPr lang="en-US" sz="2000" dirty="0">
                <a:solidFill>
                  <a:srgbClr val="FFFF00"/>
                </a:solidFill>
                <a:effectLst>
                  <a:outerShdw blurRad="38100" dist="38100" dir="2700000" algn="tl">
                    <a:srgbClr val="000000"/>
                  </a:outerShdw>
                </a:effectLst>
                <a:latin typeface="Tahoma" pitchFamily="34" charset="0"/>
              </a:rPr>
              <a:t>Childhood depression</a:t>
            </a:r>
          </a:p>
          <a:p>
            <a:pPr marL="342900" indent="-342900" eaLnBrk="1" hangingPunct="1">
              <a:spcBef>
                <a:spcPct val="20000"/>
              </a:spcBef>
              <a:buClr>
                <a:schemeClr val="hlink"/>
              </a:buClr>
              <a:buSzPct val="80000"/>
              <a:buFont typeface="Wingdings" pitchFamily="2" charset="2"/>
              <a:buChar char="n"/>
              <a:defRPr/>
            </a:pPr>
            <a:r>
              <a:rPr lang="en-US" dirty="0">
                <a:solidFill>
                  <a:srgbClr val="DDDDDD"/>
                </a:solidFill>
                <a:effectLst>
                  <a:outerShdw blurRad="38100" dist="38100" dir="2700000" algn="tl">
                    <a:srgbClr val="000000"/>
                  </a:outerShdw>
                </a:effectLst>
                <a:latin typeface="Tahoma" pitchFamily="34" charset="0"/>
              </a:rPr>
              <a:t>Respiratory</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Asthma induction and exacerbation</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Eye and nasal irritation</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Bronchitis, pneumonia, otitis </a:t>
            </a:r>
            <a:r>
              <a:rPr lang="en-US" sz="1600" dirty="0" smtClean="0">
                <a:solidFill>
                  <a:srgbClr val="DDDDDD"/>
                </a:solidFill>
                <a:effectLst>
                  <a:outerShdw blurRad="38100" dist="38100" dir="2700000" algn="tl">
                    <a:srgbClr val="000000"/>
                  </a:outerShdw>
                </a:effectLst>
                <a:latin typeface="Tahoma" pitchFamily="34" charset="0"/>
              </a:rPr>
              <a:t>media, </a:t>
            </a:r>
            <a:r>
              <a:rPr lang="en-US" sz="1600" dirty="0" smtClean="0">
                <a:solidFill>
                  <a:srgbClr val="FFFF00"/>
                </a:solidFill>
                <a:effectLst>
                  <a:outerShdw blurRad="38100" dist="38100" dir="2700000" algn="tl">
                    <a:srgbClr val="000000"/>
                  </a:outerShdw>
                </a:effectLst>
                <a:latin typeface="Tahoma" pitchFamily="34" charset="0"/>
              </a:rPr>
              <a:t>bruxism </a:t>
            </a:r>
            <a:r>
              <a:rPr lang="en-US" sz="1600" dirty="0">
                <a:solidFill>
                  <a:srgbClr val="FFFF00"/>
                </a:solidFill>
                <a:effectLst>
                  <a:outerShdw blurRad="38100" dist="38100" dir="2700000" algn="tl">
                    <a:srgbClr val="000000"/>
                  </a:outerShdw>
                </a:effectLst>
                <a:latin typeface="Tahoma" pitchFamily="34" charset="0"/>
              </a:rPr>
              <a:t>in children</a:t>
            </a:r>
          </a:p>
          <a:p>
            <a:pPr marL="742950" lvl="1" indent="-285750" eaLnBrk="1" hangingPunct="1">
              <a:spcBef>
                <a:spcPct val="20000"/>
              </a:spcBef>
              <a:buClr>
                <a:schemeClr val="tx1"/>
              </a:buClr>
              <a:buFontTx/>
              <a:buChar char="–"/>
              <a:defRPr/>
            </a:pPr>
            <a:r>
              <a:rPr lang="en-US" sz="1600" dirty="0">
                <a:solidFill>
                  <a:srgbClr val="FFFF00"/>
                </a:solidFill>
                <a:effectLst>
                  <a:outerShdw blurRad="38100" dist="38100" dir="2700000" algn="tl">
                    <a:srgbClr val="000000"/>
                  </a:outerShdw>
                </a:effectLst>
                <a:latin typeface="Tahoma" pitchFamily="34" charset="0"/>
              </a:rPr>
              <a:t>Decreased hearing in teens</a:t>
            </a:r>
          </a:p>
          <a:p>
            <a:pPr marL="342900" indent="-342900" eaLnBrk="1" hangingPunct="1">
              <a:spcBef>
                <a:spcPct val="20000"/>
              </a:spcBef>
              <a:buClr>
                <a:schemeClr val="hlink"/>
              </a:buClr>
              <a:buSzPct val="80000"/>
              <a:buFont typeface="Wingdings" pitchFamily="2" charset="2"/>
              <a:buChar char="n"/>
              <a:defRPr/>
            </a:pPr>
            <a:endParaRPr lang="en-US" dirty="0">
              <a:solidFill>
                <a:schemeClr val="hlink"/>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Wingdings" pitchFamily="2" charset="2"/>
              <a:buChar char="n"/>
              <a:defRPr/>
            </a:pPr>
            <a:endParaRPr lang="en-US" dirty="0">
              <a:solidFill>
                <a:schemeClr val="hlink"/>
              </a:solidFill>
              <a:effectLst>
                <a:outerShdw blurRad="38100" dist="38100" dir="2700000" algn="tl">
                  <a:srgbClr val="000000"/>
                </a:outerShdw>
              </a:effectLst>
              <a:latin typeface="Tahoma" pitchFamily="34" charset="0"/>
            </a:endParaRPr>
          </a:p>
        </p:txBody>
      </p:sp>
      <p:sp>
        <p:nvSpPr>
          <p:cNvPr id="397317" name="Rectangle 5"/>
          <p:cNvSpPr>
            <a:spLocks noChangeArrowheads="1"/>
          </p:cNvSpPr>
          <p:nvPr/>
        </p:nvSpPr>
        <p:spPr bwMode="auto">
          <a:xfrm>
            <a:off x="3810000" y="1951038"/>
            <a:ext cx="4038600" cy="4525962"/>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1" charset="2"/>
              <a:buChar char="n"/>
              <a:defRPr/>
            </a:pPr>
            <a:r>
              <a:rPr lang="en-US" dirty="0">
                <a:solidFill>
                  <a:srgbClr val="DDDDDD"/>
                </a:solidFill>
                <a:effectLst>
                  <a:outerShdw blurRad="38100" dist="38100" dir="2700000" algn="tl">
                    <a:srgbClr val="000000"/>
                  </a:outerShdw>
                </a:effectLst>
                <a:latin typeface="Tahoma" pitchFamily="1" charset="0"/>
              </a:rPr>
              <a:t>Carcinogenic</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Lung cancer</a:t>
            </a:r>
          </a:p>
          <a:p>
            <a:pPr marL="742950" lvl="1" indent="-285750" eaLnBrk="1" hangingPunct="1">
              <a:spcBef>
                <a:spcPct val="20000"/>
              </a:spcBef>
              <a:buClr>
                <a:schemeClr val="tx1"/>
              </a:buClr>
              <a:buFontTx/>
              <a:buChar char="–"/>
              <a:defRPr/>
            </a:pPr>
            <a:r>
              <a:rPr lang="en-US" sz="2000" dirty="0">
                <a:solidFill>
                  <a:srgbClr val="FF0000"/>
                </a:solidFill>
                <a:effectLst>
                  <a:outerShdw blurRad="38100" dist="38100" dir="2700000" algn="tl">
                    <a:srgbClr val="000000"/>
                  </a:outerShdw>
                </a:effectLst>
                <a:latin typeface="Tahoma" pitchFamily="1" charset="0"/>
              </a:rPr>
              <a:t>Nasal sinus cancer</a:t>
            </a:r>
          </a:p>
          <a:p>
            <a:pPr marL="742950" lvl="1" indent="-285750" eaLnBrk="1" hangingPunct="1">
              <a:spcBef>
                <a:spcPct val="20000"/>
              </a:spcBef>
              <a:buClr>
                <a:schemeClr val="tx1"/>
              </a:buClr>
              <a:buFontTx/>
              <a:buChar char="–"/>
              <a:defRPr/>
            </a:pPr>
            <a:r>
              <a:rPr lang="en-US" sz="2000" dirty="0">
                <a:solidFill>
                  <a:srgbClr val="FFFF00"/>
                </a:solidFill>
                <a:effectLst>
                  <a:outerShdw blurRad="38100" dist="38100" dir="2700000" algn="tl">
                    <a:srgbClr val="000000"/>
                  </a:outerShdw>
                </a:effectLst>
                <a:latin typeface="Tahoma" pitchFamily="1" charset="0"/>
              </a:rPr>
              <a:t>Breast cancer (younger, premenopausal women</a:t>
            </a:r>
            <a:r>
              <a:rPr lang="en-US" sz="2000" dirty="0">
                <a:solidFill>
                  <a:srgbClr val="DDDDDD"/>
                </a:solidFill>
                <a:effectLst>
                  <a:outerShdw blurRad="38100" dist="38100" dir="2700000" algn="tl">
                    <a:srgbClr val="000000"/>
                  </a:outerShdw>
                </a:effectLst>
                <a:latin typeface="Tahoma" pitchFamily="1" charset="0"/>
              </a:rPr>
              <a:t>)</a:t>
            </a:r>
          </a:p>
          <a:p>
            <a:pPr marL="342900" indent="-342900" eaLnBrk="1" hangingPunct="1">
              <a:spcBef>
                <a:spcPct val="20000"/>
              </a:spcBef>
              <a:buClr>
                <a:schemeClr val="hlink"/>
              </a:buClr>
              <a:buSzPct val="80000"/>
              <a:buFont typeface="Wingdings" pitchFamily="1" charset="2"/>
              <a:buChar char="n"/>
              <a:defRPr/>
            </a:pPr>
            <a:endParaRPr lang="en-US" sz="2000" dirty="0">
              <a:solidFill>
                <a:srgbClr val="DDDDDD"/>
              </a:solidFill>
              <a:effectLst>
                <a:outerShdw blurRad="38100" dist="38100" dir="2700000" algn="tl">
                  <a:srgbClr val="000000"/>
                </a:outerShdw>
              </a:effectLst>
              <a:latin typeface="Tahoma" pitchFamily="1" charset="0"/>
            </a:endParaRPr>
          </a:p>
          <a:p>
            <a:pPr marL="342900" indent="-342900" eaLnBrk="1" hangingPunct="1">
              <a:spcBef>
                <a:spcPct val="20000"/>
              </a:spcBef>
              <a:buClr>
                <a:schemeClr val="hlink"/>
              </a:buClr>
              <a:buSzPct val="80000"/>
              <a:buFont typeface="Wingdings" pitchFamily="1" charset="2"/>
              <a:buChar char="n"/>
              <a:defRPr/>
            </a:pPr>
            <a:r>
              <a:rPr lang="en-US" dirty="0">
                <a:solidFill>
                  <a:srgbClr val="DDDDDD"/>
                </a:solidFill>
                <a:effectLst>
                  <a:outerShdw blurRad="38100" dist="38100" dir="2700000" algn="tl">
                    <a:srgbClr val="000000"/>
                  </a:outerShdw>
                </a:effectLst>
                <a:latin typeface="Tahoma" pitchFamily="1" charset="0"/>
              </a:rPr>
              <a:t>Cardiovascular</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Heart disease mortality</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Acute and chronic coronary heart disease morbidity</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Altered vascular properties</a:t>
            </a:r>
          </a:p>
        </p:txBody>
      </p:sp>
      <p:sp>
        <p:nvSpPr>
          <p:cNvPr id="58373" name="Text Box 6"/>
          <p:cNvSpPr txBox="1">
            <a:spLocks noChangeArrowheads="1"/>
          </p:cNvSpPr>
          <p:nvPr/>
        </p:nvSpPr>
        <p:spPr bwMode="auto">
          <a:xfrm>
            <a:off x="1581150" y="6340475"/>
            <a:ext cx="7562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lang="en-US" sz="1400">
                <a:solidFill>
                  <a:schemeClr val="hlink"/>
                </a:solidFill>
              </a:rPr>
              <a:t>USDHHS. (2006).</a:t>
            </a:r>
            <a:r>
              <a:rPr lang="en-US" sz="1400" i="1">
                <a:solidFill>
                  <a:schemeClr val="hlink"/>
                </a:solidFill>
              </a:rPr>
              <a:t> </a:t>
            </a:r>
            <a:r>
              <a:rPr kumimoji="1" lang="en-US" sz="1400" i="1">
                <a:solidFill>
                  <a:schemeClr val="hlink"/>
                </a:solidFill>
              </a:rPr>
              <a:t>The Health Consequences of Involuntary Exposure to Tobacco Smoke: Report of the Surgeon General</a:t>
            </a:r>
            <a:r>
              <a:rPr lang="en-US" sz="1400" i="1">
                <a:solidFill>
                  <a:schemeClr val="hlink"/>
                </a:solidFill>
              </a:rPr>
              <a:t>.</a:t>
            </a:r>
          </a:p>
        </p:txBody>
      </p:sp>
      <p:sp>
        <p:nvSpPr>
          <p:cNvPr id="58374" name="Text Box 7"/>
          <p:cNvSpPr txBox="1">
            <a:spLocks noChangeArrowheads="1"/>
          </p:cNvSpPr>
          <p:nvPr/>
        </p:nvSpPr>
        <p:spPr bwMode="auto">
          <a:xfrm>
            <a:off x="7102475" y="1736725"/>
            <a:ext cx="1963738" cy="13112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2000" b="1">
                <a:solidFill>
                  <a:schemeClr val="bg1"/>
                </a:solidFill>
                <a:latin typeface="Tahoma" pitchFamily="34" charset="0"/>
              </a:rPr>
              <a:t>There is no safe level of second-hand smoke.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Epidemiology of Tobacco Use</a:t>
            </a:r>
            <a:endParaRPr lang="en-US" dirty="0">
              <a:solidFill>
                <a:srgbClr val="FFFF00"/>
              </a:solidFill>
            </a:endParaRPr>
          </a:p>
        </p:txBody>
      </p:sp>
    </p:spTree>
    <p:extLst>
      <p:ext uri="{BB962C8B-B14F-4D97-AF65-F5344CB8AC3E}">
        <p14:creationId xmlns:p14="http://schemas.microsoft.com/office/powerpoint/2010/main" val="415559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1940" b="7463"/>
          <a:stretch>
            <a:fillRect/>
          </a:stretch>
        </p:blipFill>
        <p:spPr bwMode="auto">
          <a:xfrm>
            <a:off x="152400" y="1981200"/>
            <a:ext cx="670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7"/>
          <p:cNvSpPr txBox="1">
            <a:spLocks noChangeArrowheads="1"/>
          </p:cNvSpPr>
          <p:nvPr/>
        </p:nvSpPr>
        <p:spPr bwMode="auto">
          <a:xfrm>
            <a:off x="6781800" y="1724025"/>
            <a:ext cx="22098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a:t>This slide shows the tobacco epidemic over an entire century. </a:t>
            </a:r>
          </a:p>
          <a:p>
            <a:pPr algn="ctr" eaLnBrk="1" hangingPunct="1"/>
            <a:r>
              <a:rPr lang="en-US" sz="1800"/>
              <a:t/>
            </a:r>
            <a:br>
              <a:rPr lang="en-US" sz="1800"/>
            </a:br>
            <a:r>
              <a:rPr lang="en-US" sz="1800"/>
              <a:t>Tobacco control efforts generally start in the late stages of the epidemic, but we have </a:t>
            </a:r>
            <a:r>
              <a:rPr lang="en-US" sz="1800" u="sng"/>
              <a:t>an opportunity to stop the epidemic from occurring in Africa </a:t>
            </a:r>
            <a:r>
              <a:rPr lang="en-US" sz="1800"/>
              <a:t>by starting now, while it is still in Stage 1.</a:t>
            </a:r>
          </a:p>
        </p:txBody>
      </p:sp>
      <p:sp>
        <p:nvSpPr>
          <p:cNvPr id="47108" name="Title 1"/>
          <p:cNvSpPr txBox="1">
            <a:spLocks/>
          </p:cNvSpPr>
          <p:nvPr/>
        </p:nvSpPr>
        <p:spPr bwMode="auto">
          <a:xfrm>
            <a:off x="228600" y="609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30000"/>
              </a:spcBef>
            </a:pPr>
            <a:r>
              <a:rPr lang="en-US" sz="3100" b="1" dirty="0">
                <a:solidFill>
                  <a:srgbClr val="FFFF00"/>
                </a:solidFill>
              </a:rPr>
              <a:t>Opportunity Map</a:t>
            </a:r>
          </a:p>
          <a:p>
            <a:pPr eaLnBrk="1" hangingPunct="1">
              <a:spcBef>
                <a:spcPct val="30000"/>
              </a:spcBef>
            </a:pPr>
            <a:r>
              <a:rPr lang="en-US" sz="3100" b="1" dirty="0">
                <a:solidFill>
                  <a:schemeClr val="hlink"/>
                </a:solidFill>
              </a:rPr>
              <a:t>	</a:t>
            </a:r>
            <a:r>
              <a:rPr lang="en-US" sz="2000" b="1" dirty="0">
                <a:solidFill>
                  <a:srgbClr val="FFFF00"/>
                </a:solidFill>
              </a:rPr>
              <a:t>Four Stages of the Tobacco Epidemic</a:t>
            </a:r>
            <a:endParaRPr lang="en-US" sz="3100" b="1" dirty="0">
              <a:solidFill>
                <a:srgbClr val="FFFF00"/>
              </a:solidFill>
            </a:endParaRPr>
          </a:p>
        </p:txBody>
      </p:sp>
      <p:sp>
        <p:nvSpPr>
          <p:cNvPr id="6" name="Down Arrow 5"/>
          <p:cNvSpPr/>
          <p:nvPr/>
        </p:nvSpPr>
        <p:spPr>
          <a:xfrm>
            <a:off x="1295400" y="38862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7110" name="Footer Placeholder 3"/>
          <p:cNvSpPr txBox="1">
            <a:spLocks noGrp="1"/>
          </p:cNvSpPr>
          <p:nvPr/>
        </p:nvSpPr>
        <p:spPr bwMode="auto">
          <a:xfrm>
            <a:off x="3505200" y="6553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r>
              <a:rPr lang="en-US" sz="1000" b="1">
                <a:solidFill>
                  <a:schemeClr val="tx2"/>
                </a:solidFill>
                <a:cs typeface="Arial" pitchFamily="34" charset="0"/>
              </a:rPr>
              <a:t>© 2009 Bill &amp; Melinda Gates Foundation   </a:t>
            </a:r>
            <a:r>
              <a:rPr lang="en-US" sz="1000" b="1">
                <a:solidFill>
                  <a:schemeClr val="hlink"/>
                </a:solidFill>
                <a:cs typeface="Arial" pitchFamily="34" charset="0"/>
              </a:rPr>
              <a:t>|  </a:t>
            </a:r>
            <a:r>
              <a:rPr lang="en-US" sz="1000" b="1">
                <a:solidFill>
                  <a:schemeClr val="tx2"/>
                </a:solidFill>
                <a:cs typeface="Arial" pitchFamily="34" charset="0"/>
              </a:rPr>
              <a:t> </a:t>
            </a:r>
            <a:fld id="{A656D3F1-7D92-46D3-86BD-05386A49AD4F}" type="slidenum">
              <a:rPr lang="en-US" sz="1000" b="1">
                <a:solidFill>
                  <a:schemeClr val="tx2"/>
                </a:solidFill>
                <a:cs typeface="Arial" pitchFamily="34" charset="0"/>
              </a:rPr>
              <a:pPr algn="r" eaLnBrk="1" hangingPunct="1"/>
              <a:t>12</a:t>
            </a:fld>
            <a:endParaRPr lang="en-US" sz="1000" b="1">
              <a:solidFill>
                <a:schemeClr val="tx2"/>
              </a:solidFill>
              <a:cs typeface="Arial" pitchFamily="34" charset="0"/>
            </a:endParaRPr>
          </a:p>
        </p:txBody>
      </p:sp>
      <p:sp>
        <p:nvSpPr>
          <p:cNvPr id="9" name="TextBox 8"/>
          <p:cNvSpPr txBox="1"/>
          <p:nvPr/>
        </p:nvSpPr>
        <p:spPr>
          <a:xfrm>
            <a:off x="228600" y="-76200"/>
            <a:ext cx="8610600" cy="461963"/>
          </a:xfrm>
          <a:prstGeom prst="rect">
            <a:avLst/>
          </a:prstGeom>
          <a:noFill/>
        </p:spPr>
        <p:txBody>
          <a:bodyPr>
            <a:spAutoFit/>
          </a:bodyPr>
          <a:lstStyle/>
          <a:p>
            <a:pPr algn="ctr" eaLnBrk="1" hangingPunct="1">
              <a:defRPr/>
            </a:pPr>
            <a:r>
              <a:rPr lang="en-US" b="1" i="1" kern="0" dirty="0">
                <a:latin typeface="Arial" charset="0"/>
              </a:rPr>
              <a:t>Why invest in Africa now?</a:t>
            </a:r>
            <a:endParaRPr lang="en-US" i="1" dirty="0">
              <a:latin typeface="Arial" charset="0"/>
            </a:endParaRPr>
          </a:p>
        </p:txBody>
      </p:sp>
      <p:sp>
        <p:nvSpPr>
          <p:cNvPr id="47112" name="TextBox 9"/>
          <p:cNvSpPr txBox="1">
            <a:spLocks noChangeArrowheads="1"/>
          </p:cNvSpPr>
          <p:nvPr/>
        </p:nvSpPr>
        <p:spPr bwMode="auto">
          <a:xfrm>
            <a:off x="228600" y="1600200"/>
            <a:ext cx="83820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
        <p:nvSpPr>
          <p:cNvPr id="47113" name="TextBox 11"/>
          <p:cNvSpPr txBox="1">
            <a:spLocks noChangeArrowheads="1"/>
          </p:cNvSpPr>
          <p:nvPr/>
        </p:nvSpPr>
        <p:spPr bwMode="auto">
          <a:xfrm>
            <a:off x="1447800" y="6248400"/>
            <a:ext cx="18415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
        <p:nvSpPr>
          <p:cNvPr id="47114" name="TextBox 10"/>
          <p:cNvSpPr txBox="1">
            <a:spLocks noChangeArrowheads="1"/>
          </p:cNvSpPr>
          <p:nvPr/>
        </p:nvSpPr>
        <p:spPr bwMode="auto">
          <a:xfrm>
            <a:off x="0" y="0"/>
            <a:ext cx="914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
        <p:nvSpPr>
          <p:cNvPr id="47115" name="TextBox 12"/>
          <p:cNvSpPr txBox="1">
            <a:spLocks noChangeArrowheads="1"/>
          </p:cNvSpPr>
          <p:nvPr/>
        </p:nvSpPr>
        <p:spPr bwMode="auto">
          <a:xfrm>
            <a:off x="0" y="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800" i="1"/>
              <a:t>Why invest in Africa now?</a:t>
            </a:r>
          </a:p>
        </p:txBody>
      </p:sp>
    </p:spTree>
    <p:extLst>
      <p:ext uri="{BB962C8B-B14F-4D97-AF65-F5344CB8AC3E}">
        <p14:creationId xmlns:p14="http://schemas.microsoft.com/office/powerpoint/2010/main" val="38898290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7"/>
          <p:cNvSpPr>
            <a:spLocks noGrp="1" noChangeArrowheads="1"/>
          </p:cNvSpPr>
          <p:nvPr>
            <p:ph type="title" idx="4294967295"/>
          </p:nvPr>
        </p:nvSpPr>
        <p:spPr>
          <a:xfrm>
            <a:off x="533400" y="515938"/>
            <a:ext cx="80025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altLang="en-US" sz="4000" dirty="0" smtClean="0">
                <a:solidFill>
                  <a:srgbClr val="FFFF00"/>
                </a:solidFill>
                <a:effectLst/>
              </a:rPr>
              <a:t>TRENDS in ADULT SMOKING, by SEX—U.S., 1955–2011</a:t>
            </a:r>
            <a:endParaRPr lang="en-US" sz="4000" dirty="0" smtClean="0">
              <a:solidFill>
                <a:srgbClr val="FFFF00"/>
              </a:solidFill>
              <a:effectLst/>
            </a:endParaRPr>
          </a:p>
        </p:txBody>
      </p:sp>
      <p:sp>
        <p:nvSpPr>
          <p:cNvPr id="6148" name="Text Box 33"/>
          <p:cNvSpPr txBox="1">
            <a:spLocks noChangeArrowheads="1"/>
          </p:cNvSpPr>
          <p:nvPr/>
        </p:nvSpPr>
        <p:spPr bwMode="auto">
          <a:xfrm rot="-5400000">
            <a:off x="-454819" y="3696494"/>
            <a:ext cx="151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50000"/>
              </a:spcBef>
              <a:buClr>
                <a:schemeClr val="tx1"/>
              </a:buClr>
              <a:buSzPct val="60000"/>
              <a:buFont typeface="Wingdings" pitchFamily="2" charset="2"/>
              <a:buNone/>
            </a:pPr>
            <a:r>
              <a:rPr lang="en-US" sz="1400" b="1"/>
              <a:t>Percent</a:t>
            </a:r>
          </a:p>
        </p:txBody>
      </p:sp>
      <p:graphicFrame>
        <p:nvGraphicFramePr>
          <p:cNvPr id="6146" name="Object 35"/>
          <p:cNvGraphicFramePr>
            <a:graphicFrameLocks noChangeAspect="1"/>
          </p:cNvGraphicFramePr>
          <p:nvPr/>
        </p:nvGraphicFramePr>
        <p:xfrm>
          <a:off x="-76200" y="2460625"/>
          <a:ext cx="8763000" cy="3330575"/>
        </p:xfrm>
        <a:graphic>
          <a:graphicData uri="http://schemas.openxmlformats.org/presentationml/2006/ole">
            <mc:AlternateContent xmlns:mc="http://schemas.openxmlformats.org/markup-compatibility/2006">
              <mc:Choice xmlns:v="urn:schemas-microsoft-com:vml" Requires="v">
                <p:oleObj spid="_x0000_s6229" name="Chart" r:id="rId5" imgW="8467916" imgH="2924080" progId="Excel.Sheet.8">
                  <p:embed/>
                </p:oleObj>
              </mc:Choice>
              <mc:Fallback>
                <p:oleObj name="Chart" r:id="rId5" imgW="8467916" imgH="2924080" progId="Excel.Sheet.8">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460625"/>
                        <a:ext cx="8763000" cy="333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36"/>
          <p:cNvSpPr txBox="1">
            <a:spLocks noChangeArrowheads="1"/>
          </p:cNvSpPr>
          <p:nvPr/>
        </p:nvSpPr>
        <p:spPr bwMode="auto">
          <a:xfrm>
            <a:off x="1428750" y="2938463"/>
            <a:ext cx="1044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3863">
              <a:defRPr sz="2400">
                <a:solidFill>
                  <a:schemeClr val="tx1"/>
                </a:solidFill>
                <a:latin typeface="Arial" pitchFamily="34" charset="0"/>
              </a:defRPr>
            </a:lvl1pPr>
            <a:lvl2pPr marL="742950" indent="-285750" defTabSz="423863">
              <a:defRPr sz="2400">
                <a:solidFill>
                  <a:schemeClr val="tx1"/>
                </a:solidFill>
                <a:latin typeface="Arial" pitchFamily="34" charset="0"/>
              </a:defRPr>
            </a:lvl2pPr>
            <a:lvl3pPr marL="1143000" indent="-228600" defTabSz="423863">
              <a:defRPr sz="2400">
                <a:solidFill>
                  <a:schemeClr val="tx1"/>
                </a:solidFill>
                <a:latin typeface="Arial" pitchFamily="34" charset="0"/>
              </a:defRPr>
            </a:lvl3pPr>
            <a:lvl4pPr marL="1600200" indent="-228600" defTabSz="423863">
              <a:defRPr sz="2400">
                <a:solidFill>
                  <a:schemeClr val="tx1"/>
                </a:solidFill>
                <a:latin typeface="Arial" pitchFamily="34" charset="0"/>
              </a:defRPr>
            </a:lvl4pPr>
            <a:lvl5pPr marL="2057400" indent="-228600" defTabSz="423863">
              <a:defRPr sz="2400">
                <a:solidFill>
                  <a:schemeClr val="tx1"/>
                </a:solidFill>
                <a:latin typeface="Arial" pitchFamily="34" charset="0"/>
              </a:defRPr>
            </a:lvl5pPr>
            <a:lvl6pPr marL="2514600" indent="-228600" defTabSz="423863" eaLnBrk="0" fontAlgn="base" hangingPunct="0">
              <a:spcBef>
                <a:spcPct val="0"/>
              </a:spcBef>
              <a:spcAft>
                <a:spcPct val="0"/>
              </a:spcAft>
              <a:defRPr sz="2400">
                <a:solidFill>
                  <a:schemeClr val="tx1"/>
                </a:solidFill>
                <a:latin typeface="Arial" pitchFamily="34" charset="0"/>
              </a:defRPr>
            </a:lvl6pPr>
            <a:lvl7pPr marL="2971800" indent="-228600" defTabSz="423863" eaLnBrk="0" fontAlgn="base" hangingPunct="0">
              <a:spcBef>
                <a:spcPct val="0"/>
              </a:spcBef>
              <a:spcAft>
                <a:spcPct val="0"/>
              </a:spcAft>
              <a:defRPr sz="2400">
                <a:solidFill>
                  <a:schemeClr val="tx1"/>
                </a:solidFill>
                <a:latin typeface="Arial" pitchFamily="34" charset="0"/>
              </a:defRPr>
            </a:lvl7pPr>
            <a:lvl8pPr marL="3429000" indent="-228600" defTabSz="423863" eaLnBrk="0" fontAlgn="base" hangingPunct="0">
              <a:spcBef>
                <a:spcPct val="0"/>
              </a:spcBef>
              <a:spcAft>
                <a:spcPct val="0"/>
              </a:spcAft>
              <a:defRPr sz="2400">
                <a:solidFill>
                  <a:schemeClr val="tx1"/>
                </a:solidFill>
                <a:latin typeface="Arial" pitchFamily="34" charset="0"/>
              </a:defRPr>
            </a:lvl8pPr>
            <a:lvl9pPr marL="3886200" indent="-228600" defTabSz="423863" eaLnBrk="0" fontAlgn="base" hangingPunct="0">
              <a:spcBef>
                <a:spcPct val="0"/>
              </a:spcBef>
              <a:spcAft>
                <a:spcPct val="0"/>
              </a:spcAft>
              <a:defRPr sz="2400">
                <a:solidFill>
                  <a:schemeClr val="tx1"/>
                </a:solidFill>
                <a:latin typeface="Arial" pitchFamily="34" charset="0"/>
              </a:defRPr>
            </a:lvl9pPr>
          </a:lstStyle>
          <a:p>
            <a:pPr>
              <a:buClr>
                <a:srgbClr val="000000"/>
              </a:buClr>
              <a:buSzPct val="90000"/>
              <a:buFont typeface="Monotype Sorts" charset="2"/>
              <a:buNone/>
            </a:pPr>
            <a:r>
              <a:rPr lang="en-US" sz="1600" b="1"/>
              <a:t>Male</a:t>
            </a:r>
          </a:p>
        </p:txBody>
      </p:sp>
      <p:sp>
        <p:nvSpPr>
          <p:cNvPr id="6150" name="Text Box 37"/>
          <p:cNvSpPr txBox="1">
            <a:spLocks noChangeArrowheads="1"/>
          </p:cNvSpPr>
          <p:nvPr/>
        </p:nvSpPr>
        <p:spPr bwMode="auto">
          <a:xfrm>
            <a:off x="1428750" y="3944938"/>
            <a:ext cx="9683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3863">
              <a:defRPr sz="2400">
                <a:solidFill>
                  <a:schemeClr val="tx1"/>
                </a:solidFill>
                <a:latin typeface="Arial" pitchFamily="34" charset="0"/>
              </a:defRPr>
            </a:lvl1pPr>
            <a:lvl2pPr marL="742950" indent="-285750" defTabSz="423863">
              <a:defRPr sz="2400">
                <a:solidFill>
                  <a:schemeClr val="tx1"/>
                </a:solidFill>
                <a:latin typeface="Arial" pitchFamily="34" charset="0"/>
              </a:defRPr>
            </a:lvl2pPr>
            <a:lvl3pPr marL="1143000" indent="-228600" defTabSz="423863">
              <a:defRPr sz="2400">
                <a:solidFill>
                  <a:schemeClr val="tx1"/>
                </a:solidFill>
                <a:latin typeface="Arial" pitchFamily="34" charset="0"/>
              </a:defRPr>
            </a:lvl3pPr>
            <a:lvl4pPr marL="1600200" indent="-228600" defTabSz="423863">
              <a:defRPr sz="2400">
                <a:solidFill>
                  <a:schemeClr val="tx1"/>
                </a:solidFill>
                <a:latin typeface="Arial" pitchFamily="34" charset="0"/>
              </a:defRPr>
            </a:lvl4pPr>
            <a:lvl5pPr marL="2057400" indent="-228600" defTabSz="423863">
              <a:defRPr sz="2400">
                <a:solidFill>
                  <a:schemeClr val="tx1"/>
                </a:solidFill>
                <a:latin typeface="Arial" pitchFamily="34" charset="0"/>
              </a:defRPr>
            </a:lvl5pPr>
            <a:lvl6pPr marL="2514600" indent="-228600" defTabSz="423863" eaLnBrk="0" fontAlgn="base" hangingPunct="0">
              <a:spcBef>
                <a:spcPct val="0"/>
              </a:spcBef>
              <a:spcAft>
                <a:spcPct val="0"/>
              </a:spcAft>
              <a:defRPr sz="2400">
                <a:solidFill>
                  <a:schemeClr val="tx1"/>
                </a:solidFill>
                <a:latin typeface="Arial" pitchFamily="34" charset="0"/>
              </a:defRPr>
            </a:lvl6pPr>
            <a:lvl7pPr marL="2971800" indent="-228600" defTabSz="423863" eaLnBrk="0" fontAlgn="base" hangingPunct="0">
              <a:spcBef>
                <a:spcPct val="0"/>
              </a:spcBef>
              <a:spcAft>
                <a:spcPct val="0"/>
              </a:spcAft>
              <a:defRPr sz="2400">
                <a:solidFill>
                  <a:schemeClr val="tx1"/>
                </a:solidFill>
                <a:latin typeface="Arial" pitchFamily="34" charset="0"/>
              </a:defRPr>
            </a:lvl7pPr>
            <a:lvl8pPr marL="3429000" indent="-228600" defTabSz="423863" eaLnBrk="0" fontAlgn="base" hangingPunct="0">
              <a:spcBef>
                <a:spcPct val="0"/>
              </a:spcBef>
              <a:spcAft>
                <a:spcPct val="0"/>
              </a:spcAft>
              <a:defRPr sz="2400">
                <a:solidFill>
                  <a:schemeClr val="tx1"/>
                </a:solidFill>
                <a:latin typeface="Arial" pitchFamily="34" charset="0"/>
              </a:defRPr>
            </a:lvl8pPr>
            <a:lvl9pPr marL="3886200" indent="-228600" defTabSz="423863" eaLnBrk="0" fontAlgn="base" hangingPunct="0">
              <a:spcBef>
                <a:spcPct val="0"/>
              </a:spcBef>
              <a:spcAft>
                <a:spcPct val="0"/>
              </a:spcAft>
              <a:defRPr sz="2400">
                <a:solidFill>
                  <a:schemeClr val="tx1"/>
                </a:solidFill>
                <a:latin typeface="Arial" pitchFamily="34" charset="0"/>
              </a:defRPr>
            </a:lvl9pPr>
          </a:lstStyle>
          <a:p>
            <a:pPr>
              <a:buClr>
                <a:srgbClr val="000000"/>
              </a:buClr>
              <a:buSzPct val="90000"/>
              <a:buFont typeface="Monotype Sorts" charset="2"/>
              <a:buNone/>
            </a:pPr>
            <a:r>
              <a:rPr lang="en-US" sz="1600" b="1"/>
              <a:t>Female</a:t>
            </a:r>
          </a:p>
        </p:txBody>
      </p:sp>
      <p:sp>
        <p:nvSpPr>
          <p:cNvPr id="6151" name="Text Box 38"/>
          <p:cNvSpPr txBox="1">
            <a:spLocks noChangeArrowheads="1"/>
          </p:cNvSpPr>
          <p:nvPr/>
        </p:nvSpPr>
        <p:spPr bwMode="auto">
          <a:xfrm>
            <a:off x="8226425" y="3946525"/>
            <a:ext cx="766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600" b="1"/>
              <a:t>21.0%</a:t>
            </a:r>
          </a:p>
        </p:txBody>
      </p:sp>
      <p:sp>
        <p:nvSpPr>
          <p:cNvPr id="6152" name="Text Box 39"/>
          <p:cNvSpPr txBox="1">
            <a:spLocks noChangeArrowheads="1"/>
          </p:cNvSpPr>
          <p:nvPr/>
        </p:nvSpPr>
        <p:spPr bwMode="auto">
          <a:xfrm>
            <a:off x="8231188" y="4349750"/>
            <a:ext cx="766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600" b="1"/>
              <a:t>17.8%</a:t>
            </a:r>
          </a:p>
        </p:txBody>
      </p:sp>
      <p:sp>
        <p:nvSpPr>
          <p:cNvPr id="6153" name="Text Box 41"/>
          <p:cNvSpPr txBox="1">
            <a:spLocks noChangeArrowheads="1"/>
          </p:cNvSpPr>
          <p:nvPr/>
        </p:nvSpPr>
        <p:spPr bwMode="auto">
          <a:xfrm>
            <a:off x="4125913" y="5324475"/>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solidFill>
                  <a:srgbClr val="003366"/>
                </a:solidFill>
              </a:rPr>
              <a:t>Year</a:t>
            </a:r>
          </a:p>
        </p:txBody>
      </p:sp>
      <p:sp>
        <p:nvSpPr>
          <p:cNvPr id="6154" name="Rectangle 18"/>
          <p:cNvSpPr>
            <a:spLocks noChangeArrowheads="1"/>
          </p:cNvSpPr>
          <p:nvPr/>
        </p:nvSpPr>
        <p:spPr bwMode="auto">
          <a:xfrm>
            <a:off x="1265238" y="1730375"/>
            <a:ext cx="72866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chemeClr val="tx1"/>
              </a:buClr>
              <a:buSzPct val="60000"/>
              <a:buFont typeface="Wingdings" pitchFamily="2" charset="2"/>
              <a:buNone/>
            </a:pPr>
            <a:r>
              <a:rPr lang="en-US" sz="1800">
                <a:latin typeface="Tahoma" pitchFamily="34" charset="0"/>
              </a:rPr>
              <a:t>Trends in cigarette current smoking among persons aged 18 or older</a:t>
            </a:r>
          </a:p>
        </p:txBody>
      </p:sp>
      <p:sp>
        <p:nvSpPr>
          <p:cNvPr id="6155" name="Text Box 20"/>
          <p:cNvSpPr txBox="1">
            <a:spLocks noChangeArrowheads="1"/>
          </p:cNvSpPr>
          <p:nvPr/>
        </p:nvSpPr>
        <p:spPr bwMode="auto">
          <a:xfrm>
            <a:off x="668338" y="6361113"/>
            <a:ext cx="74850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5450">
              <a:defRPr sz="2400">
                <a:solidFill>
                  <a:schemeClr val="tx1"/>
                </a:solidFill>
                <a:latin typeface="Arial" pitchFamily="34" charset="0"/>
              </a:defRPr>
            </a:lvl1pPr>
            <a:lvl2pPr marL="742950" indent="-285750" defTabSz="425450">
              <a:defRPr sz="2400">
                <a:solidFill>
                  <a:schemeClr val="tx1"/>
                </a:solidFill>
                <a:latin typeface="Arial" pitchFamily="34" charset="0"/>
              </a:defRPr>
            </a:lvl2pPr>
            <a:lvl3pPr marL="1143000" indent="-228600" defTabSz="425450">
              <a:defRPr sz="2400">
                <a:solidFill>
                  <a:schemeClr val="tx1"/>
                </a:solidFill>
                <a:latin typeface="Arial" pitchFamily="34" charset="0"/>
              </a:defRPr>
            </a:lvl3pPr>
            <a:lvl4pPr marL="1600200" indent="-228600" defTabSz="425450">
              <a:defRPr sz="2400">
                <a:solidFill>
                  <a:schemeClr val="tx1"/>
                </a:solidFill>
                <a:latin typeface="Arial" pitchFamily="34" charset="0"/>
              </a:defRPr>
            </a:lvl4pPr>
            <a:lvl5pPr marL="2057400" indent="-228600" defTabSz="425450">
              <a:defRPr sz="2400">
                <a:solidFill>
                  <a:schemeClr val="tx1"/>
                </a:solidFill>
                <a:latin typeface="Arial" pitchFamily="34" charset="0"/>
              </a:defRPr>
            </a:lvl5pPr>
            <a:lvl6pPr marL="2514600" indent="-228600" defTabSz="425450" eaLnBrk="0" fontAlgn="base" hangingPunct="0">
              <a:spcBef>
                <a:spcPct val="0"/>
              </a:spcBef>
              <a:spcAft>
                <a:spcPct val="0"/>
              </a:spcAft>
              <a:defRPr sz="2400">
                <a:solidFill>
                  <a:schemeClr val="tx1"/>
                </a:solidFill>
                <a:latin typeface="Arial" pitchFamily="34" charset="0"/>
              </a:defRPr>
            </a:lvl6pPr>
            <a:lvl7pPr marL="2971800" indent="-228600" defTabSz="425450" eaLnBrk="0" fontAlgn="base" hangingPunct="0">
              <a:spcBef>
                <a:spcPct val="0"/>
              </a:spcBef>
              <a:spcAft>
                <a:spcPct val="0"/>
              </a:spcAft>
              <a:defRPr sz="2400">
                <a:solidFill>
                  <a:schemeClr val="tx1"/>
                </a:solidFill>
                <a:latin typeface="Arial" pitchFamily="34" charset="0"/>
              </a:defRPr>
            </a:lvl7pPr>
            <a:lvl8pPr marL="3429000" indent="-228600" defTabSz="425450" eaLnBrk="0" fontAlgn="base" hangingPunct="0">
              <a:spcBef>
                <a:spcPct val="0"/>
              </a:spcBef>
              <a:spcAft>
                <a:spcPct val="0"/>
              </a:spcAft>
              <a:defRPr sz="2400">
                <a:solidFill>
                  <a:schemeClr val="tx1"/>
                </a:solidFill>
                <a:latin typeface="Arial" pitchFamily="34" charset="0"/>
              </a:defRPr>
            </a:lvl8pPr>
            <a:lvl9pPr marL="3886200" indent="-228600" defTabSz="425450" eaLnBrk="0" fontAlgn="base" hangingPunct="0">
              <a:spcBef>
                <a:spcPct val="0"/>
              </a:spcBef>
              <a:spcAft>
                <a:spcPct val="0"/>
              </a:spcAft>
              <a:defRPr sz="2400">
                <a:solidFill>
                  <a:schemeClr val="tx1"/>
                </a:solidFill>
                <a:latin typeface="Arial" pitchFamily="34" charset="0"/>
              </a:defRPr>
            </a:lvl9pPr>
          </a:lstStyle>
          <a:p>
            <a:pPr algn="r">
              <a:buClr>
                <a:srgbClr val="000000"/>
              </a:buClr>
              <a:buSzPct val="90000"/>
              <a:buFont typeface="Monotype Sorts" charset="2"/>
              <a:buNone/>
            </a:pPr>
            <a:r>
              <a:rPr lang="en-US" sz="1400">
                <a:solidFill>
                  <a:schemeClr val="hlink"/>
                </a:solidFill>
              </a:rPr>
              <a:t>Graph provided by the Centers for Disease Control and Prevention. 1955 Current Population Survey; 1965</a:t>
            </a:r>
            <a:r>
              <a:rPr lang="en-US" sz="1400">
                <a:solidFill>
                  <a:schemeClr val="hlink"/>
                </a:solidFill>
                <a:cs typeface="Arial" pitchFamily="34" charset="0"/>
              </a:rPr>
              <a:t>–</a:t>
            </a:r>
            <a:r>
              <a:rPr lang="en-US" sz="1400">
                <a:solidFill>
                  <a:schemeClr val="hlink"/>
                </a:solidFill>
              </a:rPr>
              <a:t>2010 NHIS. Estimates since 1992 include some-day smoking.</a:t>
            </a:r>
          </a:p>
        </p:txBody>
      </p:sp>
      <p:sp>
        <p:nvSpPr>
          <p:cNvPr id="6156" name="Text Box 22"/>
          <p:cNvSpPr txBox="1">
            <a:spLocks noChangeArrowheads="1"/>
          </p:cNvSpPr>
          <p:nvPr/>
        </p:nvSpPr>
        <p:spPr bwMode="auto">
          <a:xfrm>
            <a:off x="0" y="5715000"/>
            <a:ext cx="9144000" cy="457200"/>
          </a:xfrm>
          <a:prstGeom prst="rect">
            <a:avLst/>
          </a:prstGeom>
          <a:solidFill>
            <a:schemeClr val="tx1"/>
          </a:solidFill>
          <a:ln>
            <a:noFill/>
          </a:ln>
          <a:extLs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20000"/>
              </a:spcAft>
              <a:buClr>
                <a:schemeClr val="tx1"/>
              </a:buClr>
              <a:buSzPct val="60000"/>
              <a:buFont typeface="Wingdings" pitchFamily="2" charset="2"/>
              <a:buNone/>
            </a:pPr>
            <a:r>
              <a:rPr lang="en-US" b="1">
                <a:solidFill>
                  <a:schemeClr val="bg1"/>
                </a:solidFill>
                <a:latin typeface="Tahoma" pitchFamily="34" charset="0"/>
              </a:rPr>
              <a:t>70% want to quit</a:t>
            </a:r>
          </a:p>
        </p:txBody>
      </p:sp>
      <p:sp>
        <p:nvSpPr>
          <p:cNvPr id="6157" name="Text Box 28"/>
          <p:cNvSpPr txBox="1">
            <a:spLocks noChangeArrowheads="1"/>
          </p:cNvSpPr>
          <p:nvPr/>
        </p:nvSpPr>
        <p:spPr bwMode="auto">
          <a:xfrm>
            <a:off x="5938838" y="2727325"/>
            <a:ext cx="2341562" cy="10064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2000" b="1" dirty="0" smtClean="0">
                <a:solidFill>
                  <a:schemeClr val="bg2"/>
                </a:solidFill>
                <a:latin typeface="Tahoma" pitchFamily="34" charset="0"/>
              </a:rPr>
              <a:t>19% </a:t>
            </a:r>
            <a:r>
              <a:rPr lang="en-US" sz="2000" b="1" dirty="0">
                <a:solidFill>
                  <a:schemeClr val="bg2"/>
                </a:solidFill>
                <a:latin typeface="Tahoma" pitchFamily="34" charset="0"/>
              </a:rPr>
              <a:t>of adults are current smokers</a:t>
            </a:r>
          </a:p>
        </p:txBody>
      </p:sp>
      <p:pic>
        <p:nvPicPr>
          <p:cNvPr id="6158" name="Picture 31" descr="CDCW2"/>
          <p:cNvPicPr>
            <a:picLocks noChangeAspect="1" noChangeArrowheads="1"/>
          </p:cNvPicPr>
          <p:nvPr/>
        </p:nvPicPr>
        <p:blipFill>
          <a:blip r:embed="rId7" cstate="print">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8305800" y="6378575"/>
            <a:ext cx="838200" cy="455613"/>
          </a:xfrm>
          <a:prstGeom prst="rect">
            <a:avLst/>
          </a:prstGeom>
          <a:solidFill>
            <a:srgbClr val="0000FF"/>
          </a:solidFill>
          <a:ln w="9525">
            <a:solidFill>
              <a:schemeClr val="bg2"/>
            </a:solidFill>
            <a:miter lim="800000"/>
            <a:headEnd/>
            <a:tailEnd/>
          </a:ln>
        </p:spPr>
      </p:pic>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defRPr/>
            </a:pPr>
            <a:r>
              <a:rPr lang="en-US" sz="3600" dirty="0">
                <a:solidFill>
                  <a:srgbClr val="FFFF00"/>
                </a:solidFill>
                <a:ea typeface="Tahoma" pitchFamily="34" charset="0"/>
                <a:cs typeface="Tahoma" pitchFamily="34" charset="0"/>
              </a:rPr>
              <a:t>Smoking Prevalence and Average Number of Cigarettes </a:t>
            </a:r>
            <a:r>
              <a:rPr lang="en-US" sz="3600" dirty="0" smtClean="0">
                <a:solidFill>
                  <a:srgbClr val="FFFF00"/>
                </a:solidFill>
                <a:ea typeface="Tahoma" pitchFamily="34" charset="0"/>
                <a:cs typeface="Tahoma" pitchFamily="34" charset="0"/>
              </a:rPr>
              <a:t>Smoked per Day per Current Smoker 1965-2010</a:t>
            </a:r>
            <a:r>
              <a:rPr lang="en-US" sz="3600" dirty="0">
                <a:solidFill>
                  <a:srgbClr val="FFC000"/>
                </a:solidFill>
                <a:ea typeface="Tahoma" pitchFamily="34" charset="0"/>
                <a:cs typeface="Tahoma" pitchFamily="34" charset="0"/>
              </a:rPr>
              <a:t/>
            </a:r>
            <a:br>
              <a:rPr lang="en-US" sz="3600" dirty="0">
                <a:solidFill>
                  <a:srgbClr val="FFC000"/>
                </a:solidFill>
                <a:ea typeface="Tahoma" pitchFamily="34" charset="0"/>
                <a:cs typeface="Tahoma" pitchFamily="34" charset="0"/>
              </a:rPr>
            </a:br>
            <a:endParaRPr lang="en-US" sz="3600" dirty="0"/>
          </a:p>
        </p:txBody>
      </p:sp>
      <p:sp>
        <p:nvSpPr>
          <p:cNvPr id="66563" name="TextBox 4"/>
          <p:cNvSpPr txBox="1">
            <a:spLocks noChangeArrowheads="1"/>
          </p:cNvSpPr>
          <p:nvPr/>
        </p:nvSpPr>
        <p:spPr bwMode="auto">
          <a:xfrm>
            <a:off x="2286000" y="6265863"/>
            <a:ext cx="4232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solidFill>
                  <a:srgbClr val="FFFF00"/>
                </a:solidFill>
              </a:rPr>
              <a:t>Source: Centers for Disease Control and Prevention (1965-2010). </a:t>
            </a:r>
            <a:r>
              <a:rPr lang="en-US" sz="1000" i="1">
                <a:solidFill>
                  <a:srgbClr val="FFFF00"/>
                </a:solidFill>
              </a:rPr>
              <a:t>NHIS</a:t>
            </a:r>
          </a:p>
        </p:txBody>
      </p:sp>
      <p:pic>
        <p:nvPicPr>
          <p:cNvPr id="6656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1665288"/>
            <a:ext cx="7543800" cy="4410075"/>
          </a:xfrm>
        </p:spPr>
      </p:pic>
      <p:sp>
        <p:nvSpPr>
          <p:cNvPr id="66565" name="TextBox 2"/>
          <p:cNvSpPr txBox="1">
            <a:spLocks noChangeArrowheads="1"/>
          </p:cNvSpPr>
          <p:nvPr/>
        </p:nvSpPr>
        <p:spPr bwMode="auto">
          <a:xfrm rot="-5400000">
            <a:off x="-2243137" y="3419475"/>
            <a:ext cx="532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a:solidFill>
                  <a:srgbClr val="FFFF00"/>
                </a:solidFill>
              </a:rPr>
              <a:t>Percent/Number of Cigarettes Smoked Daily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2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73162"/>
          </a:xfrm>
        </p:spPr>
        <p:txBody>
          <a:bodyPr/>
          <a:lstStyle/>
          <a:p>
            <a:r>
              <a:rPr lang="en-US" sz="3600" dirty="0" smtClean="0">
                <a:solidFill>
                  <a:srgbClr val="FFFF00"/>
                </a:solidFill>
              </a:rPr>
              <a:t>Past Month Use of Cigarettes and Marijuana among US 12</a:t>
            </a:r>
            <a:r>
              <a:rPr lang="en-US" sz="3600" baseline="30000" dirty="0" smtClean="0">
                <a:solidFill>
                  <a:srgbClr val="FFFF00"/>
                </a:solidFill>
              </a:rPr>
              <a:t>th</a:t>
            </a:r>
            <a:r>
              <a:rPr lang="en-US" sz="3600" dirty="0" smtClean="0">
                <a:solidFill>
                  <a:srgbClr val="FFFF00"/>
                </a:solidFill>
              </a:rPr>
              <a:t> Grade Students, 1975-2012</a:t>
            </a:r>
            <a:endParaRPr lang="en-US" sz="3600" dirty="0">
              <a:solidFill>
                <a:srgbClr val="FFFF00"/>
              </a:solidFill>
            </a:endParaRPr>
          </a:p>
        </p:txBody>
      </p:sp>
      <p:pic>
        <p:nvPicPr>
          <p:cNvPr id="4" name="Picture 12" descr="Cov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76400"/>
            <a:ext cx="5239710" cy="471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1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RACE/ETHNICITY—U.S., 2011</a:t>
            </a:r>
          </a:p>
        </p:txBody>
      </p:sp>
      <p:sp>
        <p:nvSpPr>
          <p:cNvPr id="10244" name="Line 3"/>
          <p:cNvSpPr>
            <a:spLocks noChangeShapeType="1"/>
          </p:cNvSpPr>
          <p:nvPr/>
        </p:nvSpPr>
        <p:spPr bwMode="auto">
          <a:xfrm>
            <a:off x="3125788" y="2116138"/>
            <a:ext cx="0" cy="722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5" name="Line 4"/>
          <p:cNvSpPr>
            <a:spLocks noChangeShapeType="1"/>
          </p:cNvSpPr>
          <p:nvPr/>
        </p:nvSpPr>
        <p:spPr bwMode="auto">
          <a:xfrm>
            <a:off x="1836738" y="4492625"/>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6" name="Line 5"/>
          <p:cNvSpPr>
            <a:spLocks noChangeShapeType="1"/>
          </p:cNvSpPr>
          <p:nvPr/>
        </p:nvSpPr>
        <p:spPr bwMode="auto">
          <a:xfrm>
            <a:off x="1790700" y="5365750"/>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10242" name="Object 6"/>
          <p:cNvGraphicFramePr>
            <a:graphicFrameLocks noChangeAspect="1"/>
          </p:cNvGraphicFramePr>
          <p:nvPr>
            <p:extLst>
              <p:ext uri="{D42A27DB-BD31-4B8C-83A1-F6EECF244321}">
                <p14:modId xmlns:p14="http://schemas.microsoft.com/office/powerpoint/2010/main" val="3660130786"/>
              </p:ext>
            </p:extLst>
          </p:nvPr>
        </p:nvGraphicFramePr>
        <p:xfrm>
          <a:off x="0" y="1976438"/>
          <a:ext cx="5300663" cy="4868862"/>
        </p:xfrm>
        <a:graphic>
          <a:graphicData uri="http://schemas.openxmlformats.org/presentationml/2006/ole">
            <mc:AlternateContent xmlns:mc="http://schemas.openxmlformats.org/markup-compatibility/2006">
              <mc:Choice xmlns:v="urn:schemas-microsoft-com:vml" Requires="v">
                <p:oleObj spid="_x0000_s26648" name="Chart" r:id="rId4" imgW="4438577" imgH="4076553" progId="MSGraph.Chart.8">
                  <p:embed followColorScheme="full"/>
                </p:oleObj>
              </mc:Choice>
              <mc:Fallback>
                <p:oleObj name="Chart" r:id="rId4" imgW="4438577" imgH="4076553" progId="MSGraph.Chart.8">
                  <p:embed followColorScheme="full"/>
                  <p:pic>
                    <p:nvPicPr>
                      <p:cNvPr id="0" name=""/>
                      <p:cNvPicPr>
                        <a:picLocks noChangeAspect="1" noChangeArrowheads="1"/>
                      </p:cNvPicPr>
                      <p:nvPr/>
                    </p:nvPicPr>
                    <p:blipFill>
                      <a:blip r:embed="rId5"/>
                      <a:srcRect/>
                      <a:stretch>
                        <a:fillRect/>
                      </a:stretch>
                    </p:blipFill>
                    <p:spPr bwMode="auto">
                      <a:xfrm>
                        <a:off x="0" y="1976438"/>
                        <a:ext cx="5300663" cy="486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4184650" y="5324475"/>
            <a:ext cx="17907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dirty="0"/>
              <a:t>  </a:t>
            </a:r>
            <a:r>
              <a:rPr lang="en-US" sz="2100" dirty="0" smtClean="0"/>
              <a:t>9.9% </a:t>
            </a:r>
            <a:r>
              <a:rPr lang="en-US" sz="2100" dirty="0"/>
              <a:t>Asian*</a:t>
            </a:r>
          </a:p>
        </p:txBody>
      </p:sp>
      <p:sp>
        <p:nvSpPr>
          <p:cNvPr id="10248" name="Rectangle 8"/>
          <p:cNvSpPr>
            <a:spLocks noChangeArrowheads="1"/>
          </p:cNvSpPr>
          <p:nvPr/>
        </p:nvSpPr>
        <p:spPr bwMode="auto">
          <a:xfrm>
            <a:off x="4184650" y="2338388"/>
            <a:ext cx="49022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chemeClr val="tx1"/>
              </a:buClr>
              <a:buSzPct val="60000"/>
              <a:buFont typeface="Wingdings" pitchFamily="2" charset="2"/>
              <a:buNone/>
            </a:pPr>
            <a:r>
              <a:rPr lang="en-US" sz="2100" dirty="0" smtClean="0"/>
              <a:t>31.5% </a:t>
            </a:r>
            <a:r>
              <a:rPr lang="en-US" sz="2100" dirty="0"/>
              <a:t>American Indian/Alaska Native*</a:t>
            </a:r>
          </a:p>
        </p:txBody>
      </p:sp>
      <p:sp>
        <p:nvSpPr>
          <p:cNvPr id="10249" name="Rectangle 9"/>
          <p:cNvSpPr>
            <a:spLocks noChangeArrowheads="1"/>
          </p:cNvSpPr>
          <p:nvPr/>
        </p:nvSpPr>
        <p:spPr bwMode="auto">
          <a:xfrm>
            <a:off x="4176664" y="3830638"/>
            <a:ext cx="178286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dirty="0" smtClean="0"/>
              <a:t>19.4% </a:t>
            </a:r>
            <a:r>
              <a:rPr lang="en-US" sz="2100" dirty="0"/>
              <a:t>Black*</a:t>
            </a:r>
          </a:p>
        </p:txBody>
      </p:sp>
      <p:sp>
        <p:nvSpPr>
          <p:cNvPr id="10250" name="Rectangle 10"/>
          <p:cNvSpPr>
            <a:spLocks noChangeArrowheads="1"/>
          </p:cNvSpPr>
          <p:nvPr/>
        </p:nvSpPr>
        <p:spPr bwMode="auto">
          <a:xfrm>
            <a:off x="4184650" y="3084513"/>
            <a:ext cx="1813317"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140000"/>
              </a:spcBef>
              <a:buClr>
                <a:schemeClr val="tx1"/>
              </a:buClr>
              <a:buSzPct val="60000"/>
              <a:buFont typeface="Wingdings" pitchFamily="2" charset="2"/>
              <a:buNone/>
            </a:pPr>
            <a:r>
              <a:rPr lang="en-US" sz="2100" dirty="0" smtClean="0"/>
              <a:t>20.6% </a:t>
            </a:r>
            <a:r>
              <a:rPr lang="en-US" sz="2100" dirty="0"/>
              <a:t>White*</a:t>
            </a:r>
          </a:p>
        </p:txBody>
      </p:sp>
      <p:sp>
        <p:nvSpPr>
          <p:cNvPr id="10251" name="Rectangle 11"/>
          <p:cNvSpPr>
            <a:spLocks noChangeArrowheads="1"/>
          </p:cNvSpPr>
          <p:nvPr/>
        </p:nvSpPr>
        <p:spPr bwMode="auto">
          <a:xfrm>
            <a:off x="4175369" y="4576763"/>
            <a:ext cx="205056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dirty="0" smtClean="0"/>
              <a:t>12.9% </a:t>
            </a:r>
            <a:r>
              <a:rPr lang="en-US" sz="2100" dirty="0"/>
              <a:t>Hispanic</a:t>
            </a:r>
          </a:p>
        </p:txBody>
      </p:sp>
      <p:sp>
        <p:nvSpPr>
          <p:cNvPr id="10252" name="Text Box 12"/>
          <p:cNvSpPr txBox="1">
            <a:spLocks noChangeArrowheads="1"/>
          </p:cNvSpPr>
          <p:nvPr/>
        </p:nvSpPr>
        <p:spPr bwMode="auto">
          <a:xfrm>
            <a:off x="2813356" y="6553200"/>
            <a:ext cx="63306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100000"/>
              </a:spcBef>
              <a:buClr>
                <a:schemeClr val="tx1"/>
              </a:buClr>
              <a:buSzPct val="60000"/>
            </a:pPr>
            <a:r>
              <a:rPr kumimoji="1" lang="en-US" altLang="en-US" sz="1400" dirty="0">
                <a:solidFill>
                  <a:schemeClr val="hlink"/>
                </a:solidFill>
              </a:rPr>
              <a:t>Centers for Disease Control and Prevention. (</a:t>
            </a:r>
            <a:r>
              <a:rPr kumimoji="1" lang="en-US" altLang="en-US" sz="1400" dirty="0" smtClean="0">
                <a:solidFill>
                  <a:schemeClr val="hlink"/>
                </a:solidFill>
              </a:rPr>
              <a:t>2012). </a:t>
            </a:r>
            <a:r>
              <a:rPr kumimoji="1" lang="en-US" altLang="en-US" sz="1400" i="1" dirty="0" smtClean="0">
                <a:solidFill>
                  <a:schemeClr val="hlink"/>
                </a:solidFill>
              </a:rPr>
              <a:t>MMWR</a:t>
            </a:r>
            <a:r>
              <a:rPr kumimoji="1" lang="en-US" altLang="en-US" sz="1400" dirty="0">
                <a:solidFill>
                  <a:schemeClr val="hlink"/>
                </a:solidFill>
              </a:rPr>
              <a:t> </a:t>
            </a:r>
            <a:r>
              <a:rPr kumimoji="1" lang="en-US" altLang="en-US" sz="1400" i="1" dirty="0" smtClean="0">
                <a:solidFill>
                  <a:schemeClr val="hlink"/>
                </a:solidFill>
              </a:rPr>
              <a:t>61(44</a:t>
            </a:r>
            <a:r>
              <a:rPr kumimoji="1" lang="en-US" altLang="en-US" sz="1400" i="1" dirty="0">
                <a:solidFill>
                  <a:schemeClr val="hlink"/>
                </a:solidFill>
              </a:rPr>
              <a:t>);889-894</a:t>
            </a:r>
            <a:r>
              <a:rPr kumimoji="1" lang="en-US" altLang="en-US" sz="1400" dirty="0">
                <a:solidFill>
                  <a:schemeClr val="hlink"/>
                </a:solidFill>
              </a:rPr>
              <a:t>.</a:t>
            </a:r>
          </a:p>
          <a:p>
            <a:pPr algn="r" eaLnBrk="1" hangingPunct="1">
              <a:spcBef>
                <a:spcPct val="100000"/>
              </a:spcBef>
              <a:buClr>
                <a:schemeClr val="tx1"/>
              </a:buClr>
              <a:buSzPct val="60000"/>
              <a:buFont typeface="Wingdings" pitchFamily="2" charset="2"/>
              <a:buNone/>
            </a:pPr>
            <a:endParaRPr kumimoji="1" lang="en-US" altLang="en-US" sz="1400" dirty="0">
              <a:solidFill>
                <a:schemeClr val="hlink"/>
              </a:solidFill>
            </a:endParaRPr>
          </a:p>
        </p:txBody>
      </p:sp>
      <p:sp>
        <p:nvSpPr>
          <p:cNvPr id="10253" name="Rectangle 13"/>
          <p:cNvSpPr>
            <a:spLocks noChangeArrowheads="1"/>
          </p:cNvSpPr>
          <p:nvPr/>
        </p:nvSpPr>
        <p:spPr bwMode="auto">
          <a:xfrm>
            <a:off x="7689850" y="6172200"/>
            <a:ext cx="1404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nchor="ctr"/>
          <a:lstStyle/>
          <a:p>
            <a:pPr algn="r">
              <a:lnSpc>
                <a:spcPct val="80000"/>
              </a:lnSpc>
              <a:spcBef>
                <a:spcPct val="30000"/>
              </a:spcBef>
            </a:pPr>
            <a:r>
              <a:rPr kumimoji="1" lang="en-US" sz="1600"/>
              <a:t>* non-Hispanic.</a:t>
            </a:r>
          </a:p>
        </p:txBody>
      </p:sp>
    </p:spTree>
    <p:extLst>
      <p:ext uri="{BB962C8B-B14F-4D97-AF65-F5344CB8AC3E}">
        <p14:creationId xmlns:p14="http://schemas.microsoft.com/office/powerpoint/2010/main" val="1526578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EDUCATION—U.S., 2011</a:t>
            </a:r>
          </a:p>
        </p:txBody>
      </p:sp>
      <p:sp>
        <p:nvSpPr>
          <p:cNvPr id="11268" name="Line 3"/>
          <p:cNvSpPr>
            <a:spLocks noChangeShapeType="1"/>
          </p:cNvSpPr>
          <p:nvPr/>
        </p:nvSpPr>
        <p:spPr bwMode="auto">
          <a:xfrm>
            <a:off x="3116263" y="2098675"/>
            <a:ext cx="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69" name="Line 4"/>
          <p:cNvSpPr>
            <a:spLocks noChangeShapeType="1"/>
          </p:cNvSpPr>
          <p:nvPr/>
        </p:nvSpPr>
        <p:spPr bwMode="auto">
          <a:xfrm>
            <a:off x="1827213" y="4475163"/>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70" name="Line 5"/>
          <p:cNvSpPr>
            <a:spLocks noChangeShapeType="1"/>
          </p:cNvSpPr>
          <p:nvPr/>
        </p:nvSpPr>
        <p:spPr bwMode="auto">
          <a:xfrm>
            <a:off x="1781175" y="5348288"/>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2" name="Object 6"/>
          <p:cNvGraphicFramePr>
            <a:graphicFrameLocks noChangeAspect="1"/>
          </p:cNvGraphicFramePr>
          <p:nvPr>
            <p:extLst>
              <p:ext uri="{D42A27DB-BD31-4B8C-83A1-F6EECF244321}">
                <p14:modId xmlns:p14="http://schemas.microsoft.com/office/powerpoint/2010/main" val="1492946549"/>
              </p:ext>
            </p:extLst>
          </p:nvPr>
        </p:nvGraphicFramePr>
        <p:xfrm>
          <a:off x="50800" y="2092325"/>
          <a:ext cx="5218113"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11271" name="Text Box 7"/>
          <p:cNvSpPr txBox="1">
            <a:spLocks noChangeArrowheads="1"/>
          </p:cNvSpPr>
          <p:nvPr/>
        </p:nvSpPr>
        <p:spPr bwMode="auto">
          <a:xfrm>
            <a:off x="5029200" y="4800600"/>
            <a:ext cx="377031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dirty="0" smtClean="0"/>
              <a:t>9.3% </a:t>
            </a:r>
            <a:r>
              <a:rPr lang="en-US" sz="2100" dirty="0"/>
              <a:t>Undergraduate degree</a:t>
            </a:r>
          </a:p>
        </p:txBody>
      </p:sp>
      <p:sp>
        <p:nvSpPr>
          <p:cNvPr id="11272" name="Rectangle 8"/>
          <p:cNvSpPr>
            <a:spLocks noChangeArrowheads="1"/>
          </p:cNvSpPr>
          <p:nvPr/>
        </p:nvSpPr>
        <p:spPr bwMode="auto">
          <a:xfrm>
            <a:off x="5011401" y="2362200"/>
            <a:ext cx="381226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00000"/>
              </a:spcBef>
              <a:buClr>
                <a:schemeClr val="tx1"/>
              </a:buClr>
              <a:buSzPct val="60000"/>
              <a:buFont typeface="Wingdings" pitchFamily="2" charset="2"/>
              <a:buNone/>
            </a:pPr>
            <a:r>
              <a:rPr lang="en-US" sz="2100" dirty="0" smtClean="0"/>
              <a:t>25.1% </a:t>
            </a:r>
            <a:r>
              <a:rPr lang="en-US" sz="2100" dirty="0"/>
              <a:t>No high school diploma</a:t>
            </a:r>
          </a:p>
        </p:txBody>
      </p:sp>
      <p:sp>
        <p:nvSpPr>
          <p:cNvPr id="11273" name="Rectangle 9"/>
          <p:cNvSpPr>
            <a:spLocks noChangeArrowheads="1"/>
          </p:cNvSpPr>
          <p:nvPr/>
        </p:nvSpPr>
        <p:spPr bwMode="auto">
          <a:xfrm>
            <a:off x="5029868" y="2971800"/>
            <a:ext cx="2619628"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dirty="0" smtClean="0"/>
              <a:t>45.3% </a:t>
            </a:r>
            <a:r>
              <a:rPr lang="en-US" sz="2100" dirty="0"/>
              <a:t>GED diploma</a:t>
            </a:r>
          </a:p>
        </p:txBody>
      </p:sp>
      <p:sp>
        <p:nvSpPr>
          <p:cNvPr id="11274" name="Rectangle 10"/>
          <p:cNvSpPr>
            <a:spLocks noChangeArrowheads="1"/>
          </p:cNvSpPr>
          <p:nvPr/>
        </p:nvSpPr>
        <p:spPr bwMode="auto">
          <a:xfrm>
            <a:off x="5012625" y="3581400"/>
            <a:ext cx="3558988"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dirty="0" smtClean="0"/>
              <a:t>23.8% </a:t>
            </a:r>
            <a:r>
              <a:rPr lang="en-US" sz="2100" dirty="0"/>
              <a:t>High school graduate</a:t>
            </a:r>
          </a:p>
        </p:txBody>
      </p:sp>
      <p:sp>
        <p:nvSpPr>
          <p:cNvPr id="11275" name="Text Box 11"/>
          <p:cNvSpPr txBox="1">
            <a:spLocks noChangeArrowheads="1"/>
          </p:cNvSpPr>
          <p:nvPr/>
        </p:nvSpPr>
        <p:spPr bwMode="auto">
          <a:xfrm>
            <a:off x="5029200" y="4191000"/>
            <a:ext cx="2640013"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dirty="0" smtClean="0"/>
              <a:t>22.3</a:t>
            </a:r>
            <a:r>
              <a:rPr lang="en-US" sz="2100" dirty="0"/>
              <a:t>% Some college</a:t>
            </a:r>
          </a:p>
        </p:txBody>
      </p:sp>
      <p:sp>
        <p:nvSpPr>
          <p:cNvPr id="11276" name="Text Box 12"/>
          <p:cNvSpPr txBox="1">
            <a:spLocks noChangeArrowheads="1"/>
          </p:cNvSpPr>
          <p:nvPr/>
        </p:nvSpPr>
        <p:spPr bwMode="auto">
          <a:xfrm>
            <a:off x="5029200" y="5410200"/>
            <a:ext cx="3527425"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dirty="0"/>
              <a:t>  </a:t>
            </a:r>
            <a:r>
              <a:rPr lang="en-US" sz="2100" dirty="0" smtClean="0"/>
              <a:t>5.0% </a:t>
            </a:r>
            <a:r>
              <a:rPr lang="en-US" sz="2100" dirty="0"/>
              <a:t>Graduate degree</a:t>
            </a:r>
          </a:p>
        </p:txBody>
      </p:sp>
      <p:sp>
        <p:nvSpPr>
          <p:cNvPr id="11277" name="Text Box 12"/>
          <p:cNvSpPr txBox="1">
            <a:spLocks noChangeArrowheads="1"/>
          </p:cNvSpPr>
          <p:nvPr/>
        </p:nvSpPr>
        <p:spPr bwMode="auto">
          <a:xfrm>
            <a:off x="2823039" y="6553200"/>
            <a:ext cx="6320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dirty="0">
                <a:solidFill>
                  <a:schemeClr val="hlink"/>
                </a:solidFill>
              </a:rPr>
              <a:t>Centers for Disease Control and Prevention. (</a:t>
            </a:r>
            <a:r>
              <a:rPr kumimoji="1" lang="en-US" altLang="en-US" sz="1400" dirty="0" smtClean="0">
                <a:solidFill>
                  <a:schemeClr val="hlink"/>
                </a:solidFill>
              </a:rPr>
              <a:t>2012). </a:t>
            </a:r>
            <a:r>
              <a:rPr kumimoji="1" lang="en-US" altLang="en-US" sz="1400" i="1" dirty="0">
                <a:solidFill>
                  <a:schemeClr val="hlink"/>
                </a:solidFill>
              </a:rPr>
              <a:t>MMWR </a:t>
            </a:r>
            <a:r>
              <a:rPr kumimoji="1" lang="en-US" altLang="en-US" sz="1400" i="1" dirty="0" smtClean="0">
                <a:solidFill>
                  <a:schemeClr val="hlink"/>
                </a:solidFill>
              </a:rPr>
              <a:t>61(44);889-894</a:t>
            </a:r>
            <a:r>
              <a:rPr kumimoji="1" lang="en-US" altLang="en-US" sz="1400" dirty="0" smtClean="0">
                <a:solidFill>
                  <a:schemeClr val="hlink"/>
                </a:solidFill>
              </a:rPr>
              <a:t>.</a:t>
            </a:r>
            <a:endParaRPr kumimoji="1" lang="en-US" altLang="en-US" sz="1400" dirty="0">
              <a:solidFill>
                <a:schemeClr val="hlink"/>
              </a:solidFill>
            </a:endParaRPr>
          </a:p>
        </p:txBody>
      </p:sp>
    </p:spTree>
    <p:extLst>
      <p:ext uri="{BB962C8B-B14F-4D97-AF65-F5344CB8AC3E}">
        <p14:creationId xmlns:p14="http://schemas.microsoft.com/office/powerpoint/2010/main" val="115137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SMOKING, </a:t>
            </a:r>
            <a:br>
              <a:rPr lang="en-US" altLang="en-US" sz="4000" dirty="0" smtClean="0">
                <a:solidFill>
                  <a:srgbClr val="FFFF00"/>
                </a:solidFill>
                <a:effectLst/>
              </a:rPr>
            </a:br>
            <a:r>
              <a:rPr lang="en-US" altLang="en-US" sz="4000" dirty="0" smtClean="0">
                <a:solidFill>
                  <a:srgbClr val="FFFF00"/>
                </a:solidFill>
                <a:effectLst/>
              </a:rPr>
              <a:t>by AGE GROUP—U.S., 2011</a:t>
            </a:r>
          </a:p>
        </p:txBody>
      </p:sp>
      <p:sp>
        <p:nvSpPr>
          <p:cNvPr id="11268" name="Line 3"/>
          <p:cNvSpPr>
            <a:spLocks noChangeShapeType="1"/>
          </p:cNvSpPr>
          <p:nvPr/>
        </p:nvSpPr>
        <p:spPr bwMode="auto">
          <a:xfrm>
            <a:off x="3116263" y="2098675"/>
            <a:ext cx="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69" name="Line 4"/>
          <p:cNvSpPr>
            <a:spLocks noChangeShapeType="1"/>
          </p:cNvSpPr>
          <p:nvPr/>
        </p:nvSpPr>
        <p:spPr bwMode="auto">
          <a:xfrm>
            <a:off x="1827213" y="4475163"/>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70" name="Line 5"/>
          <p:cNvSpPr>
            <a:spLocks noChangeShapeType="1"/>
          </p:cNvSpPr>
          <p:nvPr/>
        </p:nvSpPr>
        <p:spPr bwMode="auto">
          <a:xfrm>
            <a:off x="1781175" y="5348288"/>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2" name="Object 6"/>
          <p:cNvGraphicFramePr>
            <a:graphicFrameLocks noChangeAspect="1"/>
          </p:cNvGraphicFramePr>
          <p:nvPr>
            <p:extLst>
              <p:ext uri="{D42A27DB-BD31-4B8C-83A1-F6EECF244321}">
                <p14:modId xmlns:p14="http://schemas.microsoft.com/office/powerpoint/2010/main" val="720785680"/>
              </p:ext>
            </p:extLst>
          </p:nvPr>
        </p:nvGraphicFramePr>
        <p:xfrm>
          <a:off x="50800" y="2092325"/>
          <a:ext cx="5218113"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11272" name="Rectangle 8"/>
          <p:cNvSpPr>
            <a:spLocks noChangeArrowheads="1"/>
          </p:cNvSpPr>
          <p:nvPr/>
        </p:nvSpPr>
        <p:spPr bwMode="auto">
          <a:xfrm>
            <a:off x="5051604" y="2481262"/>
            <a:ext cx="3003191"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100000"/>
              </a:spcBef>
              <a:buClr>
                <a:schemeClr val="tx1"/>
              </a:buClr>
              <a:buSzPct val="60000"/>
              <a:buFont typeface="Wingdings" pitchFamily="2" charset="2"/>
              <a:buNone/>
            </a:pPr>
            <a:r>
              <a:rPr lang="en-US" sz="2100" dirty="0" smtClean="0"/>
              <a:t>25.1%,  18 – 24 </a:t>
            </a:r>
            <a:r>
              <a:rPr lang="en-US" sz="2100" dirty="0" err="1" smtClean="0"/>
              <a:t>yrs</a:t>
            </a:r>
            <a:endParaRPr lang="en-US" sz="2100" dirty="0"/>
          </a:p>
        </p:txBody>
      </p:sp>
      <p:sp>
        <p:nvSpPr>
          <p:cNvPr id="11273" name="Rectangle 9"/>
          <p:cNvSpPr>
            <a:spLocks noChangeArrowheads="1"/>
          </p:cNvSpPr>
          <p:nvPr/>
        </p:nvSpPr>
        <p:spPr bwMode="auto">
          <a:xfrm>
            <a:off x="5181600" y="3410946"/>
            <a:ext cx="2699845"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140000"/>
              </a:spcBef>
              <a:buClr>
                <a:schemeClr val="tx1"/>
              </a:buClr>
              <a:buSzPct val="60000"/>
              <a:buFont typeface="Wingdings" pitchFamily="2" charset="2"/>
              <a:buNone/>
            </a:pPr>
            <a:r>
              <a:rPr lang="en-US" sz="2100" dirty="0" smtClean="0"/>
              <a:t> 45.3%,  25 – 44 </a:t>
            </a:r>
            <a:r>
              <a:rPr lang="en-US" sz="2100" dirty="0" err="1" smtClean="0"/>
              <a:t>yrs</a:t>
            </a:r>
            <a:endParaRPr lang="en-US" sz="2100" dirty="0"/>
          </a:p>
        </p:txBody>
      </p:sp>
      <p:sp>
        <p:nvSpPr>
          <p:cNvPr id="11274" name="Rectangle 10"/>
          <p:cNvSpPr>
            <a:spLocks noChangeArrowheads="1"/>
          </p:cNvSpPr>
          <p:nvPr/>
        </p:nvSpPr>
        <p:spPr bwMode="auto">
          <a:xfrm>
            <a:off x="5181600" y="4475163"/>
            <a:ext cx="274320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140000"/>
              </a:spcBef>
              <a:buClr>
                <a:schemeClr val="tx1"/>
              </a:buClr>
              <a:buSzPct val="60000"/>
              <a:buFont typeface="Wingdings" pitchFamily="2" charset="2"/>
              <a:buNone/>
            </a:pPr>
            <a:r>
              <a:rPr lang="en-US" sz="2100" dirty="0" smtClean="0"/>
              <a:t>23.8%,  45 – 64yrs</a:t>
            </a:r>
            <a:endParaRPr lang="en-US" sz="2100" dirty="0"/>
          </a:p>
        </p:txBody>
      </p:sp>
      <p:sp>
        <p:nvSpPr>
          <p:cNvPr id="11275" name="Text Box 11"/>
          <p:cNvSpPr txBox="1">
            <a:spLocks noChangeArrowheads="1"/>
          </p:cNvSpPr>
          <p:nvPr/>
        </p:nvSpPr>
        <p:spPr bwMode="auto">
          <a:xfrm>
            <a:off x="5305850" y="5367831"/>
            <a:ext cx="249470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dirty="0" smtClean="0"/>
              <a:t>22.3%,	</a:t>
            </a:r>
            <a:r>
              <a:rPr lang="en-US" sz="2000" dirty="0" smtClean="0"/>
              <a:t>≥ 65 </a:t>
            </a:r>
            <a:r>
              <a:rPr lang="en-US" sz="2000" dirty="0" err="1" smtClean="0"/>
              <a:t>yrs</a:t>
            </a:r>
            <a:endParaRPr lang="en-US" sz="2100" dirty="0"/>
          </a:p>
        </p:txBody>
      </p:sp>
      <p:sp>
        <p:nvSpPr>
          <p:cNvPr id="11277" name="Text Box 12"/>
          <p:cNvSpPr txBox="1">
            <a:spLocks noChangeArrowheads="1"/>
          </p:cNvSpPr>
          <p:nvPr/>
        </p:nvSpPr>
        <p:spPr bwMode="auto">
          <a:xfrm>
            <a:off x="2823039" y="6553200"/>
            <a:ext cx="6320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dirty="0">
                <a:solidFill>
                  <a:schemeClr val="hlink"/>
                </a:solidFill>
              </a:rPr>
              <a:t>Centers for Disease Control and Prevention. (</a:t>
            </a:r>
            <a:r>
              <a:rPr kumimoji="1" lang="en-US" altLang="en-US" sz="1400" dirty="0" smtClean="0">
                <a:solidFill>
                  <a:schemeClr val="hlink"/>
                </a:solidFill>
              </a:rPr>
              <a:t>2012). </a:t>
            </a:r>
            <a:r>
              <a:rPr kumimoji="1" lang="en-US" altLang="en-US" sz="1400" i="1" dirty="0">
                <a:solidFill>
                  <a:schemeClr val="hlink"/>
                </a:solidFill>
              </a:rPr>
              <a:t>MMWR </a:t>
            </a:r>
            <a:r>
              <a:rPr kumimoji="1" lang="en-US" altLang="en-US" sz="1400" i="1" dirty="0" smtClean="0">
                <a:solidFill>
                  <a:schemeClr val="hlink"/>
                </a:solidFill>
              </a:rPr>
              <a:t>61(44);889-894</a:t>
            </a:r>
            <a:r>
              <a:rPr kumimoji="1" lang="en-US" altLang="en-US" sz="1400" dirty="0" smtClean="0">
                <a:solidFill>
                  <a:schemeClr val="hlink"/>
                </a:solidFill>
              </a:rPr>
              <a:t>.</a:t>
            </a:r>
            <a:endParaRPr kumimoji="1" lang="en-US" altLang="en-US" sz="1400" dirty="0">
              <a:solidFill>
                <a:schemeClr val="hlink"/>
              </a:solidFill>
            </a:endParaRPr>
          </a:p>
        </p:txBody>
      </p:sp>
    </p:spTree>
    <p:extLst>
      <p:ext uri="{BB962C8B-B14F-4D97-AF65-F5344CB8AC3E}">
        <p14:creationId xmlns:p14="http://schemas.microsoft.com/office/powerpoint/2010/main" val="252417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eaLnBrk="1" hangingPunct="1">
              <a:defRPr/>
            </a:pPr>
            <a:r>
              <a:rPr lang="en-US" sz="4000" dirty="0" smtClean="0">
                <a:solidFill>
                  <a:srgbClr val="FFFF00"/>
                </a:solidFill>
              </a:rPr>
              <a:t>Topics for Today</a:t>
            </a:r>
          </a:p>
        </p:txBody>
      </p:sp>
      <p:sp>
        <p:nvSpPr>
          <p:cNvPr id="358403" name="Rectangle 3"/>
          <p:cNvSpPr>
            <a:spLocks noGrp="1" noChangeArrowheads="1"/>
          </p:cNvSpPr>
          <p:nvPr>
            <p:ph type="body" idx="1"/>
          </p:nvPr>
        </p:nvSpPr>
        <p:spPr>
          <a:xfrm>
            <a:off x="457200" y="2057400"/>
            <a:ext cx="8229600" cy="4495800"/>
          </a:xfrm>
        </p:spPr>
        <p:txBody>
          <a:bodyPr/>
          <a:lstStyle/>
          <a:p>
            <a:pPr eaLnBrk="1" hangingPunct="1">
              <a:buFont typeface="Wingdings" pitchFamily="1" charset="2"/>
              <a:buChar char="n"/>
              <a:defRPr/>
            </a:pPr>
            <a:r>
              <a:rPr lang="en-US" sz="3000" dirty="0" smtClean="0">
                <a:solidFill>
                  <a:srgbClr val="F0F014"/>
                </a:solidFill>
              </a:rPr>
              <a:t>Facts about smoking and health</a:t>
            </a:r>
          </a:p>
          <a:p>
            <a:pPr eaLnBrk="1" hangingPunct="1">
              <a:buFont typeface="Wingdings" pitchFamily="1" charset="2"/>
              <a:buChar char="n"/>
              <a:defRPr/>
            </a:pPr>
            <a:r>
              <a:rPr lang="en-US" sz="3000" dirty="0" smtClean="0">
                <a:solidFill>
                  <a:srgbClr val="F0F014"/>
                </a:solidFill>
              </a:rPr>
              <a:t>Tobacco use epidemiology</a:t>
            </a:r>
          </a:p>
          <a:p>
            <a:pPr eaLnBrk="1" hangingPunct="1">
              <a:buFont typeface="Wingdings" pitchFamily="1" charset="2"/>
              <a:buChar char="n"/>
              <a:defRPr/>
            </a:pPr>
            <a:r>
              <a:rPr lang="en-US" sz="3000" dirty="0" smtClean="0">
                <a:solidFill>
                  <a:srgbClr val="F0F014"/>
                </a:solidFill>
              </a:rPr>
              <a:t>Tobacco control policies</a:t>
            </a:r>
          </a:p>
          <a:p>
            <a:pPr eaLnBrk="1" hangingPunct="1">
              <a:buFont typeface="Wingdings" pitchFamily="1" charset="2"/>
              <a:buChar char="n"/>
              <a:defRPr/>
            </a:pPr>
            <a:r>
              <a:rPr lang="en-US" sz="3000" dirty="0" smtClean="0">
                <a:solidFill>
                  <a:srgbClr val="F0F014"/>
                </a:solidFill>
              </a:rPr>
              <a:t>Conclusion and next steps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Tobacco Control Policies</a:t>
            </a:r>
            <a:endParaRPr lang="en-US" dirty="0">
              <a:solidFill>
                <a:srgbClr val="FFFF00"/>
              </a:solidFill>
            </a:endParaRPr>
          </a:p>
        </p:txBody>
      </p:sp>
    </p:spTree>
    <p:extLst>
      <p:ext uri="{BB962C8B-B14F-4D97-AF65-F5344CB8AC3E}">
        <p14:creationId xmlns:p14="http://schemas.microsoft.com/office/powerpoint/2010/main" val="192933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4000" dirty="0" smtClean="0">
                <a:solidFill>
                  <a:srgbClr val="FFFF00"/>
                </a:solidFill>
              </a:rPr>
              <a:t>Health Professionals’ </a:t>
            </a:r>
            <a:br>
              <a:rPr lang="en-US" sz="4000" dirty="0" smtClean="0">
                <a:solidFill>
                  <a:srgbClr val="FFFF00"/>
                </a:solidFill>
              </a:rPr>
            </a:br>
            <a:r>
              <a:rPr lang="en-US" sz="4000" dirty="0" smtClean="0">
                <a:solidFill>
                  <a:srgbClr val="FFFF00"/>
                </a:solidFill>
              </a:rPr>
              <a:t>Smoking Rates, 2004 *</a:t>
            </a:r>
          </a:p>
        </p:txBody>
      </p:sp>
      <p:sp>
        <p:nvSpPr>
          <p:cNvPr id="80899" name="Rectangle 3"/>
          <p:cNvSpPr>
            <a:spLocks noGrp="1" noChangeArrowheads="1"/>
          </p:cNvSpPr>
          <p:nvPr>
            <p:ph type="body" idx="1"/>
          </p:nvPr>
        </p:nvSpPr>
        <p:spPr>
          <a:xfrm>
            <a:off x="762000" y="1905000"/>
            <a:ext cx="8229600" cy="4495800"/>
          </a:xfrm>
        </p:spPr>
        <p:txBody>
          <a:bodyPr/>
          <a:lstStyle/>
          <a:p>
            <a:pPr eaLnBrk="1" hangingPunct="1"/>
            <a:r>
              <a:rPr lang="en-US" sz="2800" smtClean="0">
                <a:solidFill>
                  <a:srgbClr val="DDDDDD"/>
                </a:solidFill>
                <a:effectLst/>
              </a:rPr>
              <a:t>Primary Care Physicians - 1.7%</a:t>
            </a:r>
          </a:p>
          <a:p>
            <a:pPr eaLnBrk="1" hangingPunct="1"/>
            <a:r>
              <a:rPr lang="en-US" sz="2800" smtClean="0">
                <a:solidFill>
                  <a:srgbClr val="DDDDDD"/>
                </a:solidFill>
                <a:effectLst/>
              </a:rPr>
              <a:t>Emergency Physicians - 5.7%</a:t>
            </a:r>
          </a:p>
          <a:p>
            <a:pPr eaLnBrk="1" hangingPunct="1"/>
            <a:r>
              <a:rPr lang="en-US" sz="2800" smtClean="0">
                <a:solidFill>
                  <a:srgbClr val="DDDDDD"/>
                </a:solidFill>
                <a:effectLst/>
              </a:rPr>
              <a:t>Psychiatrists - 3.2%</a:t>
            </a:r>
          </a:p>
          <a:p>
            <a:pPr eaLnBrk="1" hangingPunct="1"/>
            <a:r>
              <a:rPr lang="en-US" sz="2800" smtClean="0">
                <a:solidFill>
                  <a:srgbClr val="DDDDDD"/>
                </a:solidFill>
                <a:effectLst/>
              </a:rPr>
              <a:t>RN’s - 13.2%</a:t>
            </a:r>
          </a:p>
          <a:p>
            <a:pPr eaLnBrk="1" hangingPunct="1"/>
            <a:r>
              <a:rPr lang="en-US" sz="2800" smtClean="0">
                <a:solidFill>
                  <a:srgbClr val="DDDDDD"/>
                </a:solidFill>
                <a:effectLst/>
              </a:rPr>
              <a:t>Dentists - 5.8%</a:t>
            </a:r>
          </a:p>
          <a:p>
            <a:pPr eaLnBrk="1" hangingPunct="1"/>
            <a:r>
              <a:rPr lang="en-US" sz="2800" smtClean="0">
                <a:solidFill>
                  <a:srgbClr val="DDDDDD"/>
                </a:solidFill>
                <a:effectLst/>
              </a:rPr>
              <a:t>Dental Hygienists - 5.4%</a:t>
            </a:r>
          </a:p>
          <a:p>
            <a:pPr eaLnBrk="1" hangingPunct="1"/>
            <a:r>
              <a:rPr lang="en-US" sz="2800" smtClean="0">
                <a:solidFill>
                  <a:srgbClr val="DDDDDD"/>
                </a:solidFill>
                <a:effectLst/>
              </a:rPr>
              <a:t>Pharmacists – 4.5%</a:t>
            </a:r>
          </a:p>
          <a:p>
            <a:pPr eaLnBrk="1" hangingPunct="1"/>
            <a:endParaRPr lang="en-US" sz="2800" smtClean="0">
              <a:solidFill>
                <a:schemeClr val="hlink"/>
              </a:solidFill>
              <a:effectLst/>
            </a:endParaRPr>
          </a:p>
        </p:txBody>
      </p:sp>
      <p:sp>
        <p:nvSpPr>
          <p:cNvPr id="80900" name="Text Box 13"/>
          <p:cNvSpPr txBox="1">
            <a:spLocks noChangeArrowheads="1"/>
          </p:cNvSpPr>
          <p:nvPr/>
        </p:nvSpPr>
        <p:spPr bwMode="auto">
          <a:xfrm>
            <a:off x="-304800" y="5943600"/>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400" dirty="0">
                <a:solidFill>
                  <a:srgbClr val="FFFF00"/>
                </a:solidFill>
              </a:rPr>
              <a:t>* E. Tong et al, Nicotine &amp; Tobacco Research (Nicotine and Tobacco Research, May 27, 2010)</a:t>
            </a:r>
            <a:endParaRPr kumimoji="1" lang="en-US" altLang="en-US" sz="1400" dirty="0">
              <a:solidFill>
                <a:srgbClr val="FFFF00"/>
              </a:solidFill>
            </a:endParaRPr>
          </a:p>
        </p:txBody>
      </p:sp>
    </p:spTree>
    <p:extLst>
      <p:ext uri="{BB962C8B-B14F-4D97-AF65-F5344CB8AC3E}">
        <p14:creationId xmlns:p14="http://schemas.microsoft.com/office/powerpoint/2010/main" val="1252570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Adult Smoking Prevalence and Cigarette Tax Rates </a:t>
            </a:r>
            <a:endParaRPr lang="en-US" dirty="0">
              <a:solidFill>
                <a:srgbClr val="FFFF00"/>
              </a:solidFill>
            </a:endParaRPr>
          </a:p>
        </p:txBody>
      </p:sp>
      <p:pic>
        <p:nvPicPr>
          <p:cNvPr id="6963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2035" t="21310" r="5254" b="14542"/>
          <a:stretch>
            <a:fillRect/>
          </a:stretch>
        </p:blipFill>
        <p:spPr>
          <a:xfrm>
            <a:off x="1371600" y="1752600"/>
            <a:ext cx="6400800" cy="3962400"/>
          </a:xfrm>
          <a:noFill/>
          <a:extLst>
            <a:ext uri="{909E8E84-426E-40DD-AFC4-6F175D3DCCD1}">
              <a14:hiddenFill xmlns:a14="http://schemas.microsoft.com/office/drawing/2010/main">
                <a:solidFill>
                  <a:srgbClr val="FFFFFF"/>
                </a:solidFill>
              </a14:hiddenFill>
            </a:ext>
          </a:extLst>
        </p:spPr>
      </p:pic>
      <p:sp>
        <p:nvSpPr>
          <p:cNvPr id="69636" name="TextBox 4"/>
          <p:cNvSpPr txBox="1">
            <a:spLocks noChangeArrowheads="1"/>
          </p:cNvSpPr>
          <p:nvPr/>
        </p:nvSpPr>
        <p:spPr bwMode="auto">
          <a:xfrm>
            <a:off x="1219200" y="6172200"/>
            <a:ext cx="3021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t>Source: Schroeder and Warner, NEJM , July 2010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00"/>
                </a:solidFill>
              </a:rPr>
              <a:t>Federal Tobacco Tax Per Pack of Cigarettes</a:t>
            </a:r>
          </a:p>
        </p:txBody>
      </p:sp>
      <p:sp>
        <p:nvSpPr>
          <p:cNvPr id="3" name="Content Placeholder 2"/>
          <p:cNvSpPr>
            <a:spLocks noGrp="1"/>
          </p:cNvSpPr>
          <p:nvPr>
            <p:ph idx="1"/>
          </p:nvPr>
        </p:nvSpPr>
        <p:spPr/>
        <p:txBody>
          <a:bodyPr/>
          <a:lstStyle/>
          <a:p>
            <a:pPr eaLnBrk="1" hangingPunct="1">
              <a:buFont typeface="Wingdings" pitchFamily="2" charset="2"/>
              <a:buChar char="§"/>
              <a:defRPr/>
            </a:pPr>
            <a:r>
              <a:rPr lang="en-US" dirty="0" smtClean="0">
                <a:solidFill>
                  <a:srgbClr val="FFFF00"/>
                </a:solidFill>
              </a:rPr>
              <a:t>1951—8 cents </a:t>
            </a:r>
          </a:p>
          <a:p>
            <a:pPr eaLnBrk="1" hangingPunct="1">
              <a:buFont typeface="Wingdings" pitchFamily="2" charset="2"/>
              <a:buChar char="§"/>
              <a:defRPr/>
            </a:pPr>
            <a:r>
              <a:rPr lang="en-US" dirty="0" smtClean="0">
                <a:solidFill>
                  <a:srgbClr val="FFFF00"/>
                </a:solidFill>
              </a:rPr>
              <a:t>1982—16 cents</a:t>
            </a:r>
          </a:p>
          <a:p>
            <a:pPr eaLnBrk="1" hangingPunct="1">
              <a:buFont typeface="Wingdings" pitchFamily="2" charset="2"/>
              <a:buChar char="§"/>
              <a:defRPr/>
            </a:pPr>
            <a:r>
              <a:rPr lang="en-US" dirty="0" smtClean="0">
                <a:solidFill>
                  <a:srgbClr val="FFFF00"/>
                </a:solidFill>
              </a:rPr>
              <a:t>1991—20 cents</a:t>
            </a:r>
          </a:p>
          <a:p>
            <a:pPr eaLnBrk="1" hangingPunct="1">
              <a:buFont typeface="Wingdings" pitchFamily="2" charset="2"/>
              <a:buChar char="§"/>
              <a:defRPr/>
            </a:pPr>
            <a:r>
              <a:rPr lang="en-US" dirty="0" smtClean="0">
                <a:solidFill>
                  <a:srgbClr val="FFFF00"/>
                </a:solidFill>
              </a:rPr>
              <a:t>1993—24 cents</a:t>
            </a:r>
          </a:p>
          <a:p>
            <a:pPr eaLnBrk="1" hangingPunct="1">
              <a:buFont typeface="Wingdings" pitchFamily="2" charset="2"/>
              <a:buChar char="§"/>
              <a:defRPr/>
            </a:pPr>
            <a:r>
              <a:rPr lang="en-US" dirty="0" smtClean="0">
                <a:solidFill>
                  <a:srgbClr val="FFFF00"/>
                </a:solidFill>
              </a:rPr>
              <a:t>2001—34 cents</a:t>
            </a:r>
          </a:p>
          <a:p>
            <a:pPr eaLnBrk="1" hangingPunct="1">
              <a:buFont typeface="Wingdings" pitchFamily="2" charset="2"/>
              <a:buChar char="§"/>
              <a:defRPr/>
            </a:pPr>
            <a:r>
              <a:rPr lang="en-US" dirty="0" smtClean="0">
                <a:solidFill>
                  <a:srgbClr val="FFFF00"/>
                </a:solidFill>
              </a:rPr>
              <a:t>2002—39 cents</a:t>
            </a:r>
          </a:p>
          <a:p>
            <a:pPr eaLnBrk="1" hangingPunct="1">
              <a:buFont typeface="Wingdings" pitchFamily="2" charset="2"/>
              <a:buChar char="§"/>
              <a:defRPr/>
            </a:pPr>
            <a:r>
              <a:rPr lang="en-US" dirty="0" smtClean="0">
                <a:solidFill>
                  <a:srgbClr val="FFFF00"/>
                </a:solidFill>
              </a:rPr>
              <a:t>2009—$1.01   </a:t>
            </a:r>
          </a:p>
        </p:txBody>
      </p:sp>
    </p:spTree>
    <p:extLst>
      <p:ext uri="{BB962C8B-B14F-4D97-AF65-F5344CB8AC3E}">
        <p14:creationId xmlns:p14="http://schemas.microsoft.com/office/powerpoint/2010/main" val="350188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034326763"/>
              </p:ext>
            </p:extLst>
          </p:nvPr>
        </p:nvGraphicFramePr>
        <p:xfrm>
          <a:off x="754062" y="914400"/>
          <a:ext cx="7772400" cy="4869873"/>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ext Box 4"/>
          <p:cNvSpPr txBox="1">
            <a:spLocks noChangeArrowheads="1"/>
          </p:cNvSpPr>
          <p:nvPr/>
        </p:nvSpPr>
        <p:spPr bwMode="auto">
          <a:xfrm>
            <a:off x="974787" y="1447800"/>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Tobacco</a:t>
            </a:r>
          </a:p>
          <a:p>
            <a:pPr algn="ctr" eaLnBrk="1" hangingPunct="1">
              <a:lnSpc>
                <a:spcPct val="80000"/>
              </a:lnSpc>
            </a:pPr>
            <a:r>
              <a:rPr lang="en-US" sz="1600" b="1" dirty="0">
                <a:solidFill>
                  <a:srgbClr val="FFFFFF"/>
                </a:solidFill>
              </a:rPr>
              <a:t>Revenue</a:t>
            </a:r>
          </a:p>
          <a:p>
            <a:pPr algn="ctr" eaLnBrk="1" hangingPunct="1">
              <a:lnSpc>
                <a:spcPct val="80000"/>
              </a:lnSpc>
            </a:pPr>
            <a:r>
              <a:rPr lang="en-US" sz="1400" dirty="0">
                <a:solidFill>
                  <a:srgbClr val="FFFFFF"/>
                </a:solidFill>
              </a:rPr>
              <a:t>(taxes and settlement </a:t>
            </a:r>
          </a:p>
          <a:p>
            <a:pPr algn="ctr" eaLnBrk="1" hangingPunct="1">
              <a:lnSpc>
                <a:spcPct val="80000"/>
              </a:lnSpc>
            </a:pPr>
            <a:r>
              <a:rPr lang="en-US" sz="1400" dirty="0">
                <a:solidFill>
                  <a:srgbClr val="FFFFFF"/>
                </a:solidFill>
              </a:rPr>
              <a:t>funds)</a:t>
            </a:r>
          </a:p>
        </p:txBody>
      </p:sp>
      <p:sp>
        <p:nvSpPr>
          <p:cNvPr id="9220" name="Text Box 5"/>
          <p:cNvSpPr txBox="1">
            <a:spLocks noChangeArrowheads="1"/>
          </p:cNvSpPr>
          <p:nvPr/>
        </p:nvSpPr>
        <p:spPr bwMode="auto">
          <a:xfrm>
            <a:off x="6477000" y="4362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a:t>
            </a:r>
            <a:br>
              <a:rPr lang="en-US" sz="1600" b="1" dirty="0">
                <a:solidFill>
                  <a:srgbClr val="FFFFFF"/>
                </a:solidFill>
              </a:rPr>
            </a:br>
            <a:r>
              <a:rPr lang="en-US" sz="1600" b="1" dirty="0">
                <a:solidFill>
                  <a:srgbClr val="FFFFFF"/>
                </a:solidFill>
              </a:rPr>
              <a:t>Tobacco </a:t>
            </a:r>
            <a:br>
              <a:rPr lang="en-US" sz="1600" b="1" dirty="0">
                <a:solidFill>
                  <a:srgbClr val="FFFFFF"/>
                </a:solidFill>
              </a:rPr>
            </a:br>
            <a:r>
              <a:rPr lang="en-US" sz="1600" b="1" dirty="0">
                <a:solidFill>
                  <a:srgbClr val="FFFFFF"/>
                </a:solidFill>
              </a:rPr>
              <a:t>Program </a:t>
            </a:r>
            <a:br>
              <a:rPr lang="en-US" sz="1600" b="1" dirty="0">
                <a:solidFill>
                  <a:srgbClr val="FFFFFF"/>
                </a:solidFill>
              </a:rPr>
            </a:br>
            <a:r>
              <a:rPr lang="en-US" sz="1600" b="1" dirty="0">
                <a:solidFill>
                  <a:srgbClr val="FFFFFF"/>
                </a:solidFill>
              </a:rPr>
              <a:t>Budgets</a:t>
            </a:r>
          </a:p>
          <a:p>
            <a:pPr algn="ctr" eaLnBrk="1" hangingPunct="1">
              <a:lnSpc>
                <a:spcPct val="40000"/>
              </a:lnSpc>
            </a:pPr>
            <a:endParaRPr lang="en-US" sz="2000" b="1" dirty="0">
              <a:solidFill>
                <a:srgbClr val="FFFFFF"/>
              </a:solidFill>
            </a:endParaRPr>
          </a:p>
          <a:p>
            <a:pPr algn="ctr" eaLnBrk="1" hangingPunct="1">
              <a:lnSpc>
                <a:spcPct val="80000"/>
              </a:lnSpc>
            </a:pPr>
            <a:r>
              <a:rPr lang="en-US" sz="1400" b="1" dirty="0">
                <a:solidFill>
                  <a:srgbClr val="FFFFFF"/>
                </a:solidFill>
              </a:rPr>
              <a:t>$0.5 billion</a:t>
            </a:r>
          </a:p>
        </p:txBody>
      </p:sp>
      <p:sp>
        <p:nvSpPr>
          <p:cNvPr id="9221" name="Text Box 7"/>
          <p:cNvSpPr txBox="1">
            <a:spLocks noChangeArrowheads="1"/>
          </p:cNvSpPr>
          <p:nvPr/>
        </p:nvSpPr>
        <p:spPr bwMode="auto">
          <a:xfrm>
            <a:off x="5029200" y="4202113"/>
            <a:ext cx="2286000" cy="10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Total CDC-Recommended Spending </a:t>
            </a:r>
            <a:br>
              <a:rPr lang="en-US" sz="1600" b="1" dirty="0">
                <a:solidFill>
                  <a:srgbClr val="FFFFFF"/>
                </a:solidFill>
              </a:rPr>
            </a:br>
            <a:r>
              <a:rPr lang="en-US" sz="1600" b="1" dirty="0">
                <a:solidFill>
                  <a:srgbClr val="FFFFFF"/>
                </a:solidFill>
              </a:rPr>
              <a:t>Level</a:t>
            </a:r>
          </a:p>
          <a:p>
            <a:pPr algn="ctr" eaLnBrk="1" hangingPunct="1">
              <a:lnSpc>
                <a:spcPct val="40000"/>
              </a:lnSpc>
            </a:pPr>
            <a:endParaRPr lang="en-US" sz="1600" b="1" dirty="0">
              <a:solidFill>
                <a:srgbClr val="FFFFFF"/>
              </a:solidFill>
            </a:endParaRPr>
          </a:p>
        </p:txBody>
      </p:sp>
      <p:sp>
        <p:nvSpPr>
          <p:cNvPr id="9222" name="Text Box 8"/>
          <p:cNvSpPr txBox="1">
            <a:spLocks noChangeArrowheads="1"/>
          </p:cNvSpPr>
          <p:nvPr/>
        </p:nvSpPr>
        <p:spPr bwMode="auto">
          <a:xfrm>
            <a:off x="3468688" y="2792320"/>
            <a:ext cx="28194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Tobacco </a:t>
            </a:r>
            <a:br>
              <a:rPr lang="en-US" sz="1600" b="1" dirty="0">
                <a:solidFill>
                  <a:srgbClr val="FFFFFF"/>
                </a:solidFill>
              </a:rPr>
            </a:br>
            <a:r>
              <a:rPr lang="en-US" sz="1600" b="1" dirty="0">
                <a:solidFill>
                  <a:srgbClr val="FFFFFF"/>
                </a:solidFill>
              </a:rPr>
              <a:t>Industry </a:t>
            </a:r>
            <a:br>
              <a:rPr lang="en-US" sz="1600" b="1" dirty="0">
                <a:solidFill>
                  <a:srgbClr val="FFFFFF"/>
                </a:solidFill>
              </a:rPr>
            </a:br>
            <a:r>
              <a:rPr lang="en-US" sz="1600" b="1" dirty="0">
                <a:solidFill>
                  <a:srgbClr val="FFFFFF"/>
                </a:solidFill>
              </a:rPr>
              <a:t>Marketing </a:t>
            </a:r>
            <a:br>
              <a:rPr lang="en-US" sz="1600" b="1" dirty="0">
                <a:solidFill>
                  <a:srgbClr val="FFFFFF"/>
                </a:solidFill>
              </a:rPr>
            </a:br>
            <a:r>
              <a:rPr lang="en-US" sz="1600" b="1" dirty="0">
                <a:solidFill>
                  <a:srgbClr val="FFFFFF"/>
                </a:solidFill>
              </a:rPr>
              <a:t>&amp; Promotion</a:t>
            </a:r>
          </a:p>
          <a:p>
            <a:pPr algn="ctr" eaLnBrk="1" hangingPunct="1">
              <a:lnSpc>
                <a:spcPts val="1700"/>
              </a:lnSpc>
            </a:pPr>
            <a:r>
              <a:rPr lang="en-US" sz="1600" b="1" dirty="0">
                <a:solidFill>
                  <a:srgbClr val="FFFFFF"/>
                </a:solidFill>
              </a:rPr>
              <a:t>Spending (2008)</a:t>
            </a:r>
          </a:p>
          <a:p>
            <a:pPr algn="ctr" eaLnBrk="1" hangingPunct="1">
              <a:lnSpc>
                <a:spcPts val="1700"/>
              </a:lnSpc>
            </a:pPr>
            <a:r>
              <a:rPr lang="en-US" sz="1600" b="1" dirty="0">
                <a:solidFill>
                  <a:srgbClr val="FFFFFF"/>
                </a:solidFill>
              </a:rPr>
              <a:t>$10.5 billion</a:t>
            </a:r>
          </a:p>
          <a:p>
            <a:pPr algn="ctr" eaLnBrk="1" hangingPunct="1">
              <a:lnSpc>
                <a:spcPct val="40000"/>
              </a:lnSpc>
            </a:pPr>
            <a:endParaRPr lang="en-US" sz="1600" b="1" dirty="0">
              <a:solidFill>
                <a:srgbClr val="FFFFFF"/>
              </a:solidFill>
            </a:endParaRPr>
          </a:p>
        </p:txBody>
      </p:sp>
      <p:sp>
        <p:nvSpPr>
          <p:cNvPr id="9223" name="TextBox 8"/>
          <p:cNvSpPr txBox="1">
            <a:spLocks noChangeArrowheads="1"/>
          </p:cNvSpPr>
          <p:nvPr/>
        </p:nvSpPr>
        <p:spPr bwMode="auto">
          <a:xfrm>
            <a:off x="1760538" y="2541588"/>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a:t>
            </a:r>
            <a:r>
              <a:rPr lang="en-US" sz="1400" b="1" dirty="0" smtClean="0">
                <a:solidFill>
                  <a:srgbClr val="FFFFFF"/>
                </a:solidFill>
              </a:rPr>
              <a:t>25.6 </a:t>
            </a: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9224" name="TextBox 9"/>
          <p:cNvSpPr txBox="1">
            <a:spLocks noChangeArrowheads="1"/>
          </p:cNvSpPr>
          <p:nvPr/>
        </p:nvSpPr>
        <p:spPr bwMode="auto">
          <a:xfrm>
            <a:off x="5410200" y="5160963"/>
            <a:ext cx="16002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$3.7 </a:t>
            </a:r>
            <a:br>
              <a:rPr lang="en-US" sz="1400" b="1" dirty="0">
                <a:solidFill>
                  <a:srgbClr val="FFFFFF"/>
                </a:solidFill>
              </a:rPr>
            </a:br>
            <a:r>
              <a:rPr lang="en-US" sz="1400" b="1" dirty="0">
                <a:solidFill>
                  <a:srgbClr val="FFFFFF"/>
                </a:solidFill>
              </a:rPr>
              <a:t>billion</a:t>
            </a:r>
          </a:p>
          <a:p>
            <a:pPr eaLnBrk="1" hangingPunct="1">
              <a:lnSpc>
                <a:spcPts val="1400"/>
              </a:lnSpc>
            </a:pPr>
            <a:endParaRPr lang="en-US" sz="1400" dirty="0">
              <a:solidFill>
                <a:srgbClr val="FFFFFF"/>
              </a:solidFill>
            </a:endParaRPr>
          </a:p>
        </p:txBody>
      </p:sp>
      <p:sp>
        <p:nvSpPr>
          <p:cNvPr id="9225" name="TextBox 10"/>
          <p:cNvSpPr txBox="1">
            <a:spLocks noChangeArrowheads="1"/>
          </p:cNvSpPr>
          <p:nvPr/>
        </p:nvSpPr>
        <p:spPr bwMode="auto">
          <a:xfrm>
            <a:off x="4419600" y="4477081"/>
            <a:ext cx="91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Cigarettes</a:t>
            </a:r>
          </a:p>
          <a:p>
            <a:pPr algn="ctr" eaLnBrk="1" hangingPunct="1">
              <a:lnSpc>
                <a:spcPts val="1400"/>
              </a:lnSpc>
            </a:pPr>
            <a:endParaRPr lang="en-US" sz="1000" dirty="0">
              <a:solidFill>
                <a:srgbClr val="FFFFFF"/>
              </a:solidFill>
            </a:endParaRPr>
          </a:p>
        </p:txBody>
      </p:sp>
      <p:sp>
        <p:nvSpPr>
          <p:cNvPr id="9226" name="Text Box 8"/>
          <p:cNvSpPr txBox="1">
            <a:spLocks noChangeArrowheads="1"/>
          </p:cNvSpPr>
          <p:nvPr/>
        </p:nvSpPr>
        <p:spPr bwMode="auto">
          <a:xfrm>
            <a:off x="2895600" y="2614612"/>
            <a:ext cx="1371600" cy="106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Federal </a:t>
            </a:r>
          </a:p>
          <a:p>
            <a:pPr algn="ctr" eaLnBrk="1" hangingPunct="1">
              <a:lnSpc>
                <a:spcPts val="1700"/>
              </a:lnSpc>
            </a:pPr>
            <a:r>
              <a:rPr lang="en-US" sz="1600" b="1" dirty="0">
                <a:solidFill>
                  <a:srgbClr val="FFFFFF"/>
                </a:solidFill>
              </a:rPr>
              <a:t>Cigarette </a:t>
            </a:r>
          </a:p>
          <a:p>
            <a:pPr algn="ctr" eaLnBrk="1" hangingPunct="1">
              <a:lnSpc>
                <a:spcPts val="1700"/>
              </a:lnSpc>
            </a:pPr>
            <a:r>
              <a:rPr lang="en-US" sz="1600" b="1" dirty="0">
                <a:solidFill>
                  <a:srgbClr val="FFFFFF"/>
                </a:solidFill>
              </a:rPr>
              <a:t>Tax Revenues</a:t>
            </a:r>
          </a:p>
          <a:p>
            <a:pPr algn="ctr" eaLnBrk="1" hangingPunct="1">
              <a:lnSpc>
                <a:spcPct val="40000"/>
              </a:lnSpc>
            </a:pPr>
            <a:endParaRPr lang="en-US" sz="1600" b="1" dirty="0">
              <a:solidFill>
                <a:srgbClr val="FFFFFF"/>
              </a:solidFill>
            </a:endParaRPr>
          </a:p>
        </p:txBody>
      </p:sp>
      <p:sp>
        <p:nvSpPr>
          <p:cNvPr id="9227" name="TextBox 12"/>
          <p:cNvSpPr txBox="1">
            <a:spLocks noChangeArrowheads="1"/>
          </p:cNvSpPr>
          <p:nvPr/>
        </p:nvSpPr>
        <p:spPr bwMode="auto">
          <a:xfrm>
            <a:off x="3073400" y="3662363"/>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$15</a:t>
            </a:r>
          </a:p>
          <a:p>
            <a:pPr algn="ctr" eaLnBrk="1" hangingPunct="1">
              <a:lnSpc>
                <a:spcPts val="1400"/>
              </a:lnSpc>
            </a:pP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14" name="Rectangle 13"/>
          <p:cNvSpPr/>
          <p:nvPr/>
        </p:nvSpPr>
        <p:spPr>
          <a:xfrm>
            <a:off x="4406900" y="4191001"/>
            <a:ext cx="850900" cy="82549"/>
          </a:xfrm>
          <a:prstGeom prst="rect">
            <a:avLst/>
          </a:prstGeom>
          <a:solidFill>
            <a:srgbClr val="8E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F56DC"/>
              </a:solidFill>
            </a:endParaRPr>
          </a:p>
        </p:txBody>
      </p:sp>
      <p:sp>
        <p:nvSpPr>
          <p:cNvPr id="9229" name="TextBox 14"/>
          <p:cNvSpPr txBox="1">
            <a:spLocks noChangeArrowheads="1"/>
          </p:cNvSpPr>
          <p:nvPr/>
        </p:nvSpPr>
        <p:spPr bwMode="auto">
          <a:xfrm>
            <a:off x="3886200" y="4120594"/>
            <a:ext cx="194468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Smokeless</a:t>
            </a:r>
          </a:p>
          <a:p>
            <a:pPr algn="ctr" eaLnBrk="1" hangingPunct="1">
              <a:lnSpc>
                <a:spcPts val="1400"/>
              </a:lnSpc>
            </a:pPr>
            <a:endParaRPr lang="en-US" sz="1000" b="1" dirty="0">
              <a:solidFill>
                <a:srgbClr val="FFFFFF"/>
              </a:solidFill>
            </a:endParaRPr>
          </a:p>
        </p:txBody>
      </p:sp>
      <p:cxnSp>
        <p:nvCxnSpPr>
          <p:cNvPr id="16" name="Straight Connector 15"/>
          <p:cNvCxnSpPr/>
          <p:nvPr/>
        </p:nvCxnSpPr>
        <p:spPr>
          <a:xfrm>
            <a:off x="1267072" y="5638800"/>
            <a:ext cx="69326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a:xfrm>
            <a:off x="152400" y="304800"/>
            <a:ext cx="8763000" cy="863600"/>
          </a:xfrm>
          <a:prstGeom prst="rect">
            <a:avLst/>
          </a:prstGeom>
        </p:spPr>
        <p:txBody>
          <a:bodyPr/>
          <a:lstStyle/>
          <a:p>
            <a:pPr algn="ctr" eaLnBrk="1" hangingPunct="1">
              <a:lnSpc>
                <a:spcPts val="3000"/>
              </a:lnSpc>
              <a:buClr>
                <a:srgbClr val="03AD76"/>
              </a:buClr>
              <a:defRPr/>
            </a:pPr>
            <a:r>
              <a:rPr lang="en-US" sz="2800" b="1" dirty="0">
                <a:solidFill>
                  <a:srgbClr val="FFFF00"/>
                </a:solidFill>
                <a:latin typeface="Myriad Web Pro"/>
              </a:rPr>
              <a:t>Tobacco Industry is Outspending </a:t>
            </a:r>
            <a:br>
              <a:rPr lang="en-US" sz="2800" b="1" dirty="0">
                <a:solidFill>
                  <a:srgbClr val="FFFF00"/>
                </a:solidFill>
                <a:latin typeface="Myriad Web Pro"/>
              </a:rPr>
            </a:br>
            <a:r>
              <a:rPr lang="en-US" sz="2800" b="1" dirty="0">
                <a:solidFill>
                  <a:srgbClr val="FFFF00"/>
                </a:solidFill>
                <a:latin typeface="Myriad Web Pro"/>
              </a:rPr>
              <a:t>Prevention Efforts </a:t>
            </a:r>
            <a:r>
              <a:rPr lang="en-US" sz="2800" b="1" dirty="0" smtClean="0">
                <a:solidFill>
                  <a:srgbClr val="FFFF00"/>
                </a:solidFill>
                <a:latin typeface="Myriad Web Pro"/>
              </a:rPr>
              <a:t>23:1</a:t>
            </a:r>
            <a:endParaRPr lang="en-US" sz="2800" b="1" dirty="0">
              <a:solidFill>
                <a:srgbClr val="FFFF00"/>
              </a:solidFill>
              <a:latin typeface="Myriad Web Pro"/>
            </a:endParaRPr>
          </a:p>
        </p:txBody>
      </p:sp>
      <p:sp>
        <p:nvSpPr>
          <p:cNvPr id="9232" name="Text Box 6"/>
          <p:cNvSpPr txBox="1">
            <a:spLocks noChangeArrowheads="1"/>
          </p:cNvSpPr>
          <p:nvPr/>
        </p:nvSpPr>
        <p:spPr bwMode="auto">
          <a:xfrm>
            <a:off x="593725" y="6096000"/>
            <a:ext cx="809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000" dirty="0">
                <a:solidFill>
                  <a:srgbClr val="FFFFFF"/>
                </a:solidFill>
              </a:rPr>
              <a:t>Campaign for Tobacco Free Kids, Federal Trade Commission, American Heart Association American Cancer Society, American Lung Association, SmokeLess States National Tobacco Policy Initiative</a:t>
            </a:r>
          </a:p>
        </p:txBody>
      </p:sp>
    </p:spTree>
    <p:extLst>
      <p:ext uri="{BB962C8B-B14F-4D97-AF65-F5344CB8AC3E}">
        <p14:creationId xmlns:p14="http://schemas.microsoft.com/office/powerpoint/2010/main" val="1926292898"/>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rt Placeholder 2"/>
          <p:cNvSpPr>
            <a:spLocks noGrp="1"/>
          </p:cNvSpPr>
          <p:nvPr>
            <p:ph type="chart" idx="1"/>
          </p:nvPr>
        </p:nvSpPr>
        <p:spPr/>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58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rt Placeholder 2"/>
          <p:cNvSpPr>
            <a:spLocks noGrp="1"/>
          </p:cNvSpPr>
          <p:nvPr>
            <p:ph type="chart" idx="1"/>
          </p:nvPr>
        </p:nvSpPr>
        <p:spPr/>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44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304800"/>
            <a:ext cx="8915400" cy="62484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4200" dirty="0" smtClean="0">
                <a:solidFill>
                  <a:srgbClr val="FFFF00"/>
                </a:solidFill>
                <a:effectLst/>
              </a:rPr>
              <a:t>Number of Smokers = </a:t>
            </a:r>
            <a:br>
              <a:rPr lang="en-US" sz="4200" dirty="0" smtClean="0">
                <a:solidFill>
                  <a:srgbClr val="FFFF00"/>
                </a:solidFill>
                <a:effectLst/>
              </a:rPr>
            </a:br>
            <a:r>
              <a:rPr lang="en-US" sz="3800" dirty="0" smtClean="0">
                <a:solidFill>
                  <a:srgbClr val="FFFF00"/>
                </a:solidFill>
                <a:effectLst/>
              </a:rPr>
              <a:t>New Smokers + Old Smokers - Quitters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76200"/>
            <a:ext cx="8763000" cy="2209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3200" dirty="0" smtClean="0">
                <a:solidFill>
                  <a:schemeClr val="hlink"/>
                </a:solidFill>
                <a:effectLst/>
              </a:rPr>
              <a:t/>
            </a:r>
            <a:br>
              <a:rPr lang="en-US" sz="3200" dirty="0" smtClean="0">
                <a:solidFill>
                  <a:schemeClr val="hlink"/>
                </a:solidFill>
                <a:effectLst/>
              </a:rPr>
            </a:br>
            <a:r>
              <a:rPr lang="en-US" sz="3200" dirty="0" smtClean="0">
                <a:solidFill>
                  <a:srgbClr val="FFFF00"/>
                </a:solidFill>
                <a:effectLst/>
              </a:rPr>
              <a:t>Number of Quitters = </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r>
              <a:rPr lang="en-US" sz="3200" dirty="0" smtClean="0">
                <a:solidFill>
                  <a:srgbClr val="FFFF00"/>
                </a:solidFill>
                <a:effectLst/>
              </a:rPr>
              <a:t>Number of Quit Attempts	  X	% of Quitters</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endParaRPr lang="en-US" sz="3200" dirty="0" smtClean="0">
              <a:solidFill>
                <a:srgbClr val="FFFF00"/>
              </a:solidFill>
              <a:effectLst/>
            </a:endParaRPr>
          </a:p>
        </p:txBody>
      </p:sp>
      <p:sp>
        <p:nvSpPr>
          <p:cNvPr id="73731" name="Oval 3"/>
          <p:cNvSpPr>
            <a:spLocks noChangeArrowheads="1"/>
          </p:cNvSpPr>
          <p:nvPr/>
        </p:nvSpPr>
        <p:spPr bwMode="auto">
          <a:xfrm>
            <a:off x="381000" y="2819400"/>
            <a:ext cx="2057400" cy="762000"/>
          </a:xfrm>
          <a:prstGeom prst="ellipse">
            <a:avLst/>
          </a:prstGeom>
          <a:solidFill>
            <a:schemeClr val="accent1"/>
          </a:solidFill>
          <a:ln w="9525">
            <a:solidFill>
              <a:schemeClr val="tx1"/>
            </a:solidFill>
            <a:round/>
            <a:headEnd/>
            <a:tailEnd/>
          </a:ln>
        </p:spPr>
        <p:txBody>
          <a:bodyPr wrap="none" anchor="ctr"/>
          <a:lstStyle/>
          <a:p>
            <a:pPr algn="ctr"/>
            <a:endParaRPr lang="en-US" sz="1800">
              <a:latin typeface="Garamond" pitchFamily="18" charset="0"/>
            </a:endParaRPr>
          </a:p>
        </p:txBody>
      </p:sp>
      <p:sp>
        <p:nvSpPr>
          <p:cNvPr id="73732" name="Oval 4"/>
          <p:cNvSpPr>
            <a:spLocks noChangeArrowheads="1"/>
          </p:cNvSpPr>
          <p:nvPr/>
        </p:nvSpPr>
        <p:spPr bwMode="auto">
          <a:xfrm>
            <a:off x="609600" y="4953000"/>
            <a:ext cx="29718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3" name="Oval 5"/>
          <p:cNvSpPr>
            <a:spLocks noChangeArrowheads="1"/>
          </p:cNvSpPr>
          <p:nvPr/>
        </p:nvSpPr>
        <p:spPr bwMode="auto">
          <a:xfrm>
            <a:off x="4191000" y="2438400"/>
            <a:ext cx="21336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4" name="Oval 6"/>
          <p:cNvSpPr>
            <a:spLocks noChangeArrowheads="1"/>
          </p:cNvSpPr>
          <p:nvPr/>
        </p:nvSpPr>
        <p:spPr bwMode="auto">
          <a:xfrm>
            <a:off x="6705600" y="3429000"/>
            <a:ext cx="2209800" cy="1066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5" name="Oval 7"/>
          <p:cNvSpPr>
            <a:spLocks noChangeArrowheads="1"/>
          </p:cNvSpPr>
          <p:nvPr/>
        </p:nvSpPr>
        <p:spPr bwMode="auto">
          <a:xfrm>
            <a:off x="5867400" y="5334000"/>
            <a:ext cx="2133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6" name="Text Box 8"/>
          <p:cNvSpPr txBox="1">
            <a:spLocks noChangeArrowheads="1"/>
          </p:cNvSpPr>
          <p:nvPr/>
        </p:nvSpPr>
        <p:spPr bwMode="auto">
          <a:xfrm>
            <a:off x="6096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Price</a:t>
            </a:r>
          </a:p>
        </p:txBody>
      </p:sp>
      <p:sp>
        <p:nvSpPr>
          <p:cNvPr id="73737" name="Text Box 9"/>
          <p:cNvSpPr txBox="1">
            <a:spLocks noChangeArrowheads="1"/>
          </p:cNvSpPr>
          <p:nvPr/>
        </p:nvSpPr>
        <p:spPr bwMode="auto">
          <a:xfrm>
            <a:off x="1143000" y="5105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Clean indoor air</a:t>
            </a:r>
          </a:p>
        </p:txBody>
      </p:sp>
      <p:sp>
        <p:nvSpPr>
          <p:cNvPr id="73738" name="Text Box 10"/>
          <p:cNvSpPr txBox="1">
            <a:spLocks noChangeArrowheads="1"/>
          </p:cNvSpPr>
          <p:nvPr/>
        </p:nvSpPr>
        <p:spPr bwMode="auto">
          <a:xfrm>
            <a:off x="4495800" y="25146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Clinician advice</a:t>
            </a:r>
          </a:p>
        </p:txBody>
      </p:sp>
      <p:sp>
        <p:nvSpPr>
          <p:cNvPr id="73739" name="Text Box 11"/>
          <p:cNvSpPr txBox="1">
            <a:spLocks noChangeArrowheads="1"/>
          </p:cNvSpPr>
          <p:nvPr/>
        </p:nvSpPr>
        <p:spPr bwMode="auto">
          <a:xfrm>
            <a:off x="7010400" y="3733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Counseling</a:t>
            </a:r>
          </a:p>
        </p:txBody>
      </p:sp>
      <p:sp>
        <p:nvSpPr>
          <p:cNvPr id="73740" name="Text Box 12"/>
          <p:cNvSpPr txBox="1">
            <a:spLocks noChangeArrowheads="1"/>
          </p:cNvSpPr>
          <p:nvPr/>
        </p:nvSpPr>
        <p:spPr bwMode="auto">
          <a:xfrm>
            <a:off x="60198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Medications</a:t>
            </a:r>
          </a:p>
        </p:txBody>
      </p:sp>
      <p:sp>
        <p:nvSpPr>
          <p:cNvPr id="73741" name="Oval 13"/>
          <p:cNvSpPr>
            <a:spLocks noChangeArrowheads="1"/>
          </p:cNvSpPr>
          <p:nvPr/>
        </p:nvSpPr>
        <p:spPr bwMode="auto">
          <a:xfrm>
            <a:off x="3048000" y="3962400"/>
            <a:ext cx="2895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42" name="Text Box 14"/>
          <p:cNvSpPr txBox="1">
            <a:spLocks noChangeArrowheads="1"/>
          </p:cNvSpPr>
          <p:nvPr/>
        </p:nvSpPr>
        <p:spPr bwMode="auto">
          <a:xfrm>
            <a:off x="3352800" y="39624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Counter- Marketing</a:t>
            </a:r>
          </a:p>
        </p:txBody>
      </p:sp>
      <p:sp>
        <p:nvSpPr>
          <p:cNvPr id="73743" name="Line 15"/>
          <p:cNvSpPr>
            <a:spLocks noChangeShapeType="1"/>
          </p:cNvSpPr>
          <p:nvPr/>
        </p:nvSpPr>
        <p:spPr bwMode="auto">
          <a:xfrm flipV="1">
            <a:off x="1447800" y="16764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4" name="Line 16"/>
          <p:cNvSpPr>
            <a:spLocks noChangeShapeType="1"/>
          </p:cNvSpPr>
          <p:nvPr/>
        </p:nvSpPr>
        <p:spPr bwMode="auto">
          <a:xfrm flipV="1">
            <a:off x="2209800" y="1676400"/>
            <a:ext cx="762000" cy="327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5" name="Line 17"/>
          <p:cNvSpPr>
            <a:spLocks noChangeShapeType="1"/>
          </p:cNvSpPr>
          <p:nvPr/>
        </p:nvSpPr>
        <p:spPr bwMode="auto">
          <a:xfrm flipV="1">
            <a:off x="3429000" y="18288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6" name="Line 18"/>
          <p:cNvSpPr>
            <a:spLocks noChangeShapeType="1"/>
          </p:cNvSpPr>
          <p:nvPr/>
        </p:nvSpPr>
        <p:spPr bwMode="auto">
          <a:xfrm flipV="1">
            <a:off x="7620000" y="1676400"/>
            <a:ext cx="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7" name="Line 19"/>
          <p:cNvSpPr>
            <a:spLocks noChangeShapeType="1"/>
          </p:cNvSpPr>
          <p:nvPr/>
        </p:nvSpPr>
        <p:spPr bwMode="auto">
          <a:xfrm flipV="1">
            <a:off x="6096000" y="1600200"/>
            <a:ext cx="91440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8" name="Line 20"/>
          <p:cNvSpPr>
            <a:spLocks noChangeShapeType="1"/>
          </p:cNvSpPr>
          <p:nvPr/>
        </p:nvSpPr>
        <p:spPr bwMode="auto">
          <a:xfrm flipV="1">
            <a:off x="5181600" y="16764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9" name="Line 21"/>
          <p:cNvSpPr>
            <a:spLocks noChangeShapeType="1"/>
          </p:cNvSpPr>
          <p:nvPr/>
        </p:nvSpPr>
        <p:spPr bwMode="auto">
          <a:xfrm flipH="1" flipV="1">
            <a:off x="4724400" y="1828800"/>
            <a:ext cx="381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Family Smoking Prevention and Tobacco Control Act</a:t>
            </a:r>
            <a:endParaRPr lang="en-US" sz="4000" dirty="0">
              <a:solidFill>
                <a:srgbClr val="FFFF00"/>
              </a:solidFill>
            </a:endParaRPr>
          </a:p>
        </p:txBody>
      </p:sp>
      <p:sp>
        <p:nvSpPr>
          <p:cNvPr id="3" name="Content Placeholder 2"/>
          <p:cNvSpPr>
            <a:spLocks noGrp="1"/>
          </p:cNvSpPr>
          <p:nvPr>
            <p:ph idx="1"/>
          </p:nvPr>
        </p:nvSpPr>
        <p:spPr>
          <a:xfrm>
            <a:off x="457200" y="1600200"/>
            <a:ext cx="8229600" cy="4953000"/>
          </a:xfrm>
        </p:spPr>
        <p:txBody>
          <a:bodyPr/>
          <a:lstStyle/>
          <a:p>
            <a:r>
              <a:rPr lang="en-US" sz="2800" dirty="0" smtClean="0"/>
              <a:t>Signed into law June 22, 2009</a:t>
            </a:r>
          </a:p>
          <a:p>
            <a:r>
              <a:rPr lang="en-US" sz="2800" dirty="0" smtClean="0"/>
              <a:t>Gives FDA power to regulate tobacco industry</a:t>
            </a:r>
          </a:p>
          <a:p>
            <a:r>
              <a:rPr lang="en-US" sz="2800" dirty="0" smtClean="0"/>
              <a:t>Imposes new warnings and labels on tobacco packaging and advertisements</a:t>
            </a:r>
          </a:p>
          <a:p>
            <a:r>
              <a:rPr lang="en-US" sz="2800" dirty="0" smtClean="0"/>
              <a:t>Bans flavored cigarettes, limits advertising of tobacco products to minors</a:t>
            </a:r>
          </a:p>
          <a:p>
            <a:r>
              <a:rPr lang="en-US" sz="2800" dirty="0" smtClean="0"/>
              <a:t>Tobacco companies seek FDA approval for new tobacco products</a:t>
            </a:r>
          </a:p>
          <a:p>
            <a:r>
              <a:rPr lang="en-US" sz="2800" dirty="0" smtClean="0"/>
              <a:t>Supreme Court rejected appeal by tobacco industry on graphic warning labels (April 2013)</a:t>
            </a:r>
          </a:p>
          <a:p>
            <a:endParaRPr lang="en-US" dirty="0"/>
          </a:p>
        </p:txBody>
      </p:sp>
    </p:spTree>
    <p:extLst>
      <p:ext uri="{BB962C8B-B14F-4D97-AF65-F5344CB8AC3E}">
        <p14:creationId xmlns:p14="http://schemas.microsoft.com/office/powerpoint/2010/main" val="172674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Facts About Smoking and Health</a:t>
            </a:r>
            <a:endParaRPr lang="en-US" dirty="0">
              <a:solidFill>
                <a:srgbClr val="FFFF00"/>
              </a:solidFill>
            </a:endParaRPr>
          </a:p>
        </p:txBody>
      </p:sp>
    </p:spTree>
    <p:extLst>
      <p:ext uri="{BB962C8B-B14F-4D97-AF65-F5344CB8AC3E}">
        <p14:creationId xmlns:p14="http://schemas.microsoft.com/office/powerpoint/2010/main" val="7050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
            <a:ext cx="297497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ChangeArrowheads="1"/>
          </p:cNvSpPr>
          <p:nvPr/>
        </p:nvSpPr>
        <p:spPr bwMode="auto">
          <a:xfrm>
            <a:off x="533400" y="5272088"/>
            <a:ext cx="8153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are addictive. </a:t>
            </a:r>
          </a:p>
          <a:p>
            <a:r>
              <a:rPr lang="en-US" sz="2000" dirty="0">
                <a:solidFill>
                  <a:srgbClr val="FFFF00"/>
                </a:solidFill>
              </a:rPr>
              <a:t>Tobacco use can rapidly lead to the development of nicotine addiction, which in turn increases the frequency of tobacco use and prevents people from quitting. Research suggests that nicotine is as addictive as heroin, cocaine, or alcohol.</a:t>
            </a:r>
          </a:p>
          <a:p>
            <a:endParaRPr lang="en-US" dirty="0"/>
          </a:p>
        </p:txBody>
      </p:sp>
    </p:spTree>
    <p:extLst>
      <p:ext uri="{BB962C8B-B14F-4D97-AF65-F5344CB8AC3E}">
        <p14:creationId xmlns:p14="http://schemas.microsoft.com/office/powerpoint/2010/main" val="265652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138" y="152400"/>
            <a:ext cx="31178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ChangeArrowheads="1"/>
          </p:cNvSpPr>
          <p:nvPr/>
        </p:nvSpPr>
        <p:spPr bwMode="auto">
          <a:xfrm>
            <a:off x="609600" y="5562600"/>
            <a:ext cx="8339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can harm your children.</a:t>
            </a:r>
          </a:p>
          <a:p>
            <a:r>
              <a:rPr lang="en-US" sz="2000">
                <a:solidFill>
                  <a:srgbClr val="FFFF00"/>
                </a:solidFill>
              </a:rPr>
              <a:t>Secondhand smoke can cause serious health problems in children. Children who are exposed to secondhand smoke are inhaling many of the same cancer-causing substances and poisons as smokers.</a:t>
            </a:r>
          </a:p>
          <a:p>
            <a:endParaRPr lang="en-US" sz="2000"/>
          </a:p>
        </p:txBody>
      </p:sp>
    </p:spTree>
    <p:extLst>
      <p:ext uri="{BB962C8B-B14F-4D97-AF65-F5344CB8AC3E}">
        <p14:creationId xmlns:p14="http://schemas.microsoft.com/office/powerpoint/2010/main" val="77045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9063"/>
            <a:ext cx="306705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250825" y="5562600"/>
            <a:ext cx="8588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cause fatal lung disease.</a:t>
            </a:r>
          </a:p>
          <a:p>
            <a:r>
              <a:rPr lang="en-US" sz="2000" dirty="0">
                <a:solidFill>
                  <a:srgbClr val="FFFF00"/>
                </a:solidFill>
              </a:rPr>
              <a:t>Smoking causes lung diseases such as emphysema, bronchitis, and chronic airway obstruction. About 90 percent of all deaths from chronic obstructive lung disease are caused by smoking.</a:t>
            </a:r>
          </a:p>
          <a:p>
            <a:endParaRPr lang="en-US" dirty="0"/>
          </a:p>
        </p:txBody>
      </p:sp>
    </p:spTree>
    <p:extLst>
      <p:ext uri="{BB962C8B-B14F-4D97-AF65-F5344CB8AC3E}">
        <p14:creationId xmlns:p14="http://schemas.microsoft.com/office/powerpoint/2010/main" val="422010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7325"/>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3"/>
          <p:cNvSpPr>
            <a:spLocks noChangeArrowheads="1"/>
          </p:cNvSpPr>
          <p:nvPr/>
        </p:nvSpPr>
        <p:spPr bwMode="auto">
          <a:xfrm>
            <a:off x="304800" y="5148263"/>
            <a:ext cx="8534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cancer.  Smoking causes approximately 90 percent of all lung cancer deaths in men and 80 percent of all lung cancer deaths in women. Smoking also causes cancers of the bladder, cervix, esophagus, kidney, larynx, lung, mouth, throat, stomach, uterus, and acute myeloid leukemia. Nearly one-third of all cancer deaths are directly linked to smoking.</a:t>
            </a:r>
          </a:p>
          <a:p>
            <a:endParaRPr lang="en-US" sz="1800"/>
          </a:p>
        </p:txBody>
      </p:sp>
    </p:spTree>
    <p:extLst>
      <p:ext uri="{BB962C8B-B14F-4D97-AF65-F5344CB8AC3E}">
        <p14:creationId xmlns:p14="http://schemas.microsoft.com/office/powerpoint/2010/main" val="284052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42888"/>
            <a:ext cx="2895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ChangeArrowheads="1"/>
          </p:cNvSpPr>
          <p:nvPr/>
        </p:nvSpPr>
        <p:spPr bwMode="auto">
          <a:xfrm>
            <a:off x="304800" y="53340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strokes and heart disease.</a:t>
            </a:r>
          </a:p>
          <a:p>
            <a:r>
              <a:rPr lang="en-US" sz="1800">
                <a:solidFill>
                  <a:srgbClr val="FFFF00"/>
                </a:solidFill>
              </a:rPr>
              <a:t>More than 140,000 deaths from heart disease and stroke in the United States are caused each year by smoking and secondhand smoke exposure. Compared with nonsmokers, smoking is estimated to increase the risk of coronary heart disease and stroke by 2 to 4 times.</a:t>
            </a:r>
          </a:p>
          <a:p>
            <a:endParaRPr lang="en-US" sz="1800"/>
          </a:p>
        </p:txBody>
      </p:sp>
    </p:spTree>
    <p:extLst>
      <p:ext uri="{BB962C8B-B14F-4D97-AF65-F5344CB8AC3E}">
        <p14:creationId xmlns:p14="http://schemas.microsoft.com/office/powerpoint/2010/main" val="157404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1000"/>
            <a:ext cx="291465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381000" y="5486400"/>
            <a:ext cx="838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during pregnancy can harm your baby.</a:t>
            </a:r>
          </a:p>
          <a:p>
            <a:r>
              <a:rPr lang="en-US" sz="2000">
                <a:solidFill>
                  <a:srgbClr val="FFFF00"/>
                </a:solidFill>
              </a:rPr>
              <a:t>Smoking during pregnancy can increase the risk of miscarriage, stillborn or premature infants, infants with low birth weight and an increased risk for sudden infant death syndrome (SIDS).</a:t>
            </a:r>
          </a:p>
          <a:p>
            <a:endParaRPr lang="en-US"/>
          </a:p>
        </p:txBody>
      </p:sp>
    </p:spTree>
    <p:extLst>
      <p:ext uri="{BB962C8B-B14F-4D97-AF65-F5344CB8AC3E}">
        <p14:creationId xmlns:p14="http://schemas.microsoft.com/office/powerpoint/2010/main" val="1835984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228600"/>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381000" y="5181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can kill you.  More than 1,200 people a day are killed by cigarettes in the United States alone, and 50 percent of all long-term smokers are killed by smoking-related diseases. Tobacco use is the cause of death for nearly one out of every five people in the United States, which adds up to about 443,000 deaths annually.</a:t>
            </a:r>
          </a:p>
          <a:p>
            <a:endParaRPr lang="en-US" sz="2000"/>
          </a:p>
        </p:txBody>
      </p:sp>
    </p:spTree>
    <p:extLst>
      <p:ext uri="{BB962C8B-B14F-4D97-AF65-F5344CB8AC3E}">
        <p14:creationId xmlns:p14="http://schemas.microsoft.com/office/powerpoint/2010/main" val="3018782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3200"/>
            <a:ext cx="28956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3"/>
          <p:cNvSpPr>
            <a:spLocks noChangeArrowheads="1"/>
          </p:cNvSpPr>
          <p:nvPr/>
        </p:nvSpPr>
        <p:spPr bwMode="auto">
          <a:xfrm>
            <a:off x="381000" y="5176838"/>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causes fatal lung disease in nonsmokers.  Nonsmokers who are exposed to secondhand smoke are inhaling many of the same cancer-causing substances and poisons as smokers. Nonsmokers who are exposed to secondhand smoke increase their risk of developing lung cancer by 20–30 percent.</a:t>
            </a:r>
          </a:p>
          <a:p>
            <a:endParaRPr lang="en-US" sz="2000"/>
          </a:p>
        </p:txBody>
      </p:sp>
    </p:spTree>
    <p:extLst>
      <p:ext uri="{BB962C8B-B14F-4D97-AF65-F5344CB8AC3E}">
        <p14:creationId xmlns:p14="http://schemas.microsoft.com/office/powerpoint/2010/main" val="719957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813" y="236538"/>
            <a:ext cx="29225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3"/>
          <p:cNvSpPr>
            <a:spLocks noChangeArrowheads="1"/>
          </p:cNvSpPr>
          <p:nvPr/>
        </p:nvSpPr>
        <p:spPr bwMode="auto">
          <a:xfrm>
            <a:off x="533400" y="5380038"/>
            <a:ext cx="80772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Quitting smoking now greatly reduces serious risks to your health.  Quitting at any age and at any time is beneficial. It's never too late to quit, but the sooner the better. Quitting gives your body a chance to heal the damage caused by smoking.</a:t>
            </a:r>
          </a:p>
          <a:p>
            <a:endParaRPr lang="en-US"/>
          </a:p>
        </p:txBody>
      </p:sp>
    </p:spTree>
    <p:extLst>
      <p:ext uri="{BB962C8B-B14F-4D97-AF65-F5344CB8AC3E}">
        <p14:creationId xmlns:p14="http://schemas.microsoft.com/office/powerpoint/2010/main" val="4165945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60042" cy="572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58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dirty="0" smtClean="0">
                <a:solidFill>
                  <a:srgbClr val="FFFF00"/>
                </a:solidFill>
                <a:effectLst/>
              </a:rPr>
              <a:t>Tobacco’s Deadly Toll</a:t>
            </a:r>
          </a:p>
        </p:txBody>
      </p:sp>
      <p:sp>
        <p:nvSpPr>
          <p:cNvPr id="350211" name="Rectangle 3"/>
          <p:cNvSpPr>
            <a:spLocks noGrp="1" noChangeArrowheads="1"/>
          </p:cNvSpPr>
          <p:nvPr>
            <p:ph type="body" idx="1"/>
          </p:nvPr>
        </p:nvSpPr>
        <p:spPr>
          <a:xfrm>
            <a:off x="304800" y="2133600"/>
            <a:ext cx="8686800" cy="4495800"/>
          </a:xfrm>
        </p:spPr>
        <p:txBody>
          <a:bodyPr/>
          <a:lstStyle/>
          <a:p>
            <a:pPr eaLnBrk="1" hangingPunct="1">
              <a:buFont typeface="Wingdings" pitchFamily="1" charset="2"/>
              <a:buChar char="n"/>
              <a:defRPr/>
            </a:pPr>
            <a:r>
              <a:rPr lang="en-US" sz="2800" dirty="0" smtClean="0">
                <a:solidFill>
                  <a:srgbClr val="FFFF00"/>
                </a:solidFill>
              </a:rPr>
              <a:t>443,000 deaths in the U.S. each year</a:t>
            </a:r>
          </a:p>
          <a:p>
            <a:pPr eaLnBrk="1" hangingPunct="1">
              <a:buFont typeface="Wingdings" pitchFamily="1" charset="2"/>
              <a:buChar char="n"/>
              <a:defRPr/>
            </a:pPr>
            <a:r>
              <a:rPr lang="en-US" sz="2800" dirty="0" smtClean="0">
                <a:solidFill>
                  <a:srgbClr val="FFFF00"/>
                </a:solidFill>
              </a:rPr>
              <a:t>4.8 million deaths world wide each year</a:t>
            </a:r>
          </a:p>
          <a:p>
            <a:pPr eaLnBrk="1" hangingPunct="1">
              <a:buFont typeface="Wingdings" pitchFamily="1" charset="2"/>
              <a:buChar char="n"/>
              <a:defRPr/>
            </a:pPr>
            <a:r>
              <a:rPr lang="en-US" sz="2800" dirty="0" smtClean="0">
                <a:solidFill>
                  <a:srgbClr val="FFFF00"/>
                </a:solidFill>
              </a:rPr>
              <a:t>10 million deaths estimated by year 2030</a:t>
            </a:r>
          </a:p>
          <a:p>
            <a:pPr eaLnBrk="1" hangingPunct="1">
              <a:buFont typeface="Wingdings" pitchFamily="1" charset="2"/>
              <a:buChar char="n"/>
              <a:defRPr/>
            </a:pPr>
            <a:r>
              <a:rPr lang="en-US" sz="2800" dirty="0" smtClean="0">
                <a:solidFill>
                  <a:srgbClr val="FFFF00"/>
                </a:solidFill>
              </a:rPr>
              <a:t>50,000 deaths in the U.S. due to second-hand smoke exposure</a:t>
            </a:r>
          </a:p>
          <a:p>
            <a:pPr eaLnBrk="1" hangingPunct="1">
              <a:buFont typeface="Wingdings" pitchFamily="1" charset="2"/>
              <a:buChar char="n"/>
              <a:defRPr/>
            </a:pPr>
            <a:r>
              <a:rPr lang="en-US" sz="2800" dirty="0" smtClean="0">
                <a:solidFill>
                  <a:srgbClr val="FFFF00"/>
                </a:solidFill>
              </a:rPr>
              <a:t>8.6 million disabled from tobacco in the U.S. alone</a:t>
            </a:r>
          </a:p>
          <a:p>
            <a:pPr eaLnBrk="1" hangingPunct="1">
              <a:buFont typeface="Wingdings" pitchFamily="1" charset="2"/>
              <a:buChar char="n"/>
              <a:defRPr/>
            </a:pPr>
            <a:r>
              <a:rPr lang="en-US" sz="2800" dirty="0" smtClean="0">
                <a:solidFill>
                  <a:srgbClr val="FFFF00"/>
                </a:solidFill>
              </a:rPr>
              <a:t>45.3 million smokers in U.S. (78% daily smokers, averaging 13 cigarettes/day, 2010)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51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719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1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609600"/>
            <a:ext cx="9131808" cy="570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37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2876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35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37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617220"/>
            <a:ext cx="9131808" cy="570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597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631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173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 and Next Steps</a:t>
            </a:r>
            <a:endParaRPr lang="en-US" dirty="0">
              <a:solidFill>
                <a:srgbClr val="FFFF00"/>
              </a:solidFill>
            </a:endParaRPr>
          </a:p>
        </p:txBody>
      </p:sp>
    </p:spTree>
    <p:extLst>
      <p:ext uri="{BB962C8B-B14F-4D97-AF65-F5344CB8AC3E}">
        <p14:creationId xmlns:p14="http://schemas.microsoft.com/office/powerpoint/2010/main" val="286709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5"/>
          <p:cNvSpPr>
            <a:spLocks noGrp="1"/>
          </p:cNvSpPr>
          <p:nvPr>
            <p:ph type="ftr" sz="quarter" idx="11"/>
          </p:nvPr>
        </p:nvSpPr>
        <p:spPr>
          <a:xfrm>
            <a:off x="6553200" y="6248400"/>
            <a:ext cx="2133600" cy="457200"/>
          </a:xfrm>
        </p:spPr>
        <p:txBody>
          <a:bodyPr/>
          <a:lstStyle/>
          <a:p>
            <a:pPr algn="r">
              <a:defRPr/>
            </a:pPr>
            <a:r>
              <a:rPr lang="en-US" smtClean="0">
                <a:latin typeface="Arial" pitchFamily="34" charset="0"/>
              </a:rPr>
              <a:t>Flegal JAMA 2005, Mokdad JAMA 2004</a:t>
            </a:r>
          </a:p>
        </p:txBody>
      </p:sp>
      <p:sp>
        <p:nvSpPr>
          <p:cNvPr id="335874" name="Rectangle 2"/>
          <p:cNvSpPr>
            <a:spLocks noGrp="1" noRot="1" noChangeArrowheads="1"/>
          </p:cNvSpPr>
          <p:nvPr>
            <p:ph type="title"/>
          </p:nvPr>
        </p:nvSpPr>
        <p:spPr/>
        <p:txBody>
          <a:bodyPr/>
          <a:lstStyle/>
          <a:p>
            <a:pPr eaLnBrk="1" hangingPunct="1">
              <a:defRPr/>
            </a:pPr>
            <a:r>
              <a:rPr lang="en-US" sz="4000" dirty="0" smtClean="0">
                <a:solidFill>
                  <a:srgbClr val="FFFF00"/>
                </a:solidFill>
              </a:rPr>
              <a:t>Tobacco:  Leading Preventable Cause of Death</a:t>
            </a:r>
          </a:p>
        </p:txBody>
      </p:sp>
      <p:graphicFrame>
        <p:nvGraphicFramePr>
          <p:cNvPr id="1026" name="Object 3"/>
          <p:cNvGraphicFramePr>
            <a:graphicFrameLocks noGrp="1" noChangeAspect="1"/>
          </p:cNvGraphicFramePr>
          <p:nvPr>
            <p:ph idx="1"/>
          </p:nvPr>
        </p:nvGraphicFramePr>
        <p:xfrm>
          <a:off x="98425" y="1600200"/>
          <a:ext cx="8926513" cy="4933950"/>
        </p:xfrm>
        <a:graphic>
          <a:graphicData uri="http://schemas.openxmlformats.org/presentationml/2006/ole">
            <mc:AlternateContent xmlns:mc="http://schemas.openxmlformats.org/markup-compatibility/2006">
              <mc:Choice xmlns:v="urn:schemas-microsoft-com:vml" Requires="v">
                <p:oleObj spid="_x0000_s1100" name="Chart" r:id="rId4" imgW="8944085" imgH="4943365" progId="MSGraph.Chart.8">
                  <p:embed followColorScheme="full"/>
                </p:oleObj>
              </mc:Choice>
              <mc:Fallback>
                <p:oleObj name="Chart" r:id="rId4" imgW="8944085" imgH="4943365" progId="MSGraph.Chart.8">
                  <p:embed followColorScheme="full"/>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 y="1600200"/>
                        <a:ext cx="8926513" cy="493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rot="5400000" flipV="1">
            <a:off x="-411162" y="3459162"/>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2000" b="1"/>
              <a:t>Annual Deaths in 2000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dirty="0" smtClean="0">
                <a:solidFill>
                  <a:srgbClr val="FFFF00"/>
                </a:solidFill>
              </a:rPr>
              <a:t>Tobacco Tipping Point?</a:t>
            </a:r>
          </a:p>
        </p:txBody>
      </p:sp>
      <p:sp>
        <p:nvSpPr>
          <p:cNvPr id="159747" name="Rectangle 3"/>
          <p:cNvSpPr>
            <a:spLocks noGrp="1" noChangeArrowheads="1"/>
          </p:cNvSpPr>
          <p:nvPr>
            <p:ph type="body" idx="1"/>
          </p:nvPr>
        </p:nvSpPr>
        <p:spPr/>
        <p:txBody>
          <a:bodyPr/>
          <a:lstStyle/>
          <a:p>
            <a:pPr eaLnBrk="1" hangingPunct="1"/>
            <a:r>
              <a:rPr lang="en-US" sz="2800" dirty="0" smtClean="0">
                <a:solidFill>
                  <a:srgbClr val="DDDDDD"/>
                </a:solidFill>
                <a:effectLst/>
              </a:rPr>
              <a:t>California 11.9% adult smoking prevalence in 2010</a:t>
            </a:r>
          </a:p>
          <a:p>
            <a:pPr eaLnBrk="1" hangingPunct="1"/>
            <a:r>
              <a:rPr lang="en-US" sz="2800" dirty="0" smtClean="0">
                <a:solidFill>
                  <a:srgbClr val="DDDDDD"/>
                </a:solidFill>
                <a:effectLst/>
              </a:rPr>
              <a:t>National prevalence at modern low—19%!</a:t>
            </a:r>
          </a:p>
          <a:p>
            <a:pPr eaLnBrk="1" hangingPunct="1"/>
            <a:r>
              <a:rPr lang="en-US" sz="2800" dirty="0" smtClean="0">
                <a:solidFill>
                  <a:srgbClr val="DDDDDD"/>
                </a:solidFill>
                <a:effectLst/>
              </a:rPr>
              <a:t>Smokers smoke fewer cigarettes</a:t>
            </a:r>
          </a:p>
          <a:p>
            <a:pPr eaLnBrk="1" hangingPunct="1"/>
            <a:r>
              <a:rPr lang="en-US" sz="2800" dirty="0" smtClean="0">
                <a:solidFill>
                  <a:srgbClr val="DDDDDD"/>
                </a:solidFill>
                <a:effectLst/>
              </a:rPr>
              <a:t>Northern California Kaiser Permanente at 9%</a:t>
            </a:r>
          </a:p>
          <a:p>
            <a:pPr eaLnBrk="1" hangingPunct="1"/>
            <a:r>
              <a:rPr lang="en-US" sz="2800" dirty="0" smtClean="0">
                <a:solidFill>
                  <a:srgbClr val="DDDDDD"/>
                </a:solidFill>
                <a:effectLst/>
              </a:rPr>
              <a:t>Physician smoking prevalence at 1%</a:t>
            </a:r>
          </a:p>
          <a:p>
            <a:pPr eaLnBrk="1" hangingPunct="1"/>
            <a:r>
              <a:rPr lang="en-US" sz="2800" dirty="0" smtClean="0">
                <a:solidFill>
                  <a:srgbClr val="DDDDDD"/>
                </a:solidFill>
                <a:effectLst/>
              </a:rPr>
              <a:t>New FDA warning photos on cigarette packs now being revised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Tobacco Tipping Point (2)</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dirty="0" smtClean="0">
                <a:solidFill>
                  <a:srgbClr val="DDDDDD"/>
                </a:solidFill>
              </a:rPr>
              <a:t>Proliferation of smoke-free areas</a:t>
            </a:r>
          </a:p>
          <a:p>
            <a:pPr>
              <a:defRPr/>
            </a:pPr>
            <a:r>
              <a:rPr lang="en-US" dirty="0" smtClean="0">
                <a:solidFill>
                  <a:srgbClr val="DDDDDD"/>
                </a:solidFill>
              </a:rPr>
              <a:t>Higher insurance premiums for smokers</a:t>
            </a:r>
          </a:p>
          <a:p>
            <a:pPr>
              <a:defRPr/>
            </a:pPr>
            <a:r>
              <a:rPr lang="en-US" dirty="0" smtClean="0">
                <a:solidFill>
                  <a:srgbClr val="DDDDDD"/>
                </a:solidFill>
                <a:effectLst/>
              </a:rPr>
              <a:t>April 2009 62 cent/pack federal tax increase</a:t>
            </a:r>
          </a:p>
          <a:p>
            <a:pPr>
              <a:defRPr/>
            </a:pPr>
            <a:r>
              <a:rPr lang="en-US" dirty="0" smtClean="0">
                <a:solidFill>
                  <a:srgbClr val="DDDDDD"/>
                </a:solidFill>
                <a:effectLst/>
              </a:rPr>
              <a:t>Lung cancer deaths in women start to fall</a:t>
            </a:r>
          </a:p>
          <a:p>
            <a:pPr>
              <a:defRPr/>
            </a:pPr>
            <a:r>
              <a:rPr lang="en-US" dirty="0" smtClean="0">
                <a:solidFill>
                  <a:srgbClr val="DDDDDD"/>
                </a:solidFill>
                <a:effectLst/>
              </a:rPr>
              <a:t>Increasing stigmatization of smoking</a:t>
            </a:r>
          </a:p>
          <a:p>
            <a:pPr>
              <a:defRPr/>
            </a:pPr>
            <a:r>
              <a:rPr lang="en-US" dirty="0" smtClean="0">
                <a:solidFill>
                  <a:srgbClr val="DDDDDD"/>
                </a:solidFill>
                <a:effectLst/>
              </a:rPr>
              <a:t>National mass media CDC TIPS campaign in 2012-2013, plus FDA warnings to come</a:t>
            </a:r>
          </a:p>
          <a:p>
            <a:pPr>
              <a:defRPr/>
            </a:pPr>
            <a:endParaRPr lang="en-US" dirty="0" smtClean="0">
              <a:solidFill>
                <a:schemeClr val="hlink"/>
              </a:solidFill>
              <a:effectLst/>
            </a:endParaRPr>
          </a:p>
          <a:p>
            <a:pPr>
              <a:defRPr/>
            </a:pPr>
            <a:endParaRPr lang="en-US" dirty="0" smtClean="0">
              <a:solidFill>
                <a:schemeClr val="hlink"/>
              </a:solidFill>
              <a:effectLst/>
            </a:endParaRPr>
          </a:p>
          <a:p>
            <a:pPr>
              <a:defRPr/>
            </a:pPr>
            <a:endParaRPr lang="en-US" dirty="0" smtClean="0">
              <a:solidFill>
                <a:schemeClr val="hlink"/>
              </a:solidFill>
              <a:effectLst/>
            </a:endParaRPr>
          </a:p>
          <a:p>
            <a:pPr>
              <a:defRPr/>
            </a:pPr>
            <a:endParaRPr lang="en-US" dirty="0" smtClean="0"/>
          </a:p>
          <a:p>
            <a:pP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Unresolved Issues</a:t>
            </a:r>
          </a:p>
        </p:txBody>
      </p:sp>
      <p:sp>
        <p:nvSpPr>
          <p:cNvPr id="3" name="Content Placeholder 2"/>
          <p:cNvSpPr>
            <a:spLocks noGrp="1"/>
          </p:cNvSpPr>
          <p:nvPr>
            <p:ph idx="1"/>
          </p:nvPr>
        </p:nvSpPr>
        <p:spPr/>
        <p:txBody>
          <a:bodyPr/>
          <a:lstStyle/>
          <a:p>
            <a:pPr>
              <a:defRPr/>
            </a:pPr>
            <a:r>
              <a:rPr lang="en-US" sz="2000" dirty="0" smtClean="0">
                <a:solidFill>
                  <a:srgbClr val="DDDDDD"/>
                </a:solidFill>
              </a:rPr>
              <a:t>Treatment of light/intermittent smokers (&gt;50% of smokers today)</a:t>
            </a:r>
          </a:p>
          <a:p>
            <a:pPr>
              <a:defRPr/>
            </a:pPr>
            <a:r>
              <a:rPr lang="en-US" sz="2000" dirty="0" smtClean="0">
                <a:solidFill>
                  <a:srgbClr val="DDDDDD"/>
                </a:solidFill>
              </a:rPr>
              <a:t>Chronic use of cessation medications?</a:t>
            </a:r>
          </a:p>
          <a:p>
            <a:pPr>
              <a:defRPr/>
            </a:pPr>
            <a:r>
              <a:rPr lang="en-US" sz="2000" dirty="0" smtClean="0">
                <a:solidFill>
                  <a:srgbClr val="DDDDDD"/>
                </a:solidFill>
              </a:rPr>
              <a:t>Risk of </a:t>
            </a:r>
            <a:r>
              <a:rPr lang="en-US" sz="2000" dirty="0" err="1" smtClean="0">
                <a:solidFill>
                  <a:srgbClr val="DDDDDD"/>
                </a:solidFill>
              </a:rPr>
              <a:t>varenicline</a:t>
            </a:r>
            <a:r>
              <a:rPr lang="en-US" sz="2000" dirty="0" smtClean="0">
                <a:solidFill>
                  <a:srgbClr val="DDDDDD"/>
                </a:solidFill>
              </a:rPr>
              <a:t> use?</a:t>
            </a:r>
          </a:p>
          <a:p>
            <a:pPr>
              <a:defRPr/>
            </a:pPr>
            <a:r>
              <a:rPr lang="en-US" sz="2000" dirty="0" smtClean="0">
                <a:solidFill>
                  <a:srgbClr val="DDDDDD"/>
                </a:solidFill>
              </a:rPr>
              <a:t>Increased use of cigars </a:t>
            </a:r>
            <a:r>
              <a:rPr lang="en-US" sz="2000" smtClean="0">
                <a:solidFill>
                  <a:srgbClr val="DDDDDD"/>
                </a:solidFill>
              </a:rPr>
              <a:t>and cigarillos</a:t>
            </a:r>
            <a:endParaRPr lang="en-US" sz="2000" dirty="0" smtClean="0">
              <a:solidFill>
                <a:srgbClr val="DDDDDD"/>
              </a:solidFill>
            </a:endParaRPr>
          </a:p>
          <a:p>
            <a:pPr>
              <a:defRPr/>
            </a:pPr>
            <a:r>
              <a:rPr lang="en-US" sz="2000" dirty="0" smtClean="0">
                <a:solidFill>
                  <a:srgbClr val="DDDDDD"/>
                </a:solidFill>
              </a:rPr>
              <a:t>Best treatment for MI/SA population?</a:t>
            </a:r>
          </a:p>
          <a:p>
            <a:pPr>
              <a:defRPr/>
            </a:pPr>
            <a:r>
              <a:rPr lang="en-US" sz="2000" dirty="0" smtClean="0">
                <a:solidFill>
                  <a:srgbClr val="DDDDDD"/>
                </a:solidFill>
              </a:rPr>
              <a:t>Better </a:t>
            </a:r>
            <a:r>
              <a:rPr lang="en-US" sz="2000" dirty="0" err="1" smtClean="0">
                <a:solidFill>
                  <a:srgbClr val="DDDDDD"/>
                </a:solidFill>
              </a:rPr>
              <a:t>quitline</a:t>
            </a:r>
            <a:r>
              <a:rPr lang="en-US" sz="2000" dirty="0" smtClean="0">
                <a:solidFill>
                  <a:srgbClr val="DDDDDD"/>
                </a:solidFill>
              </a:rPr>
              <a:t> marketing?  Role of web-based systems?</a:t>
            </a:r>
          </a:p>
          <a:p>
            <a:pPr>
              <a:defRPr/>
            </a:pPr>
            <a:r>
              <a:rPr lang="en-US" sz="2000" dirty="0" smtClean="0">
                <a:solidFill>
                  <a:srgbClr val="DDDDDD"/>
                </a:solidFill>
              </a:rPr>
              <a:t>Impact of state cuts in tobacco control programs (35%)</a:t>
            </a:r>
          </a:p>
          <a:p>
            <a:pPr>
              <a:defRPr/>
            </a:pPr>
            <a:r>
              <a:rPr lang="en-US" sz="2000" dirty="0" smtClean="0">
                <a:solidFill>
                  <a:srgbClr val="DDDDDD"/>
                </a:solidFill>
              </a:rPr>
              <a:t>Implementation of FDA tobacco regulation</a:t>
            </a:r>
          </a:p>
          <a:p>
            <a:pPr>
              <a:defRPr/>
            </a:pPr>
            <a:r>
              <a:rPr lang="en-US" sz="2000" dirty="0" smtClean="0">
                <a:solidFill>
                  <a:srgbClr val="DDDDDD"/>
                </a:solidFill>
              </a:rPr>
              <a:t>Refusal to hire smokers?</a:t>
            </a:r>
          </a:p>
          <a:p>
            <a:pPr>
              <a:defRPr/>
            </a:pPr>
            <a:r>
              <a:rPr lang="en-US" sz="2000" dirty="0" smtClean="0">
                <a:solidFill>
                  <a:srgbClr val="DDDDDD"/>
                </a:solidFill>
              </a:rPr>
              <a:t>Third hand smoke</a:t>
            </a:r>
          </a:p>
          <a:p>
            <a:pPr>
              <a:defRPr/>
            </a:pPr>
            <a:r>
              <a:rPr lang="en-US" sz="2000" dirty="0" smtClean="0">
                <a:solidFill>
                  <a:srgbClr val="DDDDDD"/>
                </a:solidFill>
              </a:rPr>
              <a:t>Menthol (ban?); (racial preferences; harder to quit)</a:t>
            </a:r>
          </a:p>
          <a:p>
            <a:pPr>
              <a:defRPr/>
            </a:pPr>
            <a:r>
              <a:rPr lang="en-US" sz="2000" dirty="0" smtClean="0">
                <a:solidFill>
                  <a:srgbClr val="DDDDDD"/>
                </a:solidFill>
              </a:rPr>
              <a:t>How low can prevalence go?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Australian Health Minister</a:t>
            </a:r>
            <a:endParaRPr lang="en-US" dirty="0">
              <a:solidFill>
                <a:srgbClr val="FFFF00"/>
              </a:solidFill>
            </a:endParaRPr>
          </a:p>
        </p:txBody>
      </p:sp>
      <p:sp>
        <p:nvSpPr>
          <p:cNvPr id="3" name="Content Placeholder 2"/>
          <p:cNvSpPr>
            <a:spLocks noGrp="1"/>
          </p:cNvSpPr>
          <p:nvPr>
            <p:ph idx="1"/>
          </p:nvPr>
        </p:nvSpPr>
        <p:spPr/>
        <p:txBody>
          <a:bodyPr/>
          <a:lstStyle/>
          <a:p>
            <a:pPr>
              <a:buFont typeface="Wingdings" pitchFamily="2" charset="2"/>
              <a:buNone/>
              <a:defRPr/>
            </a:pPr>
            <a:endParaRPr lang="en-US" dirty="0" smtClean="0">
              <a:solidFill>
                <a:srgbClr val="FFFF00"/>
              </a:solidFill>
            </a:endParaRPr>
          </a:p>
          <a:p>
            <a:pPr>
              <a:buFont typeface="Wingdings" pitchFamily="2" charset="2"/>
              <a:buNone/>
              <a:defRPr/>
            </a:pPr>
            <a:endParaRPr lang="en-US" dirty="0" smtClean="0">
              <a:solidFill>
                <a:srgbClr val="FFFF00"/>
              </a:solidFill>
            </a:endParaRPr>
          </a:p>
          <a:p>
            <a:pPr>
              <a:buFont typeface="Wingdings" pitchFamily="2" charset="2"/>
              <a:buNone/>
              <a:defRPr/>
            </a:pPr>
            <a:r>
              <a:rPr lang="en-US" dirty="0" smtClean="0">
                <a:solidFill>
                  <a:srgbClr val="FFFF00"/>
                </a:solidFill>
              </a:rPr>
              <a:t>		“We are killing people by not acting.”</a:t>
            </a:r>
          </a:p>
          <a:p>
            <a:pPr>
              <a:buFont typeface="Wingdings" pitchFamily="2" charset="2"/>
              <a:buNone/>
              <a:defRPr/>
            </a:pPr>
            <a:r>
              <a:rPr lang="en-US" dirty="0" smtClean="0">
                <a:solidFill>
                  <a:srgbClr val="FFFF00"/>
                </a:solidFill>
              </a:rPr>
              <a:t> 		</a:t>
            </a:r>
            <a:r>
              <a:rPr lang="en-US" smtClean="0">
                <a:solidFill>
                  <a:srgbClr val="FFFF00"/>
                </a:solidFill>
              </a:rPr>
              <a:t>	Nicola </a:t>
            </a:r>
            <a:r>
              <a:rPr lang="en-US" dirty="0" smtClean="0">
                <a:solidFill>
                  <a:srgbClr val="FFFF00"/>
                </a:solidFill>
              </a:rPr>
              <a:t>Roxon, 2009</a:t>
            </a:r>
            <a:endParaRPr lang="en-US" dirty="0">
              <a:solidFill>
                <a:srgbClr val="FFFF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8049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rPr>
              <a:t>Proposed Ladder of Interventions to Reduce Tobacco Use</a:t>
            </a:r>
            <a:endParaRPr lang="en-US" sz="4000"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4848225" cy="441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399" y="6362890"/>
            <a:ext cx="6858001" cy="461665"/>
          </a:xfrm>
          <a:prstGeom prst="rect">
            <a:avLst/>
          </a:prstGeom>
          <a:noFill/>
        </p:spPr>
        <p:txBody>
          <a:bodyPr wrap="square" rtlCol="0">
            <a:spAutoFit/>
          </a:bodyPr>
          <a:lstStyle/>
          <a:p>
            <a:r>
              <a:rPr lang="en-US" dirty="0" smtClean="0">
                <a:solidFill>
                  <a:srgbClr val="FFFF00"/>
                </a:solidFill>
              </a:rPr>
              <a:t>Source: Asch DA, et al. NEJM, April 11, 2013</a:t>
            </a:r>
            <a:endParaRPr lang="en-US" dirty="0">
              <a:solidFill>
                <a:srgbClr val="FFFF00"/>
              </a:solidFill>
            </a:endParaRPr>
          </a:p>
        </p:txBody>
      </p:sp>
    </p:spTree>
    <p:extLst>
      <p:ext uri="{BB962C8B-B14F-4D97-AF65-F5344CB8AC3E}">
        <p14:creationId xmlns:p14="http://schemas.microsoft.com/office/powerpoint/2010/main" val="217114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357188"/>
            <a:ext cx="861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altLang="en-US" sz="4000" dirty="0">
                <a:solidFill>
                  <a:srgbClr val="FFFF00"/>
                </a:solidFill>
                <a:latin typeface="Tahoma" pitchFamily="34" charset="0"/>
              </a:rPr>
              <a:t>Annual U.S. Deaths Attributable to Smoking, 2000–2004</a:t>
            </a:r>
          </a:p>
        </p:txBody>
      </p:sp>
      <p:sp>
        <p:nvSpPr>
          <p:cNvPr id="49155" name="Text Box 3"/>
          <p:cNvSpPr txBox="1">
            <a:spLocks noChangeArrowheads="1"/>
          </p:cNvSpPr>
          <p:nvPr/>
        </p:nvSpPr>
        <p:spPr bwMode="auto">
          <a:xfrm>
            <a:off x="1438275" y="6491288"/>
            <a:ext cx="770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1400">
                <a:solidFill>
                  <a:schemeClr val="hlink"/>
                </a:solidFill>
              </a:rPr>
              <a:t>Centers for Disease Control and Prevention. </a:t>
            </a:r>
            <a:r>
              <a:rPr lang="en-US" altLang="en-US" sz="1400" i="1">
                <a:solidFill>
                  <a:schemeClr val="hlink"/>
                </a:solidFill>
              </a:rPr>
              <a:t>MMWR </a:t>
            </a:r>
            <a:r>
              <a:rPr lang="en-US" altLang="en-US" sz="1400">
                <a:solidFill>
                  <a:schemeClr val="hlink"/>
                </a:solidFill>
              </a:rPr>
              <a:t>2008;571226</a:t>
            </a:r>
            <a:r>
              <a:rPr lang="en-US" altLang="en-US" sz="1400">
                <a:solidFill>
                  <a:schemeClr val="hlink"/>
                </a:solidFill>
                <a:cs typeface="Arial" pitchFamily="34" charset="0"/>
              </a:rPr>
              <a:t>–1228</a:t>
            </a:r>
            <a:r>
              <a:rPr lang="en-US" altLang="en-US" sz="1400">
                <a:solidFill>
                  <a:schemeClr val="hlink"/>
                </a:solidFill>
              </a:rPr>
              <a:t>.</a:t>
            </a:r>
          </a:p>
        </p:txBody>
      </p:sp>
      <p:sp>
        <p:nvSpPr>
          <p:cNvPr id="49156" name="Text Box 4"/>
          <p:cNvSpPr txBox="1">
            <a:spLocks noChangeArrowheads="1"/>
          </p:cNvSpPr>
          <p:nvPr/>
        </p:nvSpPr>
        <p:spPr bwMode="auto">
          <a:xfrm>
            <a:off x="7088188" y="252888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29%</a:t>
            </a:r>
          </a:p>
        </p:txBody>
      </p:sp>
      <p:sp>
        <p:nvSpPr>
          <p:cNvPr id="49157" name="Text Box 5"/>
          <p:cNvSpPr txBox="1">
            <a:spLocks noChangeArrowheads="1"/>
          </p:cNvSpPr>
          <p:nvPr/>
        </p:nvSpPr>
        <p:spPr bwMode="auto">
          <a:xfrm>
            <a:off x="7088188" y="3040063"/>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28%</a:t>
            </a:r>
          </a:p>
        </p:txBody>
      </p:sp>
      <p:sp>
        <p:nvSpPr>
          <p:cNvPr id="49158" name="Text Box 6"/>
          <p:cNvSpPr txBox="1">
            <a:spLocks noChangeArrowheads="1"/>
          </p:cNvSpPr>
          <p:nvPr/>
        </p:nvSpPr>
        <p:spPr bwMode="auto">
          <a:xfrm>
            <a:off x="7088188" y="355123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23%</a:t>
            </a:r>
          </a:p>
        </p:txBody>
      </p:sp>
      <p:sp>
        <p:nvSpPr>
          <p:cNvPr id="49159" name="Text Box 7"/>
          <p:cNvSpPr txBox="1">
            <a:spLocks noChangeArrowheads="1"/>
          </p:cNvSpPr>
          <p:nvPr/>
        </p:nvSpPr>
        <p:spPr bwMode="auto">
          <a:xfrm>
            <a:off x="7088188" y="4060825"/>
            <a:ext cx="1065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11%</a:t>
            </a:r>
          </a:p>
        </p:txBody>
      </p:sp>
      <p:sp>
        <p:nvSpPr>
          <p:cNvPr id="49160" name="Text Box 8"/>
          <p:cNvSpPr txBox="1">
            <a:spLocks noChangeArrowheads="1"/>
          </p:cNvSpPr>
          <p:nvPr/>
        </p:nvSpPr>
        <p:spPr bwMode="auto">
          <a:xfrm>
            <a:off x="7315200" y="45720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8%</a:t>
            </a:r>
          </a:p>
        </p:txBody>
      </p:sp>
      <p:sp>
        <p:nvSpPr>
          <p:cNvPr id="49161" name="Text Box 9"/>
          <p:cNvSpPr txBox="1">
            <a:spLocks noChangeArrowheads="1"/>
          </p:cNvSpPr>
          <p:nvPr/>
        </p:nvSpPr>
        <p:spPr bwMode="auto">
          <a:xfrm>
            <a:off x="7024688" y="5081588"/>
            <a:ext cx="1128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&lt;1%</a:t>
            </a:r>
          </a:p>
        </p:txBody>
      </p:sp>
      <p:sp>
        <p:nvSpPr>
          <p:cNvPr id="49162" name="Text Box 10"/>
          <p:cNvSpPr txBox="1">
            <a:spLocks noChangeArrowheads="1"/>
          </p:cNvSpPr>
          <p:nvPr/>
        </p:nvSpPr>
        <p:spPr bwMode="auto">
          <a:xfrm>
            <a:off x="533400" y="5791200"/>
            <a:ext cx="60198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864100" algn="r"/>
              </a:tabLst>
              <a:defRPr sz="2400">
                <a:solidFill>
                  <a:schemeClr val="tx1"/>
                </a:solidFill>
                <a:latin typeface="Arial" pitchFamily="34" charset="0"/>
              </a:defRPr>
            </a:lvl1pPr>
            <a:lvl2pPr marL="742950" indent="-285750">
              <a:tabLst>
                <a:tab pos="4864100" algn="r"/>
              </a:tabLst>
              <a:defRPr sz="2400">
                <a:solidFill>
                  <a:schemeClr val="tx1"/>
                </a:solidFill>
                <a:latin typeface="Arial" pitchFamily="34" charset="0"/>
              </a:defRPr>
            </a:lvl2pPr>
            <a:lvl3pPr marL="1143000" indent="-228600">
              <a:tabLst>
                <a:tab pos="4864100" algn="r"/>
              </a:tabLst>
              <a:defRPr sz="2400">
                <a:solidFill>
                  <a:schemeClr val="tx1"/>
                </a:solidFill>
                <a:latin typeface="Arial" pitchFamily="34" charset="0"/>
              </a:defRPr>
            </a:lvl3pPr>
            <a:lvl4pPr marL="1600200" indent="-228600">
              <a:tabLst>
                <a:tab pos="4864100" algn="r"/>
              </a:tabLst>
              <a:defRPr sz="2400">
                <a:solidFill>
                  <a:schemeClr val="tx1"/>
                </a:solidFill>
                <a:latin typeface="Arial" pitchFamily="34" charset="0"/>
              </a:defRPr>
            </a:lvl4pPr>
            <a:lvl5pPr marL="2057400" indent="-228600">
              <a:tabLst>
                <a:tab pos="4864100" algn="r"/>
              </a:tabLst>
              <a:defRPr sz="2400">
                <a:solidFill>
                  <a:schemeClr val="tx1"/>
                </a:solidFill>
                <a:latin typeface="Arial" pitchFamily="34" charset="0"/>
              </a:defRPr>
            </a:lvl5pPr>
            <a:lvl6pPr marL="2514600" indent="-228600" eaLnBrk="0" fontAlgn="base" hangingPunct="0">
              <a:spcBef>
                <a:spcPct val="0"/>
              </a:spcBef>
              <a:spcAft>
                <a:spcPct val="0"/>
              </a:spcAft>
              <a:tabLst>
                <a:tab pos="4864100" algn="r"/>
              </a:tabLst>
              <a:defRPr sz="2400">
                <a:solidFill>
                  <a:schemeClr val="tx1"/>
                </a:solidFill>
                <a:latin typeface="Arial" pitchFamily="34" charset="0"/>
              </a:defRPr>
            </a:lvl6pPr>
            <a:lvl7pPr marL="2971800" indent="-228600" eaLnBrk="0" fontAlgn="base" hangingPunct="0">
              <a:spcBef>
                <a:spcPct val="0"/>
              </a:spcBef>
              <a:spcAft>
                <a:spcPct val="0"/>
              </a:spcAft>
              <a:tabLst>
                <a:tab pos="4864100" algn="r"/>
              </a:tabLst>
              <a:defRPr sz="2400">
                <a:solidFill>
                  <a:schemeClr val="tx1"/>
                </a:solidFill>
                <a:latin typeface="Arial" pitchFamily="34" charset="0"/>
              </a:defRPr>
            </a:lvl7pPr>
            <a:lvl8pPr marL="3429000" indent="-228600" eaLnBrk="0" fontAlgn="base" hangingPunct="0">
              <a:spcBef>
                <a:spcPct val="0"/>
              </a:spcBef>
              <a:spcAft>
                <a:spcPct val="0"/>
              </a:spcAft>
              <a:tabLst>
                <a:tab pos="4864100" algn="r"/>
              </a:tabLst>
              <a:defRPr sz="2400">
                <a:solidFill>
                  <a:schemeClr val="tx1"/>
                </a:solidFill>
                <a:latin typeface="Arial" pitchFamily="34" charset="0"/>
              </a:defRPr>
            </a:lvl8pPr>
            <a:lvl9pPr marL="3886200" indent="-228600" eaLnBrk="0" fontAlgn="base" hangingPunct="0">
              <a:spcBef>
                <a:spcPct val="0"/>
              </a:spcBef>
              <a:spcAft>
                <a:spcPct val="0"/>
              </a:spcAft>
              <a:tabLst>
                <a:tab pos="4864100" algn="r"/>
              </a:tabLs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600" b="1">
                <a:solidFill>
                  <a:schemeClr val="bg1"/>
                </a:solidFill>
                <a:latin typeface="Tahoma" pitchFamily="34" charset="0"/>
              </a:rPr>
              <a:t>TOTAL: 443,595 deaths annually</a:t>
            </a:r>
          </a:p>
        </p:txBody>
      </p:sp>
      <p:graphicFrame>
        <p:nvGraphicFramePr>
          <p:cNvPr id="30754" name="Group 34"/>
          <p:cNvGraphicFramePr>
            <a:graphicFrameLocks noGrp="1"/>
          </p:cNvGraphicFramePr>
          <p:nvPr/>
        </p:nvGraphicFramePr>
        <p:xfrm>
          <a:off x="533400" y="2513013"/>
          <a:ext cx="6011863" cy="3108624"/>
        </p:xfrm>
        <a:graphic>
          <a:graphicData uri="http://schemas.openxmlformats.org/drawingml/2006/table">
            <a:tbl>
              <a:tblPr/>
              <a:tblGrid>
                <a:gridCol w="4248150"/>
                <a:gridCol w="1763713"/>
              </a:tblGrid>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Cardiovascular diseases</a:t>
                      </a:r>
                    </a:p>
                  </a:txBody>
                  <a:tcPr marT="45692" marB="4569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128,497</a:t>
                      </a:r>
                    </a:p>
                  </a:txBody>
                  <a:tcPr marT="45692" marB="45692"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Lung cancer</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6161D7"/>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125,522</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6161D7"/>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Respiratory diseases</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33CC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103,338</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CCCC"/>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Second-hand smoke</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32ABA"/>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49,400</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32ABA"/>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Cancers other than lung</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9966FF"/>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35,326</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9966FF"/>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Other</a:t>
                      </a:r>
                    </a:p>
                  </a:txBody>
                  <a:tcPr marT="45692" marB="45692"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1,512</a:t>
                      </a:r>
                    </a:p>
                  </a:txBody>
                  <a:tcPr marT="45692" marB="45692"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r>
            </a:tbl>
          </a:graphicData>
        </a:graphic>
      </p:graphicFrame>
      <p:sp>
        <p:nvSpPr>
          <p:cNvPr id="49180" name="Text Box 35"/>
          <p:cNvSpPr txBox="1">
            <a:spLocks noChangeArrowheads="1"/>
          </p:cNvSpPr>
          <p:nvPr/>
        </p:nvSpPr>
        <p:spPr bwMode="auto">
          <a:xfrm>
            <a:off x="6305550" y="1809750"/>
            <a:ext cx="2457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700"/>
              <a:t>Percent of all smoking-attributable deaths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30238" y="274638"/>
            <a:ext cx="8056562" cy="1143000"/>
          </a:xfrm>
        </p:spPr>
        <p:txBody>
          <a:bodyPr/>
          <a:lstStyle/>
          <a:p>
            <a:pPr eaLnBrk="1" hangingPunct="1"/>
            <a:r>
              <a:rPr lang="en-US" sz="4000" dirty="0" smtClean="0">
                <a:solidFill>
                  <a:srgbClr val="FFFF00"/>
                </a:solidFill>
                <a:effectLst/>
              </a:rPr>
              <a:t>Health Consequences of Smoking</a:t>
            </a:r>
          </a:p>
        </p:txBody>
      </p:sp>
      <p:sp>
        <p:nvSpPr>
          <p:cNvPr id="50179" name="Text Box 5"/>
          <p:cNvSpPr txBox="1">
            <a:spLocks noChangeArrowheads="1"/>
          </p:cNvSpPr>
          <p:nvPr/>
        </p:nvSpPr>
        <p:spPr bwMode="auto">
          <a:xfrm>
            <a:off x="2524125" y="6324600"/>
            <a:ext cx="661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400" dirty="0">
                <a:solidFill>
                  <a:schemeClr val="hlink"/>
                </a:solidFill>
                <a:latin typeface="Tahoma" pitchFamily="34" charset="0"/>
              </a:rPr>
              <a:t>U.S. Department of Health and Human Services. </a:t>
            </a:r>
          </a:p>
          <a:p>
            <a:pPr algn="r" eaLnBrk="1" hangingPunct="1">
              <a:buClr>
                <a:schemeClr val="tx1"/>
              </a:buClr>
              <a:buSzPct val="60000"/>
              <a:buFont typeface="Wingdings" pitchFamily="2" charset="2"/>
              <a:buNone/>
            </a:pPr>
            <a:r>
              <a:rPr lang="en-US" sz="1400" i="1" dirty="0">
                <a:solidFill>
                  <a:schemeClr val="hlink"/>
                </a:solidFill>
                <a:latin typeface="Tahoma" pitchFamily="34" charset="0"/>
              </a:rPr>
              <a:t>The Health Consequences of Smoking: A Report of the Surgeon General,</a:t>
            </a:r>
            <a:r>
              <a:rPr lang="en-US" sz="1400" dirty="0">
                <a:solidFill>
                  <a:schemeClr val="hlink"/>
                </a:solidFill>
                <a:latin typeface="Tahoma" pitchFamily="34" charset="0"/>
              </a:rPr>
              <a:t> 2010.</a:t>
            </a:r>
          </a:p>
        </p:txBody>
      </p:sp>
      <p:sp>
        <p:nvSpPr>
          <p:cNvPr id="239625" name="Rectangle 9"/>
          <p:cNvSpPr>
            <a:spLocks noGrp="1" noChangeArrowheads="1"/>
          </p:cNvSpPr>
          <p:nvPr>
            <p:ph type="body" sz="half" idx="1"/>
          </p:nvPr>
        </p:nvSpPr>
        <p:spPr>
          <a:xfrm>
            <a:off x="228600" y="1828800"/>
            <a:ext cx="4225925" cy="4648200"/>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Cancers</a:t>
            </a:r>
          </a:p>
          <a:p>
            <a:pPr marL="571500" lvl="1" indent="-228600" eaLnBrk="1" hangingPunct="1">
              <a:lnSpc>
                <a:spcPct val="90000"/>
              </a:lnSpc>
              <a:defRPr/>
            </a:pPr>
            <a:r>
              <a:rPr lang="en-US" altLang="en-US" sz="1900" dirty="0" smtClean="0">
                <a:solidFill>
                  <a:srgbClr val="DDDDDD"/>
                </a:solidFill>
              </a:rPr>
              <a:t>Acute myeloid leukemia </a:t>
            </a:r>
          </a:p>
          <a:p>
            <a:pPr marL="571500" lvl="1" indent="-228600" eaLnBrk="1" hangingPunct="1">
              <a:lnSpc>
                <a:spcPct val="90000"/>
              </a:lnSpc>
              <a:defRPr/>
            </a:pPr>
            <a:r>
              <a:rPr lang="en-US" altLang="en-US" sz="1900" dirty="0" smtClean="0">
                <a:solidFill>
                  <a:srgbClr val="DDDDDD"/>
                </a:solidFill>
              </a:rPr>
              <a:t>Bladder and kidney</a:t>
            </a:r>
          </a:p>
          <a:p>
            <a:pPr marL="571500" lvl="1" indent="-228600" eaLnBrk="1" hangingPunct="1">
              <a:lnSpc>
                <a:spcPct val="90000"/>
              </a:lnSpc>
              <a:defRPr/>
            </a:pPr>
            <a:r>
              <a:rPr lang="en-US" altLang="en-US" sz="1900" dirty="0" smtClean="0">
                <a:solidFill>
                  <a:srgbClr val="DDDDDD"/>
                </a:solidFill>
              </a:rPr>
              <a:t>Cervical</a:t>
            </a:r>
          </a:p>
          <a:p>
            <a:pPr marL="571500" lvl="1" indent="-228600" eaLnBrk="1" hangingPunct="1">
              <a:lnSpc>
                <a:spcPct val="90000"/>
              </a:lnSpc>
              <a:defRPr/>
            </a:pPr>
            <a:r>
              <a:rPr lang="en-US" altLang="en-US" sz="1900" dirty="0" smtClean="0">
                <a:solidFill>
                  <a:srgbClr val="DDDDDD"/>
                </a:solidFill>
              </a:rPr>
              <a:t>Esophageal</a:t>
            </a:r>
          </a:p>
          <a:p>
            <a:pPr marL="571500" lvl="1" indent="-228600" eaLnBrk="1" hangingPunct="1">
              <a:lnSpc>
                <a:spcPct val="90000"/>
              </a:lnSpc>
              <a:defRPr/>
            </a:pPr>
            <a:r>
              <a:rPr lang="en-US" altLang="en-US" sz="1900" dirty="0" smtClean="0">
                <a:solidFill>
                  <a:srgbClr val="DDDDDD"/>
                </a:solidFill>
              </a:rPr>
              <a:t>Gastric</a:t>
            </a:r>
          </a:p>
          <a:p>
            <a:pPr marL="571500" lvl="1" indent="-228600" eaLnBrk="1" hangingPunct="1">
              <a:lnSpc>
                <a:spcPct val="90000"/>
              </a:lnSpc>
              <a:defRPr/>
            </a:pPr>
            <a:r>
              <a:rPr lang="en-US" altLang="en-US" sz="1900" dirty="0" smtClean="0">
                <a:solidFill>
                  <a:srgbClr val="DDDDDD"/>
                </a:solidFill>
              </a:rPr>
              <a:t>Laryngeal</a:t>
            </a:r>
          </a:p>
          <a:p>
            <a:pPr marL="571500" lvl="1" indent="-228600" eaLnBrk="1" hangingPunct="1">
              <a:lnSpc>
                <a:spcPct val="90000"/>
              </a:lnSpc>
              <a:defRPr/>
            </a:pPr>
            <a:r>
              <a:rPr lang="en-US" altLang="en-US" sz="1900" dirty="0" smtClean="0">
                <a:solidFill>
                  <a:srgbClr val="DDDDDD"/>
                </a:solidFill>
              </a:rPr>
              <a:t>Lung</a:t>
            </a:r>
          </a:p>
          <a:p>
            <a:pPr marL="571500" lvl="1" indent="-228600" eaLnBrk="1" hangingPunct="1">
              <a:lnSpc>
                <a:spcPct val="90000"/>
              </a:lnSpc>
              <a:defRPr/>
            </a:pPr>
            <a:r>
              <a:rPr lang="en-US" altLang="en-US" sz="1900" dirty="0" smtClean="0">
                <a:solidFill>
                  <a:srgbClr val="FF0000"/>
                </a:solidFill>
              </a:rPr>
              <a:t>Oral cavity and pharyngeal</a:t>
            </a:r>
          </a:p>
          <a:p>
            <a:pPr marL="571500" lvl="1" indent="-228600" eaLnBrk="1" hangingPunct="1">
              <a:lnSpc>
                <a:spcPct val="90000"/>
              </a:lnSpc>
              <a:defRPr/>
            </a:pPr>
            <a:r>
              <a:rPr lang="en-US" altLang="en-US" sz="1900" dirty="0" smtClean="0">
                <a:solidFill>
                  <a:srgbClr val="FFFF00"/>
                </a:solidFill>
              </a:rPr>
              <a:t>Pancreatic</a:t>
            </a:r>
          </a:p>
          <a:p>
            <a:pPr marL="571500" lvl="1" indent="-228600" eaLnBrk="1" hangingPunct="1">
              <a:lnSpc>
                <a:spcPct val="90000"/>
              </a:lnSpc>
              <a:defRPr/>
            </a:pPr>
            <a:r>
              <a:rPr lang="en-US" altLang="en-US" sz="1900" dirty="0" smtClean="0">
                <a:solidFill>
                  <a:srgbClr val="FFFF00"/>
                </a:solidFill>
              </a:rPr>
              <a:t>Prostate </a:t>
            </a:r>
            <a:r>
              <a:rPr lang="en-US" altLang="en-US" sz="1600" dirty="0" smtClean="0">
                <a:solidFill>
                  <a:srgbClr val="FFFF00"/>
                </a:solidFill>
              </a:rPr>
              <a:t>(</a:t>
            </a:r>
            <a:r>
              <a:rPr lang="en-US" sz="1400" dirty="0" smtClean="0">
                <a:solidFill>
                  <a:srgbClr val="FFFF00"/>
                </a:solidFill>
              </a:rPr>
              <a:t>↑</a:t>
            </a:r>
            <a:r>
              <a:rPr lang="en-US" altLang="en-US" sz="1400" dirty="0" smtClean="0">
                <a:solidFill>
                  <a:srgbClr val="FFFF00"/>
                </a:solidFill>
              </a:rPr>
              <a:t>incidence and </a:t>
            </a:r>
            <a:r>
              <a:rPr lang="en-US" sz="1400" dirty="0" smtClean="0">
                <a:solidFill>
                  <a:srgbClr val="FFFF00"/>
                </a:solidFill>
              </a:rPr>
              <a:t>↓</a:t>
            </a:r>
            <a:r>
              <a:rPr lang="en-US" altLang="en-US" sz="1400" dirty="0" smtClean="0">
                <a:solidFill>
                  <a:srgbClr val="FFFF00"/>
                </a:solidFill>
              </a:rPr>
              <a:t>survival)</a:t>
            </a:r>
          </a:p>
          <a:p>
            <a:pPr marL="228600" indent="-228600" eaLnBrk="1" hangingPunct="1">
              <a:lnSpc>
                <a:spcPct val="90000"/>
              </a:lnSpc>
              <a:buFont typeface="Wingdings" pitchFamily="1" charset="2"/>
              <a:buChar char="n"/>
              <a:defRPr/>
            </a:pPr>
            <a:r>
              <a:rPr lang="en-US" altLang="en-US" sz="2100" dirty="0" smtClean="0">
                <a:solidFill>
                  <a:srgbClr val="DDDDDD"/>
                </a:solidFill>
              </a:rPr>
              <a:t>Pulmonary diseases</a:t>
            </a:r>
          </a:p>
          <a:p>
            <a:pPr marL="571500" lvl="1" indent="-228600" eaLnBrk="1" hangingPunct="1">
              <a:lnSpc>
                <a:spcPct val="90000"/>
              </a:lnSpc>
              <a:defRPr/>
            </a:pPr>
            <a:r>
              <a:rPr lang="en-US" altLang="en-US" sz="1900" dirty="0" smtClean="0">
                <a:solidFill>
                  <a:srgbClr val="DDDDDD"/>
                </a:solidFill>
              </a:rPr>
              <a:t>Acute (e.g., pneumonia)</a:t>
            </a:r>
          </a:p>
          <a:p>
            <a:pPr marL="571500" lvl="1" indent="-228600" eaLnBrk="1" hangingPunct="1">
              <a:lnSpc>
                <a:spcPct val="90000"/>
              </a:lnSpc>
              <a:defRPr/>
            </a:pPr>
            <a:r>
              <a:rPr lang="en-US" altLang="en-US" sz="1900" dirty="0" smtClean="0">
                <a:solidFill>
                  <a:srgbClr val="DDDDDD"/>
                </a:solidFill>
              </a:rPr>
              <a:t>Chronic (e.g., COPD</a:t>
            </a:r>
            <a:r>
              <a:rPr lang="en-US" altLang="en-US" sz="1900" dirty="0" smtClean="0">
                <a:solidFill>
                  <a:schemeClr val="hlink"/>
                </a:solidFill>
              </a:rPr>
              <a:t>)</a:t>
            </a:r>
          </a:p>
        </p:txBody>
      </p:sp>
      <p:sp>
        <p:nvSpPr>
          <p:cNvPr id="239626" name="Rectangle 10"/>
          <p:cNvSpPr>
            <a:spLocks noGrp="1" noChangeArrowheads="1"/>
          </p:cNvSpPr>
          <p:nvPr>
            <p:ph type="body" sz="half" idx="2"/>
          </p:nvPr>
        </p:nvSpPr>
        <p:spPr>
          <a:xfrm>
            <a:off x="4267200" y="1828800"/>
            <a:ext cx="4876800" cy="4379913"/>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Cardiovascular diseases</a:t>
            </a:r>
          </a:p>
          <a:p>
            <a:pPr lvl="1" eaLnBrk="1" hangingPunct="1">
              <a:lnSpc>
                <a:spcPct val="90000"/>
              </a:lnSpc>
              <a:defRPr/>
            </a:pPr>
            <a:r>
              <a:rPr lang="en-US" altLang="en-US" sz="1900" dirty="0" smtClean="0">
                <a:solidFill>
                  <a:srgbClr val="DDDDDD"/>
                </a:solidFill>
              </a:rPr>
              <a:t>Abdominal aortic aneurysm</a:t>
            </a:r>
          </a:p>
          <a:p>
            <a:pPr lvl="1" eaLnBrk="1" hangingPunct="1">
              <a:lnSpc>
                <a:spcPct val="90000"/>
              </a:lnSpc>
              <a:defRPr/>
            </a:pPr>
            <a:r>
              <a:rPr lang="en-US" altLang="en-US" sz="1900" dirty="0" smtClean="0">
                <a:solidFill>
                  <a:srgbClr val="DDDDDD"/>
                </a:solidFill>
              </a:rPr>
              <a:t>Coronary heart disease</a:t>
            </a:r>
          </a:p>
          <a:p>
            <a:pPr lvl="1" eaLnBrk="1" hangingPunct="1">
              <a:lnSpc>
                <a:spcPct val="90000"/>
              </a:lnSpc>
              <a:defRPr/>
            </a:pPr>
            <a:r>
              <a:rPr lang="en-US" altLang="en-US" sz="1900" dirty="0" err="1" smtClean="0">
                <a:solidFill>
                  <a:srgbClr val="DDDDDD"/>
                </a:solidFill>
              </a:rPr>
              <a:t>Cerebro</a:t>
            </a:r>
            <a:r>
              <a:rPr lang="en-US" altLang="en-US" sz="1900" dirty="0" smtClean="0">
                <a:solidFill>
                  <a:srgbClr val="DDDDDD"/>
                </a:solidFill>
              </a:rPr>
              <a:t>-vascular disease</a:t>
            </a:r>
          </a:p>
          <a:p>
            <a:pPr lvl="1" eaLnBrk="1" hangingPunct="1">
              <a:lnSpc>
                <a:spcPct val="90000"/>
              </a:lnSpc>
              <a:defRPr/>
            </a:pPr>
            <a:r>
              <a:rPr lang="en-US" altLang="en-US" sz="1900" dirty="0" smtClean="0">
                <a:solidFill>
                  <a:srgbClr val="DDDDDD"/>
                </a:solidFill>
              </a:rPr>
              <a:t>Peripheral arterial disease</a:t>
            </a:r>
          </a:p>
          <a:p>
            <a:pPr lvl="1" eaLnBrk="1" hangingPunct="1">
              <a:lnSpc>
                <a:spcPct val="90000"/>
              </a:lnSpc>
              <a:defRPr/>
            </a:pPr>
            <a:r>
              <a:rPr lang="en-US" altLang="en-US" sz="1900" dirty="0" smtClean="0">
                <a:solidFill>
                  <a:srgbClr val="FFFF00"/>
                </a:solidFill>
              </a:rPr>
              <a:t>Type 2 diabetes mellitus</a:t>
            </a:r>
          </a:p>
          <a:p>
            <a:pPr marL="228600" indent="-228600" eaLnBrk="1" hangingPunct="1">
              <a:lnSpc>
                <a:spcPct val="90000"/>
              </a:lnSpc>
              <a:buFont typeface="Wingdings" pitchFamily="1" charset="2"/>
              <a:buChar char="n"/>
              <a:defRPr/>
            </a:pPr>
            <a:r>
              <a:rPr lang="en-US" altLang="en-US" sz="2100" dirty="0" smtClean="0">
                <a:solidFill>
                  <a:srgbClr val="DDDDDD"/>
                </a:solidFill>
              </a:rPr>
              <a:t>Reproductive effects</a:t>
            </a:r>
          </a:p>
          <a:p>
            <a:pPr lvl="1" eaLnBrk="1" hangingPunct="1">
              <a:lnSpc>
                <a:spcPct val="90000"/>
              </a:lnSpc>
              <a:defRPr/>
            </a:pPr>
            <a:r>
              <a:rPr lang="en-US" altLang="en-US" sz="1900" dirty="0" smtClean="0">
                <a:solidFill>
                  <a:srgbClr val="DDDDDD"/>
                </a:solidFill>
              </a:rPr>
              <a:t>Reduced fertility in women</a:t>
            </a:r>
          </a:p>
          <a:p>
            <a:pPr lvl="1" eaLnBrk="1" hangingPunct="1">
              <a:lnSpc>
                <a:spcPct val="90000"/>
              </a:lnSpc>
              <a:defRPr/>
            </a:pPr>
            <a:r>
              <a:rPr lang="en-US" altLang="en-US" sz="1900" dirty="0" smtClean="0">
                <a:solidFill>
                  <a:srgbClr val="DDDDDD"/>
                </a:solidFill>
              </a:rPr>
              <a:t>Poor pregnancy outcomes  (e.g.,  low birth weight, preterm delivery)</a:t>
            </a:r>
          </a:p>
          <a:p>
            <a:pPr lvl="1" eaLnBrk="1" hangingPunct="1">
              <a:lnSpc>
                <a:spcPct val="90000"/>
              </a:lnSpc>
              <a:defRPr/>
            </a:pPr>
            <a:r>
              <a:rPr lang="en-US" altLang="en-US" sz="1900" dirty="0" smtClean="0">
                <a:solidFill>
                  <a:srgbClr val="DDDDDD"/>
                </a:solidFill>
              </a:rPr>
              <a:t>Infant mortality; childhood obesity</a:t>
            </a:r>
          </a:p>
          <a:p>
            <a:pPr marL="228600" indent="-228600" eaLnBrk="1" hangingPunct="1">
              <a:lnSpc>
                <a:spcPct val="90000"/>
              </a:lnSpc>
              <a:buFont typeface="Wingdings" pitchFamily="1" charset="2"/>
              <a:buChar char="n"/>
              <a:defRPr/>
            </a:pPr>
            <a:r>
              <a:rPr lang="en-US" altLang="en-US" sz="2100" dirty="0" smtClean="0">
                <a:solidFill>
                  <a:srgbClr val="DDDDDD"/>
                </a:solidFill>
              </a:rPr>
              <a:t>Other effects: cataract, osteoporosis, </a:t>
            </a:r>
            <a:r>
              <a:rPr lang="en-US" altLang="en-US" sz="2100" dirty="0" smtClean="0">
                <a:solidFill>
                  <a:srgbClr val="FF0000"/>
                </a:solidFill>
              </a:rPr>
              <a:t>p</a:t>
            </a:r>
            <a:r>
              <a:rPr lang="en-US" sz="2100" dirty="0" smtClean="0">
                <a:solidFill>
                  <a:srgbClr val="FF0000"/>
                </a:solidFill>
              </a:rPr>
              <a:t>eriodontitis</a:t>
            </a:r>
            <a:r>
              <a:rPr lang="en-US" sz="2100" dirty="0" smtClean="0">
                <a:solidFill>
                  <a:srgbClr val="DDDDDD"/>
                </a:solidFill>
              </a:rPr>
              <a:t>, poor surgical outcomes, </a:t>
            </a:r>
            <a:r>
              <a:rPr lang="en-US" sz="2100" dirty="0" err="1" smtClean="0">
                <a:solidFill>
                  <a:srgbClr val="FFFF00"/>
                </a:solidFill>
              </a:rPr>
              <a:t>Alzheimers</a:t>
            </a:r>
            <a:r>
              <a:rPr lang="en-US" sz="2100" dirty="0" smtClean="0">
                <a:solidFill>
                  <a:srgbClr val="FFFF00"/>
                </a:solidFill>
              </a:rPr>
              <a:t>; rheumatoid arthritis; less sleep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Never Too Late to Quit*</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sz="2800" u="sng" dirty="0" smtClean="0">
                <a:solidFill>
                  <a:srgbClr val="FFFF00"/>
                </a:solidFill>
              </a:rPr>
              <a:t>Age of quitting smoking</a:t>
            </a:r>
            <a:r>
              <a:rPr lang="en-US" sz="2800" dirty="0" smtClean="0">
                <a:solidFill>
                  <a:srgbClr val="FFFF00"/>
                </a:solidFill>
              </a:rPr>
              <a:t>	</a:t>
            </a:r>
            <a:r>
              <a:rPr lang="en-US" sz="2800" u="sng" dirty="0" smtClean="0">
                <a:solidFill>
                  <a:srgbClr val="FFFF00"/>
                </a:solidFill>
              </a:rPr>
              <a:t>Years of life saved</a:t>
            </a:r>
          </a:p>
          <a:p>
            <a:pPr marL="0" indent="0">
              <a:buNone/>
            </a:pPr>
            <a:r>
              <a:rPr lang="en-US" sz="2800" dirty="0" smtClean="0"/>
              <a:t>25-34					10</a:t>
            </a:r>
          </a:p>
          <a:p>
            <a:pPr marL="0" indent="0">
              <a:buNone/>
            </a:pPr>
            <a:r>
              <a:rPr lang="en-US" sz="2800" dirty="0" smtClean="0"/>
              <a:t>35-44					 9</a:t>
            </a:r>
          </a:p>
          <a:p>
            <a:pPr marL="0" indent="0">
              <a:buNone/>
            </a:pPr>
            <a:r>
              <a:rPr lang="en-US" sz="2800" dirty="0" smtClean="0"/>
              <a:t>45-54					 8</a:t>
            </a:r>
          </a:p>
          <a:p>
            <a:pPr marL="0" indent="0">
              <a:buNone/>
            </a:pPr>
            <a:r>
              <a:rPr lang="en-US" sz="2800" dirty="0" smtClean="0"/>
              <a:t>55-64					 4</a:t>
            </a:r>
          </a:p>
          <a:p>
            <a:pPr marL="0" indent="0">
              <a:buNone/>
            </a:pPr>
            <a:endParaRPr lang="en-US" sz="2800" dirty="0">
              <a:solidFill>
                <a:srgbClr val="FFFF00"/>
              </a:solidFill>
            </a:endParaRPr>
          </a:p>
          <a:p>
            <a:pPr marL="0" indent="0">
              <a:buNone/>
            </a:pPr>
            <a:r>
              <a:rPr lang="en-US" sz="2400" dirty="0" smtClean="0">
                <a:solidFill>
                  <a:srgbClr val="FFFF00"/>
                </a:solidFill>
              </a:rPr>
              <a:t>* </a:t>
            </a:r>
            <a:r>
              <a:rPr lang="en-US" sz="2400" dirty="0" err="1" smtClean="0">
                <a:solidFill>
                  <a:srgbClr val="FFFF00"/>
                </a:solidFill>
              </a:rPr>
              <a:t>Jha</a:t>
            </a:r>
            <a:r>
              <a:rPr lang="en-US" sz="2400" dirty="0" smtClean="0">
                <a:solidFill>
                  <a:srgbClr val="FFFF00"/>
                </a:solidFill>
              </a:rPr>
              <a:t>, NEJM Jan 24, 2013</a:t>
            </a:r>
            <a:endParaRPr lang="en-US" sz="2400" dirty="0">
              <a:solidFill>
                <a:srgbClr val="FFFF00"/>
              </a:solidFill>
            </a:endParaRPr>
          </a:p>
        </p:txBody>
      </p:sp>
    </p:spTree>
    <p:extLst>
      <p:ext uri="{BB962C8B-B14F-4D97-AF65-F5344CB8AC3E}">
        <p14:creationId xmlns:p14="http://schemas.microsoft.com/office/powerpoint/2010/main" val="10938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z="4000" dirty="0" smtClean="0">
                <a:solidFill>
                  <a:srgbClr val="FFFF00"/>
                </a:solidFill>
              </a:rPr>
              <a:t>Smoking and Mental Illness: </a:t>
            </a:r>
            <a:br>
              <a:rPr lang="en-US" sz="4000" dirty="0" smtClean="0">
                <a:solidFill>
                  <a:srgbClr val="FFFF00"/>
                </a:solidFill>
              </a:rPr>
            </a:br>
            <a:r>
              <a:rPr lang="en-US" sz="4000" dirty="0" smtClean="0">
                <a:solidFill>
                  <a:srgbClr val="FFFF00"/>
                </a:solidFill>
              </a:rPr>
              <a:t>The Heavy Burden</a:t>
            </a:r>
          </a:p>
        </p:txBody>
      </p:sp>
      <p:sp>
        <p:nvSpPr>
          <p:cNvPr id="536579" name="Rectangle 3"/>
          <p:cNvSpPr>
            <a:spLocks noGrp="1" noChangeArrowheads="1"/>
          </p:cNvSpPr>
          <p:nvPr>
            <p:ph type="body" idx="1"/>
          </p:nvPr>
        </p:nvSpPr>
        <p:spPr/>
        <p:txBody>
          <a:bodyPr/>
          <a:lstStyle/>
          <a:p>
            <a:pPr eaLnBrk="1" hangingPunct="1">
              <a:lnSpc>
                <a:spcPct val="90000"/>
              </a:lnSpc>
              <a:defRPr/>
            </a:pPr>
            <a:r>
              <a:rPr lang="en-US" sz="2400" dirty="0" smtClean="0">
                <a:solidFill>
                  <a:srgbClr val="DDDDDD"/>
                </a:solidFill>
              </a:rPr>
              <a:t>200,000 annual deaths from smoking occur among patients with CMI and/or substance abuse</a:t>
            </a:r>
          </a:p>
          <a:p>
            <a:pPr eaLnBrk="1" hangingPunct="1">
              <a:lnSpc>
                <a:spcPct val="90000"/>
              </a:lnSpc>
              <a:defRPr/>
            </a:pPr>
            <a:r>
              <a:rPr lang="en-US" sz="2400" dirty="0" smtClean="0">
                <a:solidFill>
                  <a:srgbClr val="DDDDDD"/>
                </a:solidFill>
              </a:rPr>
              <a:t>This population consumes 40% of all cigarettes sold in the United States</a:t>
            </a:r>
          </a:p>
          <a:p>
            <a:pPr eaLnBrk="1" hangingPunct="1">
              <a:lnSpc>
                <a:spcPct val="90000"/>
              </a:lnSpc>
              <a:buFont typeface="Wingdings" pitchFamily="2" charset="2"/>
              <a:buNone/>
              <a:defRPr/>
            </a:pPr>
            <a:r>
              <a:rPr lang="en-US" sz="2400" dirty="0" smtClean="0">
                <a:solidFill>
                  <a:srgbClr val="DDDDDD"/>
                </a:solidFill>
              </a:rPr>
              <a:t>	-- higher prevalence</a:t>
            </a:r>
          </a:p>
          <a:p>
            <a:pPr eaLnBrk="1" hangingPunct="1">
              <a:lnSpc>
                <a:spcPct val="90000"/>
              </a:lnSpc>
              <a:buFont typeface="Wingdings" pitchFamily="2" charset="2"/>
              <a:buNone/>
              <a:defRPr/>
            </a:pPr>
            <a:r>
              <a:rPr lang="en-US" sz="2400" dirty="0" smtClean="0">
                <a:solidFill>
                  <a:srgbClr val="DDDDDD"/>
                </a:solidFill>
              </a:rPr>
              <a:t>	-- smoke more</a:t>
            </a:r>
          </a:p>
          <a:p>
            <a:pPr eaLnBrk="1" hangingPunct="1">
              <a:lnSpc>
                <a:spcPct val="90000"/>
              </a:lnSpc>
              <a:buFont typeface="Wingdings" pitchFamily="2" charset="2"/>
              <a:buNone/>
              <a:defRPr/>
            </a:pPr>
            <a:r>
              <a:rPr lang="en-US" sz="2400" dirty="0" smtClean="0">
                <a:solidFill>
                  <a:srgbClr val="DDDDDD"/>
                </a:solidFill>
              </a:rPr>
              <a:t>	-- more likely to smoke down to the butt</a:t>
            </a:r>
          </a:p>
          <a:p>
            <a:pPr eaLnBrk="1" hangingPunct="1">
              <a:lnSpc>
                <a:spcPct val="90000"/>
              </a:lnSpc>
              <a:defRPr/>
            </a:pPr>
            <a:r>
              <a:rPr lang="en-US" sz="2400" dirty="0" smtClean="0">
                <a:solidFill>
                  <a:srgbClr val="DDDDDD"/>
                </a:solidFill>
              </a:rPr>
              <a:t>People with CMI die earlier than others, and smoking is a large contributor to that early mortality </a:t>
            </a:r>
          </a:p>
          <a:p>
            <a:pPr eaLnBrk="1" hangingPunct="1">
              <a:lnSpc>
                <a:spcPct val="90000"/>
              </a:lnSpc>
              <a:defRPr/>
            </a:pPr>
            <a:r>
              <a:rPr lang="en-US" sz="2400" dirty="0" smtClean="0">
                <a:solidFill>
                  <a:srgbClr val="DDDDDD"/>
                </a:solidFill>
              </a:rPr>
              <a:t>Social isolation from smoking compounds the social stigma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7668</TotalTime>
  <Words>3046</Words>
  <Application>Microsoft Office PowerPoint</Application>
  <PresentationFormat>On-screen Show (4:3)</PresentationFormat>
  <Paragraphs>408</Paragraphs>
  <Slides>55</Slides>
  <Notes>55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59" baseType="lpstr">
      <vt:lpstr>Slit</vt:lpstr>
      <vt:lpstr>NCCDPHP_PPT_dark([1]</vt:lpstr>
      <vt:lpstr>1_NCCDPHP_PPT_dark([1]</vt:lpstr>
      <vt:lpstr>Chart</vt:lpstr>
      <vt:lpstr>Update on Tobacco Control</vt:lpstr>
      <vt:lpstr>Topics for Today</vt:lpstr>
      <vt:lpstr>Facts About Smoking and Health</vt:lpstr>
      <vt:lpstr>Tobacco’s Deadly Toll</vt:lpstr>
      <vt:lpstr>Tobacco:  Leading Preventable Cause of Death</vt:lpstr>
      <vt:lpstr>PowerPoint Presentation</vt:lpstr>
      <vt:lpstr>Health Consequences of Smoking</vt:lpstr>
      <vt:lpstr>Never Too Late to Quit*</vt:lpstr>
      <vt:lpstr>Smoking and Mental Illness:  The Heavy Burden</vt:lpstr>
      <vt:lpstr>Causal Associations with  Second-hand Smoke</vt:lpstr>
      <vt:lpstr>Epidemiology of Tobacco Use</vt:lpstr>
      <vt:lpstr>PowerPoint Presentation</vt:lpstr>
      <vt:lpstr>TRENDS in ADULT SMOKING, by SEX—U.S., 1955–2011</vt:lpstr>
      <vt:lpstr>Smoking Prevalence and Average Number of Cigarettes Smoked per Day per Current Smoker 1965-2010 </vt:lpstr>
      <vt:lpstr>PowerPoint Presentation</vt:lpstr>
      <vt:lpstr>Past Month Use of Cigarettes and Marijuana among US 12th Grade Students, 1975-2012</vt:lpstr>
      <vt:lpstr>PREVALENCE of ADULT SMOKING,  by RACE/ETHNICITY—U.S., 2011</vt:lpstr>
      <vt:lpstr>PREVALENCE of ADULT SMOKING,  by EDUCATION—U.S., 2011</vt:lpstr>
      <vt:lpstr>PREVALENCE of SMOKING,  by AGE GROUP—U.S., 2011</vt:lpstr>
      <vt:lpstr>Tobacco Control Policies</vt:lpstr>
      <vt:lpstr>Health Professionals’  Smoking Rates, 2004 *</vt:lpstr>
      <vt:lpstr>Adult Smoking Prevalence and Cigarette Tax Rates </vt:lpstr>
      <vt:lpstr>Federal Tobacco Tax Per Pack of Cigarettes</vt:lpstr>
      <vt:lpstr>PowerPoint Presentation</vt:lpstr>
      <vt:lpstr>PowerPoint Presentation</vt:lpstr>
      <vt:lpstr>PowerPoint Presentation</vt:lpstr>
      <vt:lpstr>Number of Smokers =  New Smokers + Old Smokers - Quitters</vt:lpstr>
      <vt:lpstr> Number of Quitters =   Number of Quit Attempts   X % of Quitters  </vt:lpstr>
      <vt:lpstr>Family Smoking Prevention and Tobacco Control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Next Steps</vt:lpstr>
      <vt:lpstr>Tobacco Tipping Point?</vt:lpstr>
      <vt:lpstr>Tobacco Tipping Point (2)</vt:lpstr>
      <vt:lpstr>Unresolved Issues</vt:lpstr>
      <vt:lpstr>Australian Health Minister</vt:lpstr>
      <vt:lpstr>PowerPoint Presentation</vt:lpstr>
      <vt:lpstr>Proposed Ladder of Interventions to Reduce Tobacco Use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DGIM</dc:creator>
  <cp:lastModifiedBy>Clark, Brian</cp:lastModifiedBy>
  <cp:revision>626</cp:revision>
  <cp:lastPrinted>2011-06-17T17:48:09Z</cp:lastPrinted>
  <dcterms:created xsi:type="dcterms:W3CDTF">2004-10-25T17:19:59Z</dcterms:created>
  <dcterms:modified xsi:type="dcterms:W3CDTF">2013-07-31T18:43:42Z</dcterms:modified>
</cp:coreProperties>
</file>