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5417" r:id="rId2"/>
    <p:sldMasterId id="2147485428" r:id="rId3"/>
  </p:sldMasterIdLst>
  <p:notesMasterIdLst>
    <p:notesMasterId r:id="rId52"/>
  </p:notesMasterIdLst>
  <p:handoutMasterIdLst>
    <p:handoutMasterId r:id="rId53"/>
  </p:handoutMasterIdLst>
  <p:sldIdLst>
    <p:sldId id="364" r:id="rId4"/>
    <p:sldId id="444" r:id="rId5"/>
    <p:sldId id="514" r:id="rId6"/>
    <p:sldId id="659" r:id="rId7"/>
    <p:sldId id="425" r:id="rId8"/>
    <p:sldId id="488" r:id="rId9"/>
    <p:sldId id="439" r:id="rId10"/>
    <p:sldId id="367" r:id="rId11"/>
    <p:sldId id="670" r:id="rId12"/>
    <p:sldId id="548" r:id="rId13"/>
    <p:sldId id="603" r:id="rId14"/>
    <p:sldId id="637" r:id="rId15"/>
    <p:sldId id="553" r:id="rId16"/>
    <p:sldId id="554" r:id="rId17"/>
    <p:sldId id="661" r:id="rId18"/>
    <p:sldId id="719" r:id="rId19"/>
    <p:sldId id="673" r:id="rId20"/>
    <p:sldId id="656" r:id="rId21"/>
    <p:sldId id="467" r:id="rId22"/>
    <p:sldId id="468" r:id="rId23"/>
    <p:sldId id="674" r:id="rId24"/>
    <p:sldId id="679" r:id="rId25"/>
    <p:sldId id="680" r:id="rId26"/>
    <p:sldId id="681" r:id="rId27"/>
    <p:sldId id="682" r:id="rId28"/>
    <p:sldId id="683" r:id="rId29"/>
    <p:sldId id="684" r:id="rId30"/>
    <p:sldId id="685" r:id="rId31"/>
    <p:sldId id="686" r:id="rId32"/>
    <p:sldId id="687" r:id="rId33"/>
    <p:sldId id="728" r:id="rId34"/>
    <p:sldId id="705" r:id="rId35"/>
    <p:sldId id="663" r:id="rId36"/>
    <p:sldId id="536" r:id="rId37"/>
    <p:sldId id="621" r:id="rId38"/>
    <p:sldId id="559" r:id="rId39"/>
    <p:sldId id="384" r:id="rId40"/>
    <p:sldId id="385" r:id="rId41"/>
    <p:sldId id="566" r:id="rId42"/>
    <p:sldId id="511" r:id="rId43"/>
    <p:sldId id="666" r:id="rId44"/>
    <p:sldId id="620" r:id="rId45"/>
    <p:sldId id="729" r:id="rId46"/>
    <p:sldId id="730" r:id="rId47"/>
    <p:sldId id="732" r:id="rId48"/>
    <p:sldId id="651" r:id="rId49"/>
    <p:sldId id="502" r:id="rId50"/>
    <p:sldId id="641" r:id="rId5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3300"/>
    <a:srgbClr val="00A100"/>
    <a:srgbClr val="FF0000"/>
    <a:srgbClr val="FF6600"/>
    <a:srgbClr val="CC3300"/>
    <a:srgbClr val="6600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707" autoAdjust="0"/>
  </p:normalViewPr>
  <p:slideViewPr>
    <p:cSldViewPr>
      <p:cViewPr>
        <p:scale>
          <a:sx n="89" d="100"/>
          <a:sy n="89" d="100"/>
        </p:scale>
        <p:origin x="21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664"/>
    </p:cViewPr>
  </p:sorterViewPr>
  <p:notesViewPr>
    <p:cSldViewPr>
      <p:cViewPr>
        <p:scale>
          <a:sx n="80" d="100"/>
          <a:sy n="80" d="100"/>
        </p:scale>
        <p:origin x="-1938"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80479645926733E-2"/>
          <c:y val="0.14086096290396075"/>
          <c:w val="0.91424566414492303"/>
          <c:h val="0.83041672749987561"/>
        </c:manualLayout>
      </c:layout>
      <c:barChart>
        <c:barDir val="col"/>
        <c:grouping val="clustered"/>
        <c:varyColors val="0"/>
        <c:ser>
          <c:idx val="0"/>
          <c:order val="0"/>
          <c:tx>
            <c:strRef>
              <c:f>Sheet1!$B$1</c:f>
              <c:strCache>
                <c:ptCount val="1"/>
                <c:pt idx="0">
                  <c:v>Series 1</c:v>
                </c:pt>
              </c:strCache>
            </c:strRef>
          </c:tx>
          <c:spPr>
            <a:solidFill>
              <a:srgbClr val="3399FF"/>
            </a:solidFill>
          </c:spPr>
          <c:invertIfNegative val="0"/>
          <c:cat>
            <c:numRef>
              <c:f>Sheet1!$A$2</c:f>
              <c:numCache>
                <c:formatCode>General</c:formatCode>
                <c:ptCount val="1"/>
              </c:numCache>
            </c:numRef>
          </c:cat>
          <c:val>
            <c:numRef>
              <c:f>Sheet1!$B$2</c:f>
              <c:numCache>
                <c:formatCode>General</c:formatCode>
                <c:ptCount val="1"/>
                <c:pt idx="0">
                  <c:v>25.6</c:v>
                </c:pt>
              </c:numCache>
            </c:numRef>
          </c:val>
        </c:ser>
        <c:ser>
          <c:idx val="1"/>
          <c:order val="1"/>
          <c:tx>
            <c:strRef>
              <c:f>Sheet1!$C$1</c:f>
              <c:strCache>
                <c:ptCount val="1"/>
                <c:pt idx="0">
                  <c:v>Series 2</c:v>
                </c:pt>
              </c:strCache>
            </c:strRef>
          </c:tx>
          <c:spPr>
            <a:solidFill>
              <a:srgbClr val="C00000"/>
            </a:solidFill>
          </c:spPr>
          <c:invertIfNegative val="0"/>
          <c:cat>
            <c:numRef>
              <c:f>Sheet1!$A$2</c:f>
              <c:numCache>
                <c:formatCode>General</c:formatCode>
                <c:ptCount val="1"/>
              </c:numCache>
            </c:numRef>
          </c:cat>
          <c:val>
            <c:numRef>
              <c:f>Sheet1!$C$2</c:f>
              <c:numCache>
                <c:formatCode>General</c:formatCode>
                <c:ptCount val="1"/>
                <c:pt idx="0">
                  <c:v>15.3</c:v>
                </c:pt>
              </c:numCache>
            </c:numRef>
          </c:val>
        </c:ser>
        <c:ser>
          <c:idx val="2"/>
          <c:order val="2"/>
          <c:tx>
            <c:strRef>
              <c:f>Sheet1!$D$1</c:f>
              <c:strCache>
                <c:ptCount val="1"/>
                <c:pt idx="0">
                  <c:v>Series 3</c:v>
                </c:pt>
              </c:strCache>
            </c:strRef>
          </c:tx>
          <c:spPr>
            <a:solidFill>
              <a:srgbClr val="EE8E00"/>
            </a:solidFill>
          </c:spPr>
          <c:invertIfNegative val="0"/>
          <c:cat>
            <c:numRef>
              <c:f>Sheet1!$A$2</c:f>
              <c:numCache>
                <c:formatCode>General</c:formatCode>
                <c:ptCount val="1"/>
              </c:numCache>
            </c:numRef>
          </c:cat>
          <c:val>
            <c:numRef>
              <c:f>Sheet1!$D$2</c:f>
              <c:numCache>
                <c:formatCode>General</c:formatCode>
                <c:ptCount val="1"/>
                <c:pt idx="0">
                  <c:v>10.5</c:v>
                </c:pt>
              </c:numCache>
            </c:numRef>
          </c:val>
        </c:ser>
        <c:ser>
          <c:idx val="3"/>
          <c:order val="3"/>
          <c:tx>
            <c:strRef>
              <c:f>Sheet1!$E$1</c:f>
              <c:strCache>
                <c:ptCount val="1"/>
                <c:pt idx="0">
                  <c:v>Series 4</c:v>
                </c:pt>
              </c:strCache>
            </c:strRef>
          </c:tx>
          <c:spPr>
            <a:solidFill>
              <a:srgbClr val="7030A0"/>
            </a:solidFill>
          </c:spPr>
          <c:invertIfNegative val="0"/>
          <c:cat>
            <c:numRef>
              <c:f>Sheet1!$A$2</c:f>
              <c:numCache>
                <c:formatCode>General</c:formatCode>
                <c:ptCount val="1"/>
              </c:numCache>
            </c:numRef>
          </c:cat>
          <c:val>
            <c:numRef>
              <c:f>Sheet1!$E$2</c:f>
              <c:numCache>
                <c:formatCode>General</c:formatCode>
                <c:ptCount val="1"/>
                <c:pt idx="0">
                  <c:v>3.7</c:v>
                </c:pt>
              </c:numCache>
            </c:numRef>
          </c:val>
        </c:ser>
        <c:ser>
          <c:idx val="4"/>
          <c:order val="4"/>
          <c:tx>
            <c:strRef>
              <c:f>Sheet1!$F$1</c:f>
              <c:strCache>
                <c:ptCount val="1"/>
                <c:pt idx="0">
                  <c:v>Series 5</c:v>
                </c:pt>
              </c:strCache>
            </c:strRef>
          </c:tx>
          <c:spPr>
            <a:solidFill>
              <a:srgbClr val="FF66CC"/>
            </a:solidFill>
          </c:spPr>
          <c:invertIfNegative val="0"/>
          <c:cat>
            <c:numRef>
              <c:f>Sheet1!$A$2</c:f>
              <c:numCache>
                <c:formatCode>General</c:formatCode>
                <c:ptCount val="1"/>
              </c:numCache>
            </c:numRef>
          </c:cat>
          <c:val>
            <c:numRef>
              <c:f>Sheet1!$F$2</c:f>
              <c:numCache>
                <c:formatCode>General</c:formatCode>
                <c:ptCount val="1"/>
                <c:pt idx="0">
                  <c:v>0.46</c:v>
                </c:pt>
              </c:numCache>
            </c:numRef>
          </c:val>
        </c:ser>
        <c:dLbls>
          <c:showLegendKey val="0"/>
          <c:showVal val="0"/>
          <c:showCatName val="0"/>
          <c:showSerName val="0"/>
          <c:showPercent val="0"/>
          <c:showBubbleSize val="0"/>
        </c:dLbls>
        <c:gapWidth val="115"/>
        <c:overlap val="-57"/>
        <c:axId val="98973568"/>
        <c:axId val="98975104"/>
      </c:barChart>
      <c:catAx>
        <c:axId val="98973568"/>
        <c:scaling>
          <c:orientation val="minMax"/>
        </c:scaling>
        <c:delete val="1"/>
        <c:axPos val="b"/>
        <c:numFmt formatCode="General" sourceLinked="1"/>
        <c:majorTickMark val="out"/>
        <c:minorTickMark val="none"/>
        <c:tickLblPos val="none"/>
        <c:crossAx val="98975104"/>
        <c:crosses val="autoZero"/>
        <c:auto val="1"/>
        <c:lblAlgn val="ctr"/>
        <c:lblOffset val="100"/>
        <c:noMultiLvlLbl val="0"/>
      </c:catAx>
      <c:valAx>
        <c:axId val="98975104"/>
        <c:scaling>
          <c:orientation val="minMax"/>
        </c:scaling>
        <c:delete val="0"/>
        <c:axPos val="l"/>
        <c:numFmt formatCode="General" sourceLinked="1"/>
        <c:majorTickMark val="out"/>
        <c:minorTickMark val="none"/>
        <c:tickLblPos val="nextTo"/>
        <c:spPr>
          <a:ln>
            <a:solidFill>
              <a:schemeClr val="bg2"/>
            </a:solidFill>
          </a:ln>
        </c:spPr>
        <c:txPr>
          <a:bodyPr/>
          <a:lstStyle/>
          <a:p>
            <a:pPr>
              <a:defRPr baseline="0">
                <a:solidFill>
                  <a:schemeClr val="bg2"/>
                </a:solidFill>
              </a:defRPr>
            </a:pPr>
            <a:endParaRPr lang="en-US"/>
          </a:p>
        </c:txPr>
        <c:crossAx val="98973568"/>
        <c:crosses val="autoZero"/>
        <c:crossBetween val="between"/>
      </c:valAx>
      <c:spPr>
        <a:noFill/>
        <a:ln w="25411">
          <a:noFill/>
        </a:ln>
      </c:spPr>
    </c:plotArea>
    <c:plotVisOnly val="1"/>
    <c:dispBlanksAs val="gap"/>
    <c:showDLblsOverMax val="0"/>
  </c:chart>
  <c:txPr>
    <a:bodyPr/>
    <a:lstStyle/>
    <a:p>
      <a:pPr>
        <a:defRPr sz="180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860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BC41674A-BF88-49F9-924A-F6764BECEA69}" type="slidenum">
              <a:rPr lang="en-US"/>
              <a:pPr>
                <a:defRPr/>
              </a:pPr>
              <a:t>‹#›</a:t>
            </a:fld>
            <a:endParaRPr lang="en-US"/>
          </a:p>
        </p:txBody>
      </p:sp>
    </p:spTree>
    <p:extLst>
      <p:ext uri="{BB962C8B-B14F-4D97-AF65-F5344CB8AC3E}">
        <p14:creationId xmlns:p14="http://schemas.microsoft.com/office/powerpoint/2010/main" val="254575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03A41752-45BE-43F1-B281-4D56C5AC7443}" type="slidenum">
              <a:rPr lang="en-US"/>
              <a:pPr>
                <a:defRPr/>
              </a:pPr>
              <a:t>‹#›</a:t>
            </a:fld>
            <a:endParaRPr lang="en-US"/>
          </a:p>
        </p:txBody>
      </p:sp>
    </p:spTree>
    <p:extLst>
      <p:ext uri="{BB962C8B-B14F-4D97-AF65-F5344CB8AC3E}">
        <p14:creationId xmlns:p14="http://schemas.microsoft.com/office/powerpoint/2010/main" val="263283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62F5D2B-73BD-4C75-99F4-53CF66CC7F89}" type="slidenum">
              <a:rPr lang="en-US" sz="1200" smtClean="0"/>
              <a:pPr/>
              <a:t>1</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pPr algn="r" eaLnBrk="1" hangingPunct="1"/>
            <a:fld id="{15FAE2AF-7480-41E4-8EF9-B50AFB8189F5}" type="slidenum">
              <a:rPr lang="en-US" sz="1200"/>
              <a:pPr algn="r" eaLnBrk="1" hangingPunct="1"/>
              <a:t>10</a:t>
            </a:fld>
            <a:endParaRPr lang="en-US" sz="1200"/>
          </a:p>
        </p:txBody>
      </p:sp>
      <p:sp>
        <p:nvSpPr>
          <p:cNvPr id="196611" name="Rectangle 2"/>
          <p:cNvSpPr>
            <a:spLocks noGrp="1" noRot="1" noChangeAspect="1" noChangeArrowheads="1" noTextEdit="1"/>
          </p:cNvSpPr>
          <p:nvPr>
            <p:ph type="sldImg"/>
          </p:nvPr>
        </p:nvSpPr>
        <p:spPr>
          <a:xfrm>
            <a:off x="1792288" y="696913"/>
            <a:ext cx="3440112" cy="2579687"/>
          </a:xfrm>
          <a:ln/>
        </p:spPr>
      </p:sp>
      <p:sp>
        <p:nvSpPr>
          <p:cNvPr id="196612" name="Rectangle 5"/>
          <p:cNvSpPr>
            <a:spLocks noGrp="1" noChangeArrowheads="1"/>
          </p:cNvSpPr>
          <p:nvPr>
            <p:ph type="body" idx="1"/>
          </p:nvPr>
        </p:nvSpPr>
        <p:spPr>
          <a:xfrm>
            <a:off x="600075" y="3540125"/>
            <a:ext cx="5953125" cy="5341938"/>
          </a:xfrm>
          <a:noFill/>
          <a:ln>
            <a:solidFill>
              <a:schemeClr val="tx1"/>
            </a:solidFill>
          </a:ln>
          <a:extLst>
            <a:ext uri="{909E8E84-426E-40DD-AFC4-6F175D3DCCD1}">
              <a14:hiddenFill xmlns:a14="http://schemas.microsoft.com/office/drawing/2010/main">
                <a:solidFill>
                  <a:srgbClr val="FFFFFF"/>
                </a:solidFill>
              </a14:hiddenFill>
            </a:ext>
          </a:extLst>
        </p:spPr>
        <p:txBody>
          <a:bodyPr lIns="94687" tIns="47342" rIns="94687" bIns="47342"/>
          <a:lstStyle/>
          <a:p>
            <a:pPr eaLnBrk="1" hangingPunct="1">
              <a:tabLst>
                <a:tab pos="228600" algn="l"/>
              </a:tabLst>
            </a:pPr>
            <a:r>
              <a:rPr lang="en-US" altLang="en-US" sz="900" smtClean="0">
                <a:latin typeface="Arial" pitchFamily="34" charset="0"/>
              </a:rPr>
              <a:t>This graph demonstrates trends in smoking among adults in the U.S. between 1955 and 2007 (CDC, 1999, 2008). Since 1990, the smoking prevalence among men and women has experienced only a slight decline, compared to previous decades, highlighting a need for enhanced tobacco control efforts. In 2007, results of the National Health Interview Survey (NHIS) indicated that approximately 43.4 million adults (19.8% of the U.S. adult population) are current smokers</a:t>
            </a:r>
            <a:r>
              <a:rPr lang="en-US" altLang="en-US" sz="900" baseline="30000" smtClean="0">
                <a:latin typeface="Arial" pitchFamily="34" charset="0"/>
              </a:rPr>
              <a:t>1</a:t>
            </a:r>
            <a:r>
              <a:rPr lang="en-US" altLang="en-US" sz="900" smtClean="0">
                <a:latin typeface="Arial" pitchFamily="34" charset="0"/>
              </a:rPr>
              <a:t> (CDC, 2008). Of these, 77.8% smoke every day and 22.2% smoke some days (CDC, 2008). A greater proportion of men (22.3%) than women (17.4%) are current smokers.</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smtClean="0">
                <a:latin typeface="Arial" pitchFamily="34" charset="0"/>
              </a:rPr>
              <a:t>An estimated 70% of all smokers want to quit completely (CDC, 2002). In 2007, approximately 13.4 million (39.8%) of current smokers stopped smoking at least 1 day during the past 12 months because they were trying to quit (CDC, 2008). In 2007, an estimated 47.3 million adults were former smokers,</a:t>
            </a:r>
            <a:r>
              <a:rPr lang="en-US" altLang="en-US" sz="900" baseline="30000" smtClean="0">
                <a:latin typeface="Arial" pitchFamily="34" charset="0"/>
              </a:rPr>
              <a:t>2</a:t>
            </a:r>
            <a:r>
              <a:rPr lang="en-US" altLang="en-US" sz="900" smtClean="0">
                <a:latin typeface="Arial" pitchFamily="34" charset="0"/>
              </a:rPr>
              <a:t> representing 52.1% of persons who had ever smoked (CDC, 2008). </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b="1" smtClean="0">
                <a:latin typeface="Arial" pitchFamily="34" charset="0"/>
                <a:sym typeface="Webdings" pitchFamily="18" charset="2"/>
              </a:rPr>
              <a:t>♪ </a:t>
            </a:r>
            <a:r>
              <a:rPr lang="en-US" altLang="en-US" sz="900" b="1" smtClean="0">
                <a:latin typeface="Arial" pitchFamily="34" charset="0"/>
              </a:rPr>
              <a:t>Note to instructor(s):</a:t>
            </a:r>
            <a:r>
              <a:rPr lang="en-US" altLang="en-US" sz="900" smtClean="0">
                <a:latin typeface="Arial" pitchFamily="34" charset="0"/>
              </a:rPr>
              <a:t> Cessation statistics vary depending on factors such as the duration of follow-up, definitions of abstinence, and whether reports of cessation were biologically confirmed. According to the CDC (2002), 4.7% of smokers who had smoked every day or some days during the past year had quit and were able to maintain abstinence for 3–12 months in 2000. </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baseline="30000" smtClean="0">
                <a:latin typeface="Arial" pitchFamily="34" charset="0"/>
              </a:rPr>
              <a:t>1</a:t>
            </a:r>
            <a:r>
              <a:rPr lang="en-US" altLang="en-US" sz="900" smtClean="0">
                <a:latin typeface="Arial" pitchFamily="34" charset="0"/>
              </a:rPr>
              <a:t>Current smokers: persons who reported having smoked </a:t>
            </a:r>
            <a:r>
              <a:rPr lang="en-US" altLang="en-US" sz="900" smtClean="0">
                <a:latin typeface="Arial" pitchFamily="34" charset="0"/>
                <a:sym typeface="Symbol" pitchFamily="18" charset="2"/>
              </a:rPr>
              <a:t>100 or more cigarettes during their lifetime and who smoked every day or some days at the time of the interview.</a:t>
            </a:r>
          </a:p>
          <a:p>
            <a:pPr eaLnBrk="1" hangingPunct="1">
              <a:tabLst>
                <a:tab pos="228600" algn="l"/>
              </a:tabLst>
            </a:pPr>
            <a:r>
              <a:rPr lang="en-US" altLang="en-US" sz="900" baseline="30000" smtClean="0">
                <a:latin typeface="Arial" pitchFamily="34" charset="0"/>
              </a:rPr>
              <a:t>2</a:t>
            </a:r>
            <a:r>
              <a:rPr lang="en-US" altLang="en-US" sz="900" smtClean="0">
                <a:latin typeface="Arial" pitchFamily="34" charset="0"/>
              </a:rPr>
              <a:t>Former smokers: persons who reported having smoked 100 or more cigarettes during their lifetime but currently did not smoke.</a:t>
            </a:r>
          </a:p>
          <a:p>
            <a:pPr eaLnBrk="1" hangingPunct="1">
              <a:lnSpc>
                <a:spcPct val="90000"/>
              </a:lnSpc>
              <a:tabLst>
                <a:tab pos="228600" algn="l"/>
              </a:tabLst>
            </a:pPr>
            <a:endParaRPr lang="en-US" altLang="en-US" sz="900" smtClean="0">
              <a:latin typeface="Arial" pitchFamily="34" charset="0"/>
            </a:endParaRPr>
          </a:p>
          <a:p>
            <a:pPr eaLnBrk="1" hangingPunct="1">
              <a:lnSpc>
                <a:spcPct val="90000"/>
              </a:lnSpc>
              <a:tabLst>
                <a:tab pos="228600" algn="l"/>
              </a:tabLst>
            </a:pPr>
            <a:endParaRPr lang="en-US" altLang="en-US" sz="900" smtClean="0">
              <a:latin typeface="Arial" pitchFamily="34" charset="0"/>
            </a:endParaRPr>
          </a:p>
          <a:p>
            <a:pPr eaLnBrk="1" hangingPunct="1">
              <a:lnSpc>
                <a:spcPct val="90000"/>
              </a:lnSpc>
              <a:tabLst>
                <a:tab pos="228600" algn="l"/>
              </a:tabLst>
            </a:pPr>
            <a:endParaRPr lang="en-US" sz="900" smtClean="0">
              <a:latin typeface="Arial" pitchFamily="34" charset="0"/>
            </a:endParaRPr>
          </a:p>
          <a:p>
            <a:pPr eaLnBrk="1" hangingPunct="1">
              <a:lnSpc>
                <a:spcPct val="90000"/>
              </a:lnSpc>
              <a:tabLst>
                <a:tab pos="228600" algn="l"/>
              </a:tabLst>
            </a:pPr>
            <a:r>
              <a:rPr lang="en-US" sz="800" smtClean="0">
                <a:latin typeface="Arial" pitchFamily="34" charset="0"/>
              </a:rPr>
              <a:t>Centers for Disease Control and Prevention (CDC). (1999). Achievements in public health, 1900–1999: Tobacco use—United States, 1900–1999. </a:t>
            </a:r>
            <a:r>
              <a:rPr lang="en-US" sz="800" i="1" smtClean="0">
                <a:latin typeface="Arial" pitchFamily="34" charset="0"/>
              </a:rPr>
              <a:t>MMWR </a:t>
            </a:r>
            <a:r>
              <a:rPr lang="en-US" sz="800" smtClean="0">
                <a:latin typeface="Arial" pitchFamily="34" charset="0"/>
              </a:rPr>
              <a:t>48:986–993.</a:t>
            </a:r>
          </a:p>
          <a:p>
            <a:pPr eaLnBrk="1" hangingPunct="1">
              <a:lnSpc>
                <a:spcPct val="90000"/>
              </a:lnSpc>
              <a:tabLst>
                <a:tab pos="228600" algn="l"/>
              </a:tabLst>
            </a:pPr>
            <a:r>
              <a:rPr lang="en-US" altLang="en-US" sz="800" smtClean="0">
                <a:latin typeface="Arial" pitchFamily="34" charset="0"/>
              </a:rPr>
              <a:t>Centers for Disease Control and Prevention. (2002). Cigarette smoking among adults—United States, 2000. </a:t>
            </a:r>
            <a:r>
              <a:rPr lang="en-US" altLang="en-US" sz="800" i="1" smtClean="0">
                <a:latin typeface="Arial" pitchFamily="34" charset="0"/>
              </a:rPr>
              <a:t>MMWR</a:t>
            </a:r>
            <a:r>
              <a:rPr lang="en-US" altLang="en-US" sz="800" smtClean="0">
                <a:latin typeface="Arial" pitchFamily="34" charset="0"/>
              </a:rPr>
              <a:t> 51:642–645.</a:t>
            </a:r>
            <a:endParaRPr lang="en-US" sz="800" smtClean="0">
              <a:latin typeface="Arial" pitchFamily="34" charset="0"/>
            </a:endParaRPr>
          </a:p>
          <a:p>
            <a:pPr eaLnBrk="1" hangingPunct="1">
              <a:lnSpc>
                <a:spcPct val="90000"/>
              </a:lnSpc>
              <a:tabLst>
                <a:tab pos="228600" algn="l"/>
              </a:tabLst>
            </a:pPr>
            <a:r>
              <a:rPr lang="en-US" altLang="en-US" sz="800" smtClean="0">
                <a:latin typeface="Arial" pitchFamily="34" charset="0"/>
              </a:rPr>
              <a:t>Centers for Disease Control and Prevention. (2008). Tobacco use among adults—United States, 2007. </a:t>
            </a:r>
            <a:r>
              <a:rPr lang="en-US" altLang="en-US" sz="800" i="1" smtClean="0">
                <a:latin typeface="Arial" pitchFamily="34" charset="0"/>
              </a:rPr>
              <a:t>MMWR </a:t>
            </a:r>
            <a:r>
              <a:rPr lang="en-US" altLang="en-US" sz="800" smtClean="0">
                <a:latin typeface="Arial" pitchFamily="34" charset="0"/>
              </a:rPr>
              <a:t>57:1221–1226.</a:t>
            </a:r>
          </a:p>
          <a:p>
            <a:pPr>
              <a:spcBef>
                <a:spcPct val="0"/>
              </a:spcBef>
              <a:tabLst>
                <a:tab pos="228600" algn="l"/>
              </a:tabLst>
            </a:pPr>
            <a:endParaRPr lang="en-US" sz="900" smtClean="0">
              <a:solidFill>
                <a:srgbClr val="000000"/>
              </a:solidFill>
              <a:latin typeface="Arial" pitchFamily="34" charset="0"/>
            </a:endParaRPr>
          </a:p>
          <a:p>
            <a:pPr>
              <a:spcBef>
                <a:spcPct val="0"/>
              </a:spcBef>
              <a:tabLst>
                <a:tab pos="228600" algn="l"/>
              </a:tabLst>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6B06530-8A3A-43B6-A9E6-86A8015B0580}"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4AA6CDE-F8C8-4ED3-BD1A-61F167DC8104}" type="slidenum">
              <a:rPr lang="en-US" sz="1200" smtClean="0">
                <a:solidFill>
                  <a:srgbClr val="000000"/>
                </a:solidFill>
              </a:rPr>
              <a:pPr/>
              <a:t>12</a:t>
            </a:fld>
            <a:endParaRPr lang="en-US" sz="120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3B687BA-F7CF-4B39-9EF4-324B1DB90DA9}" type="slidenum">
              <a:rPr lang="en-US" sz="1200" smtClean="0"/>
              <a:pPr/>
              <a:t>13</a:t>
            </a:fld>
            <a:endParaRPr lang="en-US" sz="1200" smtClean="0"/>
          </a:p>
        </p:txBody>
      </p:sp>
      <p:sp>
        <p:nvSpPr>
          <p:cNvPr id="206851" name="Rectangle 2"/>
          <p:cNvSpPr>
            <a:spLocks noGrp="1" noRot="1" noChangeAspect="1" noChangeArrowheads="1" noTextEdit="1"/>
          </p:cNvSpPr>
          <p:nvPr>
            <p:ph type="sldImg"/>
          </p:nvPr>
        </p:nvSpPr>
        <p:spPr>
          <a:xfrm>
            <a:off x="1792288" y="696913"/>
            <a:ext cx="3440112" cy="2579687"/>
          </a:xfrm>
          <a:ln/>
        </p:spPr>
      </p:sp>
      <p:sp>
        <p:nvSpPr>
          <p:cNvPr id="206852" name="Rectangle 3"/>
          <p:cNvSpPr>
            <a:spLocks noGrp="1" noChangeArrowheads="1"/>
          </p:cNvSpPr>
          <p:nvPr>
            <p:ph type="body" idx="1"/>
          </p:nvPr>
        </p:nvSpPr>
        <p:spPr>
          <a:xfrm>
            <a:off x="533400" y="3429000"/>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83" tIns="46592" rIns="93183" bIns="46592"/>
          <a:lstStyle/>
          <a:p>
            <a:pPr defTabSz="177800" eaLnBrk="1" hangingPunct="1">
              <a:spcBef>
                <a:spcPct val="0"/>
              </a:spcBef>
              <a:tabLst>
                <a:tab pos="228600" algn="l"/>
              </a:tabLst>
            </a:pPr>
            <a:r>
              <a:rPr lang="en-US" altLang="en-US" sz="1000" smtClean="0">
                <a:latin typeface="Arial" pitchFamily="34" charset="0"/>
              </a:rPr>
              <a:t>In 2005, the prevalence of smoking in the U.S. was highest among American Indian/Alaska Natives (32.0%) and next highest among non-Hispanic Whites (21.9%), followed by non-Hispanic Blacks (21.5%), Hispanics (16.2%), and Asians (13.3%) (CDC, 2006).</a:t>
            </a:r>
          </a:p>
          <a:p>
            <a:pPr defTabSz="177800" eaLnBrk="1" hangingPunct="1">
              <a:spcBef>
                <a:spcPct val="0"/>
              </a:spcBef>
              <a:tabLst>
                <a:tab pos="228600" algn="l"/>
              </a:tabLst>
            </a:pPr>
            <a:endParaRPr lang="en-US" altLang="en-US" sz="1000" b="1" smtClean="0">
              <a:latin typeface="Arial" pitchFamily="34" charset="0"/>
            </a:endParaRPr>
          </a:p>
          <a:p>
            <a:pPr defTabSz="177800" eaLnBrk="1" hangingPunct="1">
              <a:tabLst>
                <a:tab pos="228600" algn="l"/>
              </a:tabLst>
            </a:pPr>
            <a:endParaRPr lang="en-US" altLang="en-US" sz="1000" smtClean="0">
              <a:latin typeface="Arial" pitchFamily="34" charset="0"/>
              <a:cs typeface="Times New Roman" pitchFamily="18" charset="0"/>
            </a:endParaRPr>
          </a:p>
          <a:p>
            <a:pPr defTabSz="177800" eaLnBrk="1" hangingPunct="1">
              <a:tabLst>
                <a:tab pos="228600" algn="l"/>
              </a:tabLst>
            </a:pPr>
            <a:r>
              <a:rPr lang="en-US" altLang="en-US" sz="900" smtClean="0">
                <a:latin typeface="Arial" pitchFamily="34" charset="0"/>
                <a:cs typeface="Times New Roman" pitchFamily="18" charset="0"/>
              </a:rPr>
              <a:t>Centers for Disease Control and Prevention.</a:t>
            </a:r>
            <a:r>
              <a:rPr lang="en-US" altLang="en-US" sz="900" smtClean="0">
                <a:latin typeface="Arial" pitchFamily="34" charset="0"/>
              </a:rPr>
              <a:t> (2006). Tobacco use among adults—United States, 2005. </a:t>
            </a:r>
            <a:r>
              <a:rPr lang="en-US" altLang="en-US" sz="900" i="1" smtClean="0">
                <a:latin typeface="Arial" pitchFamily="34" charset="0"/>
              </a:rPr>
              <a:t>MMWR </a:t>
            </a:r>
            <a:r>
              <a:rPr lang="en-US" altLang="en-US" sz="900" smtClean="0">
                <a:latin typeface="Arial" pitchFamily="34" charset="0"/>
              </a:rPr>
              <a:t>55:1145</a:t>
            </a:r>
            <a:r>
              <a:rPr lang="en-US" altLang="en-US" sz="900" smtClean="0">
                <a:latin typeface="Arial" pitchFamily="34" charset="0"/>
                <a:cs typeface="Arial" pitchFamily="34" charset="0"/>
              </a:rPr>
              <a:t>–1148</a:t>
            </a:r>
            <a:r>
              <a:rPr lang="en-US" altLang="en-US" sz="900" smtClean="0">
                <a:latin typeface="Arial" pitchFamily="34" charset="0"/>
              </a:rPr>
              <a:t>.</a:t>
            </a:r>
          </a:p>
          <a:p>
            <a:pPr defTabSz="177800">
              <a:spcBef>
                <a:spcPct val="0"/>
              </a:spcBef>
              <a:tabLst>
                <a:tab pos="228600" algn="l"/>
              </a:tabLst>
            </a:pPr>
            <a:endParaRPr lang="en-US" sz="900" smtClean="0">
              <a:solidFill>
                <a:srgbClr val="000000"/>
              </a:solidFill>
              <a:latin typeface="Arial" pitchFamily="34" charset="0"/>
            </a:endParaRPr>
          </a:p>
          <a:p>
            <a:pPr defTabSz="177800">
              <a:spcBef>
                <a:spcPct val="0"/>
              </a:spcBef>
              <a:tabLst>
                <a:tab pos="228600" algn="l"/>
              </a:tabLst>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C561DC3E-88BD-4BE7-AB99-0E373B70A851}" type="slidenum">
              <a:rPr lang="en-US" sz="1200" smtClean="0"/>
              <a:pPr/>
              <a:t>14</a:t>
            </a:fld>
            <a:endParaRPr lang="en-US" sz="1200" smtClean="0"/>
          </a:p>
        </p:txBody>
      </p:sp>
      <p:sp>
        <p:nvSpPr>
          <p:cNvPr id="207875" name="Rectangle 2"/>
          <p:cNvSpPr>
            <a:spLocks noGrp="1" noRot="1" noChangeAspect="1" noChangeArrowheads="1" noTextEdit="1"/>
          </p:cNvSpPr>
          <p:nvPr>
            <p:ph type="sldImg"/>
          </p:nvPr>
        </p:nvSpPr>
        <p:spPr>
          <a:xfrm>
            <a:off x="1792288" y="696913"/>
            <a:ext cx="3440112" cy="2579687"/>
          </a:xfrm>
          <a:ln/>
        </p:spPr>
      </p:sp>
      <p:sp>
        <p:nvSpPr>
          <p:cNvPr id="207876" name="Rectangle 3"/>
          <p:cNvSpPr>
            <a:spLocks noGrp="1" noChangeArrowheads="1"/>
          </p:cNvSpPr>
          <p:nvPr>
            <p:ph type="body" idx="1"/>
          </p:nvPr>
        </p:nvSpPr>
        <p:spPr>
          <a:xfrm>
            <a:off x="574675" y="3427413"/>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83" tIns="46592" rIns="93183" bIns="46592"/>
          <a:lstStyle/>
          <a:p>
            <a:pPr defTabSz="177800" eaLnBrk="1" hangingPunct="1">
              <a:spcBef>
                <a:spcPct val="0"/>
              </a:spcBef>
              <a:tabLst>
                <a:tab pos="228600" algn="l"/>
              </a:tabLst>
            </a:pPr>
            <a:r>
              <a:rPr lang="en-US" altLang="en-US" sz="1000" smtClean="0">
                <a:latin typeface="Arial" pitchFamily="34" charset="0"/>
              </a:rPr>
              <a:t>In 2005, the prevalence of current smoking</a:t>
            </a:r>
            <a:r>
              <a:rPr lang="en-US" altLang="en-US" sz="1000" baseline="30000" smtClean="0">
                <a:latin typeface="Arial" pitchFamily="34" charset="0"/>
              </a:rPr>
              <a:t>1</a:t>
            </a:r>
            <a:r>
              <a:rPr lang="en-US" altLang="en-US" sz="1000" smtClean="0">
                <a:latin typeface="Arial" pitchFamily="34" charset="0"/>
              </a:rPr>
              <a:t> in the U.S. was highest among adults (aged 25 years or older) who had received a General Educational Development (GED) diploma (43.2%). Persons with a graduate degree (masters, professional, or doctorate) had the lowest prevalence (7.1%)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spcBef>
                <a:spcPct val="0"/>
              </a:spcBef>
              <a:tabLst>
                <a:tab pos="228600" algn="l"/>
              </a:tabLst>
            </a:pPr>
            <a:r>
              <a:rPr lang="en-US" altLang="en-US" sz="1000" smtClean="0">
                <a:latin typeface="Arial" pitchFamily="34" charset="0"/>
              </a:rPr>
              <a:t>Also notable is the fact that the prevalence of adult smoking is associated with poverty level. The prevalence is 20.6% for persons who are at or above the poverty level and 29.9% for persons who are below the poverty level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spcBef>
                <a:spcPct val="0"/>
              </a:spcBef>
              <a:tabLst>
                <a:tab pos="228600" algn="l"/>
              </a:tabLst>
            </a:pPr>
            <a:r>
              <a:rPr lang="en-US" altLang="en-US" sz="1000" smtClean="0">
                <a:latin typeface="Arial" pitchFamily="34" charset="0"/>
              </a:rPr>
              <a:t>The smoking prevalence is 24.4% for persons aged 18–24; 24.1% for persons aged 25–44; 21.9% for persons aged 45–64; and 8.6% for persons at least 65 years of age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tabLst>
                <a:tab pos="228600" algn="l"/>
              </a:tabLst>
            </a:pPr>
            <a:r>
              <a:rPr lang="en-US" altLang="en-US" baseline="30000" smtClean="0">
                <a:latin typeface="Arial" pitchFamily="34" charset="0"/>
              </a:rPr>
              <a:t>1</a:t>
            </a:r>
            <a:r>
              <a:rPr lang="en-US" altLang="en-US" sz="900" smtClean="0">
                <a:latin typeface="Arial" pitchFamily="34" charset="0"/>
              </a:rPr>
              <a:t>Current smokers: persons who reported having smoked </a:t>
            </a:r>
            <a:r>
              <a:rPr lang="en-US" altLang="en-US" sz="900" smtClean="0">
                <a:latin typeface="Arial" pitchFamily="34" charset="0"/>
                <a:sym typeface="Symbol" pitchFamily="18" charset="2"/>
              </a:rPr>
              <a:t>100 or more cigarettes during their lifetime and who smoked every day or some days at the time of the interview.</a:t>
            </a:r>
          </a:p>
          <a:p>
            <a:pPr defTabSz="177800" eaLnBrk="1" hangingPunct="1">
              <a:tabLst>
                <a:tab pos="228600" algn="l"/>
              </a:tabLst>
            </a:pPr>
            <a:endParaRPr lang="en-US" altLang="en-US" sz="900" smtClean="0">
              <a:latin typeface="Arial" pitchFamily="34" charset="0"/>
              <a:cs typeface="Times New Roman" pitchFamily="18" charset="0"/>
            </a:endParaRPr>
          </a:p>
          <a:p>
            <a:pPr defTabSz="177800" eaLnBrk="1" hangingPunct="1">
              <a:tabLst>
                <a:tab pos="228600" algn="l"/>
              </a:tabLst>
            </a:pPr>
            <a:r>
              <a:rPr lang="en-US" altLang="en-US" sz="900" smtClean="0">
                <a:latin typeface="Arial" pitchFamily="34" charset="0"/>
                <a:cs typeface="Times New Roman" pitchFamily="18" charset="0"/>
              </a:rPr>
              <a:t>Centers for Disease Control and Prevention.</a:t>
            </a:r>
            <a:r>
              <a:rPr lang="en-US" altLang="en-US" sz="900" smtClean="0">
                <a:latin typeface="Arial" pitchFamily="34" charset="0"/>
              </a:rPr>
              <a:t> (2006). Tobacco use among adults—United States, 2005. </a:t>
            </a:r>
            <a:r>
              <a:rPr lang="en-US" altLang="en-US" sz="900" i="1" smtClean="0">
                <a:latin typeface="Arial" pitchFamily="34" charset="0"/>
              </a:rPr>
              <a:t>MMWR </a:t>
            </a:r>
            <a:r>
              <a:rPr lang="en-US" altLang="en-US" sz="900" smtClean="0">
                <a:latin typeface="Arial" pitchFamily="34" charset="0"/>
              </a:rPr>
              <a:t>55:1145</a:t>
            </a:r>
            <a:r>
              <a:rPr lang="en-US" altLang="en-US" sz="900" smtClean="0">
                <a:latin typeface="Arial" pitchFamily="34" charset="0"/>
                <a:cs typeface="Arial" pitchFamily="34" charset="0"/>
              </a:rPr>
              <a:t>–1148</a:t>
            </a:r>
            <a:r>
              <a:rPr lang="en-US" altLang="en-US" sz="900" smtClean="0">
                <a:latin typeface="Arial" pitchFamily="34" charset="0"/>
              </a:rPr>
              <a:t>.</a:t>
            </a:r>
          </a:p>
          <a:p>
            <a:pPr defTabSz="177800" eaLnBrk="1" hangingPunct="1">
              <a:tabLst>
                <a:tab pos="228600" algn="l"/>
              </a:tabLst>
            </a:pPr>
            <a:endParaRPr lang="en-US" sz="900" smtClean="0">
              <a:solidFill>
                <a:srgbClr val="000000"/>
              </a:solidFill>
              <a:latin typeface="Arial" pitchFamily="34" charset="0"/>
            </a:endParaRPr>
          </a:p>
          <a:p>
            <a:pPr defTabSz="177800">
              <a:spcBef>
                <a:spcPct val="0"/>
              </a:spcBef>
              <a:tabLst>
                <a:tab pos="228600" algn="l"/>
              </a:tabLst>
            </a:pPr>
            <a:r>
              <a:rPr lang="en-US" sz="10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15</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16</a:t>
            </a:fld>
            <a:endParaRPr lang="en-US"/>
          </a:p>
        </p:txBody>
      </p:sp>
    </p:spTree>
    <p:extLst>
      <p:ext uri="{BB962C8B-B14F-4D97-AF65-F5344CB8AC3E}">
        <p14:creationId xmlns:p14="http://schemas.microsoft.com/office/powerpoint/2010/main" val="150165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3F714F1-F9CC-451E-987C-8212CD9E6DDA}"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A9C18DB-6C49-4310-ACE4-9764D2E5A92A}" type="datetime9">
              <a:rPr lang="en-US" smtClean="0">
                <a:solidFill>
                  <a:prstClr val="black"/>
                </a:solidFill>
              </a:rPr>
              <a:pPr>
                <a:defRPr/>
              </a:pPr>
              <a:t>8/2/2013 11:40:19 AM</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9E8D341D-3274-40A0-8A54-78EF9828E08C}"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03596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ABFAEF0-670E-4B6E-A0F8-553986845194}" type="slidenum">
              <a:rPr lang="en-US" sz="1200" smtClean="0"/>
              <a:pPr/>
              <a:t>19</a:t>
            </a:fld>
            <a:endParaRPr lang="en-US" sz="120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07CBA571-5745-4A23-8BFD-E43D51E524D4}" type="slidenum">
              <a:rPr lang="en-US" sz="1200" smtClean="0"/>
              <a:pPr/>
              <a:t>2</a:t>
            </a:fld>
            <a:endParaRPr lang="en-US"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3A9220D-D25C-4926-ACFD-DE4E40AB83F7}" type="slidenum">
              <a:rPr lang="en-US" sz="1200" smtClean="0"/>
              <a:pPr/>
              <a:t>20</a:t>
            </a:fld>
            <a:endParaRPr lang="en-US" sz="120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21</a:t>
            </a:fld>
            <a:endParaRPr lang="en-US"/>
          </a:p>
        </p:txBody>
      </p:sp>
    </p:spTree>
    <p:extLst>
      <p:ext uri="{BB962C8B-B14F-4D97-AF65-F5344CB8AC3E}">
        <p14:creationId xmlns:p14="http://schemas.microsoft.com/office/powerpoint/2010/main" val="3755861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B9FEE59-7642-4A8B-B1C7-FB003967B1D7}" type="slidenum">
              <a:rPr lang="en-US" sz="1200" smtClean="0"/>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CDB1C03-C82B-42B4-86E4-44513CB110B8}"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9B833AAF-BEB2-4FE4-B3BD-D33391214D85}"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0EE9C08-ED1F-4990-8819-5A05A5F8B343}"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05D0A52-5FED-48D5-9647-6C9EFCD2CB97}" type="slidenum">
              <a:rPr lang="en-US" sz="1200" smtClean="0"/>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4933873-A5D2-4925-8E2F-FA7EDB28BD2B}"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38C93D1-F88F-4B3C-9ECF-3C19E9A1E523}"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73F8592D-0089-48F1-B513-07F275E7ADDA}"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0A90B5B3-6D78-4402-AB68-49D158A17D1B}"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84BF4E0-7EEE-407A-A69F-8A6625BEC853}"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31</a:t>
            </a:fld>
            <a:endParaRPr lang="en-US"/>
          </a:p>
        </p:txBody>
      </p:sp>
    </p:spTree>
    <p:extLst>
      <p:ext uri="{BB962C8B-B14F-4D97-AF65-F5344CB8AC3E}">
        <p14:creationId xmlns:p14="http://schemas.microsoft.com/office/powerpoint/2010/main" val="324389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583838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33</a:t>
            </a:fld>
            <a:endParaRPr lang="en-US"/>
          </a:p>
        </p:txBody>
      </p:sp>
    </p:spTree>
    <p:extLst>
      <p:ext uri="{BB962C8B-B14F-4D97-AF65-F5344CB8AC3E}">
        <p14:creationId xmlns:p14="http://schemas.microsoft.com/office/powerpoint/2010/main" val="399972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973513"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9" tIns="46003" rIns="92009" bIns="46003" anchor="b"/>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algn="r" eaLnBrk="1" hangingPunct="1"/>
            <a:fld id="{9AF33B45-EB78-49FF-BE22-59E8B6487995}" type="slidenum">
              <a:rPr lang="en-US" sz="1100">
                <a:latin typeface="Tahoma" pitchFamily="34" charset="0"/>
              </a:rPr>
              <a:pPr algn="r" eaLnBrk="1" hangingPunct="1"/>
              <a:t>34</a:t>
            </a:fld>
            <a:endParaRPr lang="en-US" sz="1100">
              <a:latin typeface="Tahoma" pitchFamily="34" charset="0"/>
            </a:endParaRPr>
          </a:p>
        </p:txBody>
      </p:sp>
      <p:sp>
        <p:nvSpPr>
          <p:cNvPr id="216067" name="Rectangle 2"/>
          <p:cNvSpPr>
            <a:spLocks noGrp="1" noRot="1" noChangeAspect="1" noChangeArrowheads="1" noTextEdit="1"/>
          </p:cNvSpPr>
          <p:nvPr>
            <p:ph type="sldImg"/>
          </p:nvPr>
        </p:nvSpPr>
        <p:spPr>
          <a:xfrm>
            <a:off x="1852613" y="609600"/>
            <a:ext cx="3443287" cy="2581275"/>
          </a:xfrm>
          <a:ln/>
        </p:spPr>
      </p:sp>
      <p:sp>
        <p:nvSpPr>
          <p:cNvPr id="216068" name="Rectangle 3"/>
          <p:cNvSpPr>
            <a:spLocks noGrp="1" noChangeArrowheads="1"/>
          </p:cNvSpPr>
          <p:nvPr>
            <p:ph type="body" idx="1"/>
          </p:nvPr>
        </p:nvSpPr>
        <p:spPr>
          <a:xfrm>
            <a:off x="574675" y="3429000"/>
            <a:ext cx="5865813" cy="517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9" tIns="46003" rIns="92009" bIns="46003"/>
          <a:lstStyle/>
          <a:p>
            <a:r>
              <a:rPr lang="en-US" b="1" smtClean="0">
                <a:latin typeface="Arial" pitchFamily="34" charset="0"/>
              </a:rPr>
              <a:t>“The Doctors’ Choice Is America’s Choice” </a:t>
            </a:r>
          </a:p>
          <a:p>
            <a:r>
              <a:rPr lang="en-US" sz="800" smtClean="0">
                <a:latin typeface="Arial" pitchFamily="34" charset="0"/>
              </a:rPr>
              <a:t>Gardner MN, Brandt AM. (2006). The Physician in US Cigarette Advertisements, 1930–1953. </a:t>
            </a:r>
            <a:r>
              <a:rPr lang="en-US" sz="800" i="1" smtClean="0">
                <a:latin typeface="Arial" pitchFamily="34" charset="0"/>
              </a:rPr>
              <a:t>Am J Public Health</a:t>
            </a:r>
            <a:r>
              <a:rPr lang="en-US" sz="800" smtClean="0">
                <a:latin typeface="Arial" pitchFamily="34" charset="0"/>
              </a:rPr>
              <a:t> 96(2):222–232.</a:t>
            </a:r>
          </a:p>
          <a:p>
            <a:endParaRPr lang="en-US" smtClean="0">
              <a:solidFill>
                <a:srgbClr val="FF0000"/>
              </a:solidFill>
              <a:latin typeface="Arial" pitchFamily="34" charset="0"/>
            </a:endParaRPr>
          </a:p>
          <a:p>
            <a:r>
              <a:rPr lang="en-US" smtClean="0">
                <a:latin typeface="Arial" pitchFamily="34" charset="0"/>
              </a:rPr>
              <a:t>In the 1930s and 1940s, smoking became the norm for both men and women in the United States, and a majority of physicians smoked. At the same time, there was rising public anxiety about the health risks of cigarette smoking. One strategic response of tobacco companies was to devise advertising referring directly to physicians. As ad campaigns featuring physicians developed through the early 1950s, tobacco executives used the doctor image to assure consumers that their respective brands were safe. These advertisements also suggested that the individual physicians’ clinical judgment should continue to be the arbiter of the harms of cigarette smoking even as systematic health evidence accumulated. However, by 1954, industry strategists deemed physician images in advertisements no longer credible in the face of growing public concern about the health evidence implicating cigarettes.</a:t>
            </a:r>
          </a:p>
          <a:p>
            <a:endParaRPr lang="en-US" smtClean="0">
              <a:latin typeface="Arial" pitchFamily="34" charset="0"/>
            </a:endParaRPr>
          </a:p>
          <a:p>
            <a:r>
              <a:rPr lang="en-US" smtClean="0">
                <a:latin typeface="Arial" pitchFamily="34" charset="0"/>
              </a:rPr>
              <a:t>For a more detailed characterization of the tobacco industry’s use of physicians for marketing, see</a:t>
            </a:r>
          </a:p>
          <a:p>
            <a:r>
              <a:rPr lang="en-US" smtClean="0">
                <a:latin typeface="Arial" pitchFamily="34" charset="0"/>
              </a:rPr>
              <a:t>www.pubmedcentral.nih.gov/articlerender.fcgi?artid=1470496.</a:t>
            </a:r>
          </a:p>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5EA05BA-2194-4242-A149-70C66C8C811E}" type="slidenum">
              <a:rPr lang="en-US" sz="1200" smtClean="0"/>
              <a:pPr/>
              <a:t>35</a:t>
            </a:fld>
            <a:endParaRPr lang="en-US" sz="120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7C9D58B9-9C3C-422F-BC66-0277BF43842C}" type="slidenum">
              <a:rPr lang="en-US" sz="1200" smtClean="0"/>
              <a:pPr/>
              <a:t>36</a:t>
            </a:fld>
            <a:endParaRPr lang="en-US" sz="120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B6CAC1C-E11B-4625-9853-45F274FD5832}" type="slidenum">
              <a:rPr lang="en-US" sz="1200" smtClean="0"/>
              <a:pPr/>
              <a:t>37</a:t>
            </a:fld>
            <a:endParaRPr lang="en-US" sz="1200" smtClean="0"/>
          </a:p>
        </p:txBody>
      </p:sp>
      <p:sp>
        <p:nvSpPr>
          <p:cNvPr id="231427" name="Rectangle 2"/>
          <p:cNvSpPr>
            <a:spLocks noGrp="1" noRot="1" noChangeAspect="1" noChangeArrowheads="1" noTextEdit="1"/>
          </p:cNvSpPr>
          <p:nvPr>
            <p:ph type="sldImg"/>
          </p:nvPr>
        </p:nvSpPr>
        <p:spPr>
          <a:xfrm>
            <a:off x="1935163" y="695325"/>
            <a:ext cx="3441700" cy="2581275"/>
          </a:xfrm>
          <a:ln/>
        </p:spPr>
      </p:sp>
      <p:sp>
        <p:nvSpPr>
          <p:cNvPr id="231428" name="Rectangle 3"/>
          <p:cNvSpPr>
            <a:spLocks noGrp="1" noChangeArrowheads="1"/>
          </p:cNvSpPr>
          <p:nvPr>
            <p:ph type="body" idx="1"/>
          </p:nvPr>
        </p:nvSpPr>
        <p:spPr>
          <a:xfrm>
            <a:off x="573088" y="3429000"/>
            <a:ext cx="5867400" cy="5172075"/>
          </a:xfrm>
          <a:noFill/>
          <a:ln>
            <a:solidFill>
              <a:schemeClr val="tx1"/>
            </a:solidFill>
          </a:ln>
          <a:extLst>
            <a:ext uri="{909E8E84-426E-40DD-AFC4-6F175D3DCCD1}">
              <a14:hiddenFill xmlns:a14="http://schemas.microsoft.com/office/drawing/2010/main">
                <a:solidFill>
                  <a:srgbClr val="FFFFFF"/>
                </a:solidFill>
              </a14:hiddenFill>
            </a:ext>
          </a:extLst>
        </p:spPr>
        <p:txBody>
          <a:bodyPr lIns="94087" tIns="47043" rIns="94087" bIns="47043"/>
          <a:lstStyle/>
          <a:p>
            <a:pPr eaLnBrk="1" hangingPunct="1"/>
            <a:r>
              <a:rPr lang="en-US" sz="900" dirty="0" smtClean="0">
                <a:latin typeface="Arial" pitchFamily="34" charset="0"/>
              </a:rPr>
              <a:t>Drugs such as cocaine, heroin, amphetamine, and nicotine exert profound effects on the brain. These agents have in common the ability to </a:t>
            </a:r>
            <a:r>
              <a:rPr lang="en-US" sz="900" b="1" dirty="0" smtClean="0">
                <a:latin typeface="Arial" pitchFamily="34" charset="0"/>
              </a:rPr>
              <a:t>stimulate the release of the neurotransmitter dopamine</a:t>
            </a:r>
            <a:r>
              <a:rPr lang="en-US" sz="900" dirty="0" smtClean="0">
                <a:latin typeface="Arial" pitchFamily="34" charset="0"/>
              </a:rPr>
              <a:t> in the midbrain. </a:t>
            </a:r>
            <a:r>
              <a:rPr lang="en-US" sz="900" b="1" dirty="0" smtClean="0">
                <a:latin typeface="Arial" pitchFamily="34" charset="0"/>
              </a:rPr>
              <a:t>Dopamine induces feelings of euphoria and pleasure and is responsible for activating the dopamine reward pathway</a:t>
            </a:r>
            <a:r>
              <a:rPr lang="en-US" sz="900" dirty="0" smtClean="0">
                <a:latin typeface="Arial" pitchFamily="34" charset="0"/>
              </a:rPr>
              <a:t> (</a:t>
            </a:r>
            <a:r>
              <a:rPr lang="en-US" sz="900" dirty="0" err="1" smtClean="0">
                <a:latin typeface="Arial" pitchFamily="34" charset="0"/>
              </a:rPr>
              <a:t>Leshner</a:t>
            </a:r>
            <a:r>
              <a:rPr lang="en-US" sz="900" dirty="0" smtClean="0">
                <a:latin typeface="Arial" pitchFamily="34" charset="0"/>
              </a:rPr>
              <a:t>, 1997).</a:t>
            </a:r>
          </a:p>
          <a:p>
            <a:pPr eaLnBrk="1" hangingPunct="1"/>
            <a:r>
              <a:rPr lang="en-US" sz="900" dirty="0" smtClean="0">
                <a:latin typeface="Arial" pitchFamily="34" charset="0"/>
              </a:rPr>
              <a:t>The dopamine reward pathway, as depicted in this simplified diagram, is a network of nervous tissue in the middle of the brain that elicits feelings of pleasure in response to certain stimuli.</a:t>
            </a:r>
            <a:r>
              <a:rPr lang="en-US" sz="900" b="1" dirty="0" smtClean="0">
                <a:latin typeface="Arial" pitchFamily="34" charset="0"/>
              </a:rPr>
              <a:t> </a:t>
            </a:r>
            <a:r>
              <a:rPr lang="en-US" sz="900" dirty="0" smtClean="0">
                <a:latin typeface="Arial" pitchFamily="34" charset="0"/>
              </a:rPr>
              <a:t>The important interconnected structures of the reward pathway include the </a:t>
            </a:r>
            <a:r>
              <a:rPr lang="en-US" sz="900" b="1" dirty="0" smtClean="0">
                <a:latin typeface="Arial" pitchFamily="34" charset="0"/>
              </a:rPr>
              <a:t>ventral tegmental area</a:t>
            </a:r>
            <a:r>
              <a:rPr lang="en-US" sz="900" dirty="0" smtClean="0">
                <a:latin typeface="Arial" pitchFamily="34" charset="0"/>
              </a:rPr>
              <a:t> (VTA), the </a:t>
            </a:r>
            <a:r>
              <a:rPr lang="en-US" sz="900" b="1" dirty="0" smtClean="0">
                <a:latin typeface="Arial" pitchFamily="34" charset="0"/>
              </a:rPr>
              <a:t>nucleus </a:t>
            </a:r>
            <a:r>
              <a:rPr lang="en-US" sz="900" b="1" dirty="0" err="1" smtClean="0">
                <a:latin typeface="Arial" pitchFamily="34" charset="0"/>
              </a:rPr>
              <a:t>accumbens</a:t>
            </a:r>
            <a:r>
              <a:rPr lang="en-US" sz="900" b="1" dirty="0" smtClean="0">
                <a:latin typeface="Arial" pitchFamily="34" charset="0"/>
              </a:rPr>
              <a:t>,</a:t>
            </a:r>
            <a:r>
              <a:rPr lang="en-US" sz="900" dirty="0" smtClean="0">
                <a:latin typeface="Arial" pitchFamily="34" charset="0"/>
              </a:rPr>
              <a:t> and the </a:t>
            </a:r>
            <a:r>
              <a:rPr lang="en-US" sz="900" b="1" dirty="0" smtClean="0">
                <a:latin typeface="Arial" pitchFamily="34" charset="0"/>
              </a:rPr>
              <a:t>prefrontal cortex </a:t>
            </a:r>
            <a:r>
              <a:rPr lang="en-US" sz="900" dirty="0" smtClean="0">
                <a:latin typeface="Arial" pitchFamily="34" charset="0"/>
              </a:rPr>
              <a:t>(area of the brain responsible for thinking and judgment). The neurons of the VTA contain the neurotransmitter dopamine, which is released in the nucleus </a:t>
            </a:r>
            <a:r>
              <a:rPr lang="en-US" sz="900" dirty="0" err="1" smtClean="0">
                <a:latin typeface="Arial" pitchFamily="34" charset="0"/>
              </a:rPr>
              <a:t>accumbens</a:t>
            </a:r>
            <a:r>
              <a:rPr lang="en-US" sz="900" dirty="0" smtClean="0">
                <a:latin typeface="Arial" pitchFamily="34" charset="0"/>
              </a:rPr>
              <a:t> and in the prefrontal cortex.</a:t>
            </a:r>
            <a:r>
              <a:rPr lang="en-US" sz="900" b="1" dirty="0" smtClean="0">
                <a:latin typeface="Arial" pitchFamily="34" charset="0"/>
              </a:rPr>
              <a:t> </a:t>
            </a:r>
          </a:p>
          <a:p>
            <a:pPr eaLnBrk="1" hangingPunct="1"/>
            <a:r>
              <a:rPr lang="en-US" sz="900" dirty="0" smtClean="0">
                <a:latin typeface="Arial" pitchFamily="34" charset="0"/>
              </a:rPr>
              <a:t>Behaviors that naturally stimulate the reward pathway include eating to relieve hunger, drinking to alleviate thirst, or engaging in sexual activity. On a primitive, neurochemical level, </a:t>
            </a:r>
            <a:r>
              <a:rPr lang="en-US" sz="900" b="1" dirty="0" smtClean="0">
                <a:latin typeface="Arial" pitchFamily="34" charset="0"/>
              </a:rPr>
              <a:t>stimulation of the reward pathway reinforces the behavior so that it will be repeated</a:t>
            </a:r>
            <a:r>
              <a:rPr lang="en-US" sz="900" dirty="0" smtClean="0">
                <a:latin typeface="Arial" pitchFamily="34" charset="0"/>
              </a:rPr>
              <a:t>. Obviously these behaviors are necessary for continued survival of the organism. The reward pathway can also be stimulated by drugs of abuse such as cocaine, opiates, amphetamine, and nicotine. When these unnatural stimuli trigger the reward pathway the same pleasurable feelings are elicited. Researchers believe that, with chronic drug use, the brain becomes chemically altered—transforming a drug user into a drug addict (</a:t>
            </a:r>
            <a:r>
              <a:rPr lang="en-US" sz="900" dirty="0" err="1" smtClean="0">
                <a:latin typeface="Arial" pitchFamily="34" charset="0"/>
              </a:rPr>
              <a:t>Leshner</a:t>
            </a:r>
            <a:r>
              <a:rPr lang="en-US" sz="900" dirty="0" smtClean="0">
                <a:latin typeface="Arial" pitchFamily="34" charset="0"/>
              </a:rPr>
              <a:t>, 1997). </a:t>
            </a:r>
          </a:p>
          <a:p>
            <a:pPr eaLnBrk="1" hangingPunct="1"/>
            <a:r>
              <a:rPr lang="en-US" sz="900" dirty="0" smtClean="0">
                <a:latin typeface="Arial" pitchFamily="34" charset="0"/>
              </a:rPr>
              <a:t>Consider cigarette smoking as an example. Immediately following inhalation, a bolus of nicotine enters the brain, stimulating the release of dopamine, which induces nearly immediate feelings of pleasure and relief of symptoms of nicotine withdrawal. This rapid dose-response reinforces and perpetuates the smoking behavior. </a:t>
            </a:r>
          </a:p>
          <a:p>
            <a:pPr eaLnBrk="1" hangingPunct="1"/>
            <a:endParaRPr lang="en-US" altLang="en-US" sz="900" dirty="0" smtClean="0">
              <a:latin typeface="Arial" pitchFamily="34" charset="0"/>
            </a:endParaRPr>
          </a:p>
          <a:p>
            <a:pPr eaLnBrk="1" hangingPunct="1"/>
            <a:r>
              <a:rPr lang="en-US" altLang="en-US" sz="900" dirty="0" smtClean="0">
                <a:latin typeface="Arial" pitchFamily="34" charset="0"/>
              </a:rPr>
              <a:t>This slide is made available to the public through the National Institute on Drug Abuse Web page, at www.nida.nih.gov/Teaching/largegifs/slide-9.gif. Adapted with permission by Dr. Rochelle D. Schwartz-Bloom, Duke University.</a:t>
            </a:r>
          </a:p>
          <a:p>
            <a:pPr eaLnBrk="1" hangingPunct="1"/>
            <a:endParaRPr lang="en-US" altLang="en-US" sz="900" dirty="0" smtClean="0">
              <a:latin typeface="Arial" pitchFamily="34" charset="0"/>
            </a:endParaRPr>
          </a:p>
          <a:p>
            <a:pPr eaLnBrk="1" hangingPunct="1"/>
            <a:r>
              <a:rPr lang="en-US" sz="900" dirty="0" err="1" smtClean="0">
                <a:latin typeface="Arial" pitchFamily="34" charset="0"/>
              </a:rPr>
              <a:t>Leshner</a:t>
            </a:r>
            <a:r>
              <a:rPr lang="en-US" sz="900" dirty="0" smtClean="0">
                <a:latin typeface="Arial" pitchFamily="34" charset="0"/>
              </a:rPr>
              <a:t> Al. (1997, April). Drug abuse and addiction are biomedical problems.</a:t>
            </a:r>
            <a:r>
              <a:rPr lang="en-US" sz="900" i="1" dirty="0" smtClean="0">
                <a:latin typeface="Arial" pitchFamily="34" charset="0"/>
              </a:rPr>
              <a:t> </a:t>
            </a:r>
            <a:r>
              <a:rPr lang="en-US" sz="900" i="1" dirty="0" err="1" smtClean="0">
                <a:latin typeface="Arial" pitchFamily="34" charset="0"/>
              </a:rPr>
              <a:t>Hosp</a:t>
            </a:r>
            <a:r>
              <a:rPr lang="en-US" sz="900" i="1" dirty="0" smtClean="0">
                <a:latin typeface="Arial" pitchFamily="34" charset="0"/>
              </a:rPr>
              <a:t> </a:t>
            </a:r>
            <a:r>
              <a:rPr lang="en-US" sz="900" i="1" dirty="0" err="1" smtClean="0">
                <a:latin typeface="Arial" pitchFamily="34" charset="0"/>
              </a:rPr>
              <a:t>Pract</a:t>
            </a:r>
            <a:r>
              <a:rPr lang="en-US" sz="900" dirty="0" smtClean="0">
                <a:latin typeface="Arial" pitchFamily="34" charset="0"/>
              </a:rPr>
              <a:t> (special report):2–4. </a:t>
            </a:r>
          </a:p>
          <a:p>
            <a:pPr>
              <a:spcBef>
                <a:spcPct val="0"/>
              </a:spcBef>
            </a:pPr>
            <a:endParaRPr lang="en-US" sz="900" dirty="0" smtClean="0">
              <a:solidFill>
                <a:srgbClr val="000000"/>
              </a:solidFill>
              <a:latin typeface="Arial" pitchFamily="34" charset="0"/>
            </a:endParaRPr>
          </a:p>
          <a:p>
            <a:pPr>
              <a:spcBef>
                <a:spcPct val="0"/>
              </a:spcBef>
            </a:pPr>
            <a:r>
              <a:rPr lang="en-US" sz="9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4A8600E6-DAFA-4E35-B658-1E2AF1E0A4E6}" type="slidenum">
              <a:rPr lang="en-US" sz="1200" smtClean="0"/>
              <a:pPr/>
              <a:t>38</a:t>
            </a:fld>
            <a:endParaRPr lang="en-US" sz="1200" smtClean="0"/>
          </a:p>
        </p:txBody>
      </p:sp>
      <p:sp>
        <p:nvSpPr>
          <p:cNvPr id="233475" name="Rectangle 2"/>
          <p:cNvSpPr>
            <a:spLocks noGrp="1" noRot="1" noChangeAspect="1" noChangeArrowheads="1" noTextEdit="1"/>
          </p:cNvSpPr>
          <p:nvPr>
            <p:ph type="sldImg"/>
          </p:nvPr>
        </p:nvSpPr>
        <p:spPr>
          <a:xfrm>
            <a:off x="1787525" y="695325"/>
            <a:ext cx="3441700" cy="2581275"/>
          </a:xfrm>
          <a:ln/>
        </p:spPr>
      </p:sp>
      <p:sp>
        <p:nvSpPr>
          <p:cNvPr id="233476" name="Rectangle 3"/>
          <p:cNvSpPr>
            <a:spLocks noGrp="1" noChangeArrowheads="1"/>
          </p:cNvSpPr>
          <p:nvPr>
            <p:ph type="body" idx="1"/>
          </p:nvPr>
        </p:nvSpPr>
        <p:spPr>
          <a:xfrm>
            <a:off x="571500" y="3427413"/>
            <a:ext cx="5868988" cy="517366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sz="1000" dirty="0" smtClean="0">
                <a:latin typeface="Arial" pitchFamily="34" charset="0"/>
              </a:rPr>
              <a:t>Chronic administration of nicotine results in an increased number of CNS nicotine receptors in smokers compared to non-smokers (Breese et al., 1997; Perry et al., 1999). This </a:t>
            </a:r>
            <a:r>
              <a:rPr lang="en-US" sz="1000" dirty="0" err="1" smtClean="0">
                <a:latin typeface="Arial" pitchFamily="34" charset="0"/>
              </a:rPr>
              <a:t>upregulation</a:t>
            </a:r>
            <a:r>
              <a:rPr lang="en-US" sz="1000" dirty="0" smtClean="0">
                <a:latin typeface="Arial" pitchFamily="34" charset="0"/>
              </a:rPr>
              <a:t> of nicotine receptors leads to the development of </a:t>
            </a:r>
            <a:r>
              <a:rPr lang="en-US" sz="1000" b="1" dirty="0" smtClean="0">
                <a:latin typeface="Arial" pitchFamily="34" charset="0"/>
              </a:rPr>
              <a:t>tolerance,</a:t>
            </a:r>
            <a:r>
              <a:rPr lang="en-US" sz="1000" dirty="0" smtClean="0">
                <a:latin typeface="Arial" pitchFamily="34" charset="0"/>
              </a:rPr>
              <a:t> by which repeated doses of a drug produce less of an effect than did the initial exposure. Post-mortem data suggest these smoking-induced changes are reversible following smoking cessation (Breese et al., 1997). </a:t>
            </a:r>
          </a:p>
          <a:p>
            <a:endParaRPr lang="en-US" sz="1000" dirty="0" smtClean="0">
              <a:latin typeface="Arial" pitchFamily="34" charset="0"/>
            </a:endParaRPr>
          </a:p>
          <a:p>
            <a:r>
              <a:rPr lang="en-US" sz="900" dirty="0" smtClean="0">
                <a:latin typeface="Arial" pitchFamily="34" charset="0"/>
              </a:rPr>
              <a:t>Breese CR, Marks MJ, </a:t>
            </a:r>
            <a:r>
              <a:rPr lang="en-US" sz="900" dirty="0" err="1" smtClean="0">
                <a:latin typeface="Arial" pitchFamily="34" charset="0"/>
              </a:rPr>
              <a:t>Logel</a:t>
            </a:r>
            <a:r>
              <a:rPr lang="en-US" sz="900" dirty="0" smtClean="0">
                <a:latin typeface="Arial" pitchFamily="34" charset="0"/>
              </a:rPr>
              <a:t> J, et al. (1997).  Effect of smoking history on [3H]nicotine binding in human postmortem brain. </a:t>
            </a:r>
            <a:r>
              <a:rPr lang="en-US" sz="900" i="1" dirty="0" smtClean="0">
                <a:latin typeface="Arial" pitchFamily="34" charset="0"/>
              </a:rPr>
              <a:t>J </a:t>
            </a:r>
            <a:r>
              <a:rPr lang="en-US" sz="900" i="1" dirty="0" err="1" smtClean="0">
                <a:latin typeface="Arial" pitchFamily="34" charset="0"/>
              </a:rPr>
              <a:t>Pharmacol</a:t>
            </a:r>
            <a:r>
              <a:rPr lang="en-US" sz="900" i="1" dirty="0" smtClean="0">
                <a:latin typeface="Arial" pitchFamily="34" charset="0"/>
              </a:rPr>
              <a:t> </a:t>
            </a:r>
            <a:r>
              <a:rPr lang="en-US" sz="900" i="1" dirty="0" err="1" smtClean="0">
                <a:latin typeface="Arial" pitchFamily="34" charset="0"/>
              </a:rPr>
              <a:t>Exp</a:t>
            </a:r>
            <a:r>
              <a:rPr lang="en-US" sz="900" i="1" dirty="0" smtClean="0">
                <a:latin typeface="Arial" pitchFamily="34" charset="0"/>
              </a:rPr>
              <a:t> </a:t>
            </a:r>
            <a:r>
              <a:rPr lang="en-US" sz="900" i="1" dirty="0" err="1" smtClean="0">
                <a:latin typeface="Arial" pitchFamily="34" charset="0"/>
              </a:rPr>
              <a:t>Ther</a:t>
            </a:r>
            <a:r>
              <a:rPr lang="en-US" sz="900" dirty="0" smtClean="0">
                <a:latin typeface="Arial" pitchFamily="34" charset="0"/>
              </a:rPr>
              <a:t> 282:7</a:t>
            </a:r>
            <a:r>
              <a:rPr lang="en-US" sz="900" dirty="0" smtClean="0">
                <a:latin typeface="Arial" pitchFamily="34" charset="0"/>
                <a:cs typeface="Arial" pitchFamily="34" charset="0"/>
              </a:rPr>
              <a:t>–</a:t>
            </a:r>
            <a:r>
              <a:rPr lang="en-US" sz="900" dirty="0" smtClean="0">
                <a:latin typeface="Arial" pitchFamily="34" charset="0"/>
              </a:rPr>
              <a:t>13. </a:t>
            </a:r>
          </a:p>
          <a:p>
            <a:r>
              <a:rPr lang="en-US" sz="900" dirty="0" smtClean="0">
                <a:latin typeface="Arial" pitchFamily="34" charset="0"/>
              </a:rPr>
              <a:t>Perry DC, Davila-Garcia MI, </a:t>
            </a:r>
            <a:r>
              <a:rPr lang="en-US" sz="900" dirty="0" err="1" smtClean="0">
                <a:latin typeface="Arial" pitchFamily="34" charset="0"/>
              </a:rPr>
              <a:t>Stockmeier</a:t>
            </a:r>
            <a:r>
              <a:rPr lang="en-US" sz="900" dirty="0" smtClean="0">
                <a:latin typeface="Arial" pitchFamily="34" charset="0"/>
              </a:rPr>
              <a:t> CA, </a:t>
            </a:r>
            <a:r>
              <a:rPr lang="en-US" sz="900" dirty="0" err="1" smtClean="0">
                <a:latin typeface="Arial" pitchFamily="34" charset="0"/>
              </a:rPr>
              <a:t>Kellar</a:t>
            </a:r>
            <a:r>
              <a:rPr lang="en-US" sz="900" dirty="0" smtClean="0">
                <a:latin typeface="Arial" pitchFamily="34" charset="0"/>
              </a:rPr>
              <a:t> KJ. (1999). Increased nicotinic receptors in brains from smokers: Membrane binding and autoradiography studies. </a:t>
            </a:r>
            <a:r>
              <a:rPr lang="en-US" sz="900" i="1" dirty="0" smtClean="0">
                <a:latin typeface="Arial" pitchFamily="34" charset="0"/>
              </a:rPr>
              <a:t>J </a:t>
            </a:r>
            <a:r>
              <a:rPr lang="en-US" sz="900" i="1" dirty="0" err="1" smtClean="0">
                <a:latin typeface="Arial" pitchFamily="34" charset="0"/>
              </a:rPr>
              <a:t>Pharmacol</a:t>
            </a:r>
            <a:r>
              <a:rPr lang="en-US" sz="900" i="1" dirty="0" smtClean="0">
                <a:latin typeface="Arial" pitchFamily="34" charset="0"/>
              </a:rPr>
              <a:t> </a:t>
            </a:r>
            <a:r>
              <a:rPr lang="en-US" sz="900" i="1" dirty="0" err="1" smtClean="0">
                <a:latin typeface="Arial" pitchFamily="34" charset="0"/>
              </a:rPr>
              <a:t>Exp</a:t>
            </a:r>
            <a:r>
              <a:rPr lang="en-US" sz="900" i="1" dirty="0" smtClean="0">
                <a:latin typeface="Arial" pitchFamily="34" charset="0"/>
              </a:rPr>
              <a:t> </a:t>
            </a:r>
            <a:r>
              <a:rPr lang="en-US" sz="900" i="1" dirty="0" err="1" smtClean="0">
                <a:latin typeface="Arial" pitchFamily="34" charset="0"/>
              </a:rPr>
              <a:t>Ther</a:t>
            </a:r>
            <a:r>
              <a:rPr lang="en-US" sz="900" dirty="0" smtClean="0">
                <a:latin typeface="Arial" pitchFamily="34" charset="0"/>
              </a:rPr>
              <a:t> 289:1545</a:t>
            </a:r>
            <a:r>
              <a:rPr lang="en-US" sz="900" dirty="0" smtClean="0">
                <a:latin typeface="Arial" pitchFamily="34" charset="0"/>
                <a:cs typeface="Arial" pitchFamily="34" charset="0"/>
              </a:rPr>
              <a:t>–</a:t>
            </a:r>
            <a:r>
              <a:rPr lang="en-US" sz="900" dirty="0" smtClean="0">
                <a:latin typeface="Arial" pitchFamily="34" charset="0"/>
              </a:rPr>
              <a:t>1552.</a:t>
            </a:r>
          </a:p>
          <a:p>
            <a:pPr eaLnBrk="1" hangingPunct="1"/>
            <a:endParaRPr lang="en-US" sz="900" dirty="0" smtClean="0">
              <a:latin typeface="Arial" pitchFamily="34" charset="0"/>
            </a:endParaRPr>
          </a:p>
          <a:p>
            <a:pPr>
              <a:spcBef>
                <a:spcPct val="0"/>
              </a:spcBef>
            </a:pPr>
            <a:r>
              <a:rPr lang="en-US" sz="9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a:spcBef>
                <a:spcPct val="0"/>
              </a:spcBef>
            </a:pPr>
            <a:endParaRPr lang="en-US" sz="900" dirty="0" smtClean="0">
              <a:solidFill>
                <a:srgbClr val="000000"/>
              </a:solidFill>
              <a:latin typeface="Arial" pitchFamily="34" charset="0"/>
            </a:endParaRPr>
          </a:p>
          <a:p>
            <a:pPr eaLnBrk="1" hangingPunct="1"/>
            <a:endParaRPr lang="en-US" sz="800"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A672D357-06E0-47A3-8C7F-E773DF1F4DFF}" type="slidenum">
              <a:rPr lang="en-US" sz="1200" smtClean="0"/>
              <a:pPr/>
              <a:t>39</a:t>
            </a:fld>
            <a:endParaRPr lang="en-US" sz="1200" smtClean="0"/>
          </a:p>
        </p:txBody>
      </p:sp>
      <p:sp>
        <p:nvSpPr>
          <p:cNvPr id="234499" name="Rectangle 2"/>
          <p:cNvSpPr>
            <a:spLocks noGrp="1" noRot="1" noChangeAspect="1" noChangeArrowheads="1" noTextEdit="1"/>
          </p:cNvSpPr>
          <p:nvPr>
            <p:ph type="sldImg"/>
          </p:nvPr>
        </p:nvSpPr>
        <p:spPr>
          <a:xfrm>
            <a:off x="1787525" y="696913"/>
            <a:ext cx="3440113" cy="2579687"/>
          </a:xfrm>
          <a:ln/>
        </p:spPr>
      </p:sp>
      <p:sp>
        <p:nvSpPr>
          <p:cNvPr id="234500" name="Rectangle 3"/>
          <p:cNvSpPr>
            <a:spLocks noGrp="1" noChangeArrowheads="1"/>
          </p:cNvSpPr>
          <p:nvPr>
            <p:ph type="body" idx="1"/>
          </p:nvPr>
        </p:nvSpPr>
        <p:spPr>
          <a:xfrm>
            <a:off x="569913" y="3427413"/>
            <a:ext cx="5870575" cy="5095875"/>
          </a:xfrm>
          <a:noFill/>
          <a:ln>
            <a:solidFill>
              <a:schemeClr val="tx1"/>
            </a:solidFill>
          </a:ln>
          <a:extLst>
            <a:ext uri="{909E8E84-426E-40DD-AFC4-6F175D3DCCD1}">
              <a14:hiddenFill xmlns:a14="http://schemas.microsoft.com/office/drawing/2010/main">
                <a:solidFill>
                  <a:srgbClr val="FFFFFF"/>
                </a:solidFill>
              </a14:hiddenFill>
            </a:ext>
          </a:extLst>
        </p:spPr>
        <p:txBody>
          <a:bodyPr lIns="92253" tIns="46126" rIns="92253" bIns="46126"/>
          <a:lstStyle/>
          <a:p>
            <a:pPr>
              <a:buFont typeface="Wingdings" pitchFamily="2" charset="2"/>
              <a:buNone/>
            </a:pPr>
            <a:r>
              <a:rPr lang="en-US" altLang="en-US" sz="900" b="1" smtClean="0">
                <a:latin typeface="Arial" pitchFamily="34" charset="0"/>
                <a:cs typeface="Arial" pitchFamily="34" charset="0"/>
                <a:sym typeface="Monotype Sorts" charset="2"/>
              </a:rPr>
              <a:t>♪ </a:t>
            </a:r>
            <a:r>
              <a:rPr lang="en-US" altLang="en-US" sz="900" b="1" smtClean="0">
                <a:latin typeface="Arial" pitchFamily="34" charset="0"/>
                <a:sym typeface="Monotype Sorts" charset="2"/>
              </a:rPr>
              <a:t>Note to instructor(s):</a:t>
            </a:r>
            <a:r>
              <a:rPr lang="en-US" altLang="en-US" sz="900" smtClean="0">
                <a:latin typeface="Arial" pitchFamily="34" charset="0"/>
                <a:sym typeface="Monotype Sorts" charset="2"/>
              </a:rPr>
              <a:t> Refer students to the </a:t>
            </a:r>
            <a:r>
              <a:rPr lang="en-US" altLang="en-US" sz="900" i="1" smtClean="0">
                <a:latin typeface="Arial" pitchFamily="34" charset="0"/>
                <a:sym typeface="Monotype Sorts" charset="2"/>
              </a:rPr>
              <a:t>Withdrawal Symptoms Information Sheet</a:t>
            </a:r>
            <a:r>
              <a:rPr lang="en-US" altLang="en-US" sz="900" smtClean="0">
                <a:latin typeface="Arial" pitchFamily="34" charset="0"/>
                <a:sym typeface="Monotype Sorts" charset="2"/>
              </a:rPr>
              <a:t> handout</a:t>
            </a:r>
            <a:r>
              <a:rPr lang="en-US" altLang="en-US" sz="900" i="1" smtClean="0">
                <a:latin typeface="Arial" pitchFamily="34" charset="0"/>
                <a:sym typeface="Monotype Sorts" charset="2"/>
              </a:rPr>
              <a:t>.</a:t>
            </a:r>
            <a:r>
              <a:rPr lang="en-US" altLang="en-US" sz="900" smtClean="0">
                <a:latin typeface="Arial" pitchFamily="34" charset="0"/>
                <a:sym typeface="Monotype Sorts" charset="2"/>
              </a:rPr>
              <a:t> This handout describes several symptoms, when they occur postcessation, and how to cope with withdrawal. In addition to being an educational aid for students, it can be copied and distributed to patients who are quitting. </a:t>
            </a:r>
          </a:p>
          <a:p>
            <a:pPr>
              <a:buFont typeface="Monotype Sorts" charset="2"/>
              <a:buNone/>
            </a:pPr>
            <a:r>
              <a:rPr lang="en-US" altLang="en-US" sz="900" smtClean="0">
                <a:latin typeface="Arial" pitchFamily="34" charset="0"/>
                <a:sym typeface="Monotype Sorts" charset="2"/>
              </a:rPr>
              <a:t>When nicotine is discontinued abruptly, the following withdrawal symptoms develop (Hughes, 2007): </a:t>
            </a:r>
          </a:p>
          <a:p>
            <a:pPr lvl="1" indent="-114300">
              <a:buFontTx/>
              <a:buChar char="•"/>
            </a:pPr>
            <a:r>
              <a:rPr lang="en-US" altLang="en-US" sz="900" smtClean="0">
                <a:latin typeface="Arial" pitchFamily="34" charset="0"/>
              </a:rPr>
              <a:t>Irritability/frustration/anger</a:t>
            </a:r>
          </a:p>
          <a:p>
            <a:pPr lvl="1" indent="-114300">
              <a:buFontTx/>
              <a:buChar char="•"/>
            </a:pPr>
            <a:r>
              <a:rPr lang="en-US" altLang="en-US" sz="900" smtClean="0">
                <a:latin typeface="Arial" pitchFamily="34" charset="0"/>
              </a:rPr>
              <a:t>Anxiety</a:t>
            </a:r>
          </a:p>
          <a:p>
            <a:pPr lvl="1" indent="-114300">
              <a:buFontTx/>
              <a:buChar char="•"/>
            </a:pPr>
            <a:r>
              <a:rPr lang="en-US" altLang="en-US" sz="900" smtClean="0">
                <a:latin typeface="Arial" pitchFamily="34" charset="0"/>
              </a:rPr>
              <a:t>Difficulty concentrating</a:t>
            </a:r>
          </a:p>
          <a:p>
            <a:pPr lvl="1" indent="-114300">
              <a:buFontTx/>
              <a:buChar char="•"/>
            </a:pPr>
            <a:r>
              <a:rPr lang="en-US" altLang="en-US" sz="900" smtClean="0">
                <a:latin typeface="Arial" pitchFamily="34" charset="0"/>
              </a:rPr>
              <a:t>Restlessness/impatience</a:t>
            </a:r>
          </a:p>
          <a:p>
            <a:pPr lvl="1" indent="-114300">
              <a:buFontTx/>
              <a:buChar char="•"/>
            </a:pPr>
            <a:r>
              <a:rPr lang="en-US" altLang="en-US" sz="900" smtClean="0">
                <a:latin typeface="Arial" pitchFamily="34" charset="0"/>
              </a:rPr>
              <a:t>Depressed mood/depression				</a:t>
            </a:r>
          </a:p>
          <a:p>
            <a:pPr lvl="1" indent="-114300">
              <a:buFontTx/>
              <a:buChar char="•"/>
            </a:pPr>
            <a:r>
              <a:rPr lang="en-US" altLang="en-US" sz="900" smtClean="0">
                <a:latin typeface="Arial" pitchFamily="34" charset="0"/>
              </a:rPr>
              <a:t>Insomnia</a:t>
            </a:r>
          </a:p>
          <a:p>
            <a:pPr lvl="1" indent="-114300">
              <a:buFontTx/>
              <a:buChar char="•"/>
            </a:pPr>
            <a:r>
              <a:rPr lang="en-US" altLang="en-US" sz="900" smtClean="0">
                <a:latin typeface="Arial" pitchFamily="34" charset="0"/>
              </a:rPr>
              <a:t>Impaired performance</a:t>
            </a:r>
          </a:p>
          <a:p>
            <a:pPr lvl="1" indent="-114300">
              <a:buFontTx/>
              <a:buChar char="•"/>
            </a:pPr>
            <a:r>
              <a:rPr lang="en-US" altLang="en-US" sz="900" smtClean="0">
                <a:latin typeface="Arial" pitchFamily="34" charset="0"/>
              </a:rPr>
              <a:t>Increased appetite/weight gain</a:t>
            </a:r>
          </a:p>
          <a:p>
            <a:pPr lvl="1" indent="-114300">
              <a:buFontTx/>
              <a:buChar char="•"/>
            </a:pPr>
            <a:r>
              <a:rPr lang="en-US" altLang="en-US" sz="900" smtClean="0">
                <a:latin typeface="Arial" pitchFamily="34" charset="0"/>
              </a:rPr>
              <a:t>Cravings</a:t>
            </a:r>
          </a:p>
          <a:p>
            <a:pPr>
              <a:buFont typeface="Monotype Sorts" charset="2"/>
              <a:buNone/>
            </a:pPr>
            <a:endParaRPr lang="en-US" altLang="en-US" sz="900" b="1" smtClean="0">
              <a:latin typeface="Arial" pitchFamily="34" charset="0"/>
              <a:cs typeface="Arial" pitchFamily="34" charset="0"/>
              <a:sym typeface="Monotype Sorts" charset="2"/>
            </a:endParaRPr>
          </a:p>
          <a:p>
            <a:pPr>
              <a:buFont typeface="Monotype Sorts" charset="2"/>
              <a:buNone/>
            </a:pPr>
            <a:r>
              <a:rPr lang="en-US" altLang="en-US" sz="900" b="1" smtClean="0">
                <a:latin typeface="Arial" pitchFamily="34" charset="0"/>
                <a:cs typeface="Arial" pitchFamily="34" charset="0"/>
                <a:sym typeface="Monotype Sorts" charset="2"/>
              </a:rPr>
              <a:t>♪ </a:t>
            </a:r>
            <a:r>
              <a:rPr lang="en-US" altLang="en-US" sz="900" b="1" smtClean="0">
                <a:latin typeface="Arial" pitchFamily="34" charset="0"/>
                <a:sym typeface="Monotype Sorts" charset="2"/>
              </a:rPr>
              <a:t>Note to instructor(s):</a:t>
            </a:r>
            <a:r>
              <a:rPr lang="en-US" altLang="en-US" sz="900" smtClean="0">
                <a:latin typeface="Arial" pitchFamily="34" charset="0"/>
                <a:sym typeface="Monotype Sorts" charset="2"/>
              </a:rPr>
              <a:t> Other symptoms of quitting have been described in the literature.  Please refer to Hughes, 2007 for further details.</a:t>
            </a:r>
          </a:p>
          <a:p>
            <a:pPr>
              <a:buFont typeface="Monotype Sorts" charset="2"/>
              <a:buNone/>
            </a:pPr>
            <a:endParaRPr lang="en-US" altLang="en-US" sz="900" smtClean="0">
              <a:latin typeface="Arial" pitchFamily="34" charset="0"/>
              <a:sym typeface="Monotype Sorts" charset="2"/>
            </a:endParaRPr>
          </a:p>
          <a:p>
            <a:pPr>
              <a:buFont typeface="Monotype Sorts" charset="2"/>
              <a:buNone/>
            </a:pPr>
            <a:r>
              <a:rPr lang="en-US" altLang="en-US" sz="900" smtClean="0">
                <a:latin typeface="Arial" pitchFamily="34" charset="0"/>
                <a:sym typeface="Monotype Sorts" charset="2"/>
              </a:rPr>
              <a:t>Tobacco users usually experience a strong desire or craving for tobacco. In general, </a:t>
            </a:r>
            <a:r>
              <a:rPr lang="en-US" altLang="en-US" sz="900" b="1" smtClean="0">
                <a:latin typeface="Arial" pitchFamily="34" charset="0"/>
                <a:sym typeface="Monotype Sorts" charset="2"/>
              </a:rPr>
              <a:t>withdrawal symptoms manifest within the first 1</a:t>
            </a:r>
            <a:r>
              <a:rPr lang="en-US" altLang="en-US" sz="900" b="1" smtClean="0">
                <a:latin typeface="Arial" pitchFamily="34" charset="0"/>
                <a:cs typeface="Arial" pitchFamily="34" charset="0"/>
                <a:sym typeface="Monotype Sorts" charset="2"/>
              </a:rPr>
              <a:t>–</a:t>
            </a:r>
            <a:r>
              <a:rPr lang="en-US" altLang="en-US" sz="900" b="1" smtClean="0">
                <a:latin typeface="Arial" pitchFamily="34" charset="0"/>
                <a:sym typeface="Monotype Sorts" charset="2"/>
              </a:rPr>
              <a:t>2 days, peak within the first week, and gradually dissipate over the next 2</a:t>
            </a:r>
            <a:r>
              <a:rPr lang="en-US" altLang="en-US" sz="900" b="1" smtClean="0">
                <a:latin typeface="Arial" pitchFamily="34" charset="0"/>
                <a:cs typeface="Arial" pitchFamily="34" charset="0"/>
                <a:sym typeface="Monotype Sorts" charset="2"/>
              </a:rPr>
              <a:t>–</a:t>
            </a:r>
            <a:r>
              <a:rPr lang="en-US" altLang="en-US" sz="900" b="1" smtClean="0">
                <a:latin typeface="Arial" pitchFamily="34" charset="0"/>
                <a:sym typeface="Monotype Sorts" charset="2"/>
              </a:rPr>
              <a:t>4 weeks </a:t>
            </a:r>
            <a:r>
              <a:rPr lang="en-US" altLang="en-US" sz="900" smtClean="0">
                <a:latin typeface="Arial" pitchFamily="34" charset="0"/>
                <a:sym typeface="Monotype Sorts" charset="2"/>
              </a:rPr>
              <a:t>(Hughes, 2007). Strong cravings for tobacco may persist for months to years after cessation (Benowitz, 1992). </a:t>
            </a:r>
          </a:p>
          <a:p>
            <a:pPr>
              <a:spcAft>
                <a:spcPct val="30000"/>
              </a:spcAft>
            </a:pPr>
            <a:endParaRPr lang="en-US" sz="900" smtClean="0">
              <a:latin typeface="Arial" pitchFamily="34" charset="0"/>
            </a:endParaRPr>
          </a:p>
          <a:p>
            <a:pPr>
              <a:spcBef>
                <a:spcPct val="0"/>
              </a:spcBef>
              <a:spcAft>
                <a:spcPct val="30000"/>
              </a:spcAft>
            </a:pPr>
            <a:r>
              <a:rPr lang="en-US" sz="800" smtClean="0">
                <a:latin typeface="Arial" pitchFamily="34" charset="0"/>
              </a:rPr>
              <a:t>Benowitz NL. (1992). Cigarette smoking and nicotine addiction. </a:t>
            </a:r>
            <a:r>
              <a:rPr lang="en-US" sz="800" i="1" smtClean="0">
                <a:latin typeface="Arial" pitchFamily="34" charset="0"/>
              </a:rPr>
              <a:t>Med Clin N Am</a:t>
            </a:r>
            <a:r>
              <a:rPr lang="en-US" sz="800" smtClean="0">
                <a:latin typeface="Arial" pitchFamily="34" charset="0"/>
              </a:rPr>
              <a:t> 76:415</a:t>
            </a:r>
            <a:r>
              <a:rPr lang="en-US" sz="800" smtClean="0">
                <a:latin typeface="Arial" pitchFamily="34" charset="0"/>
                <a:cs typeface="Arial" pitchFamily="34" charset="0"/>
              </a:rPr>
              <a:t>–</a:t>
            </a:r>
            <a:r>
              <a:rPr lang="en-US" sz="800" smtClean="0">
                <a:latin typeface="Arial" pitchFamily="34" charset="0"/>
              </a:rPr>
              <a:t>437.</a:t>
            </a:r>
          </a:p>
          <a:p>
            <a:pPr>
              <a:spcBef>
                <a:spcPct val="0"/>
              </a:spcBef>
              <a:spcAft>
                <a:spcPct val="30000"/>
              </a:spcAft>
            </a:pPr>
            <a:r>
              <a:rPr lang="en-US" altLang="en-US" sz="800" smtClean="0">
                <a:latin typeface="Arial" pitchFamily="34" charset="0"/>
              </a:rPr>
              <a:t>Hughes JR. (2007). </a:t>
            </a:r>
            <a:r>
              <a:rPr lang="en-US" sz="800" smtClean="0">
                <a:latin typeface="Arial" pitchFamily="34" charset="0"/>
              </a:rPr>
              <a:t>Effects of abstinence from tobacco: valid symptoms and time course. </a:t>
            </a:r>
            <a:r>
              <a:rPr lang="en-US" sz="800" i="1" smtClean="0">
                <a:latin typeface="Arial" pitchFamily="34" charset="0"/>
              </a:rPr>
              <a:t>Nicotine Tob Res</a:t>
            </a:r>
            <a:r>
              <a:rPr lang="en-US" sz="800" smtClean="0">
                <a:latin typeface="Arial" pitchFamily="34" charset="0"/>
              </a:rPr>
              <a:t> 9:315</a:t>
            </a:r>
            <a:r>
              <a:rPr lang="en-US" sz="800" smtClean="0">
                <a:latin typeface="Arial" pitchFamily="34" charset="0"/>
                <a:cs typeface="Arial" pitchFamily="34" charset="0"/>
              </a:rPr>
              <a:t>–</a:t>
            </a:r>
            <a:r>
              <a:rPr lang="en-US" sz="800" smtClean="0">
                <a:latin typeface="Arial" pitchFamily="34" charset="0"/>
              </a:rPr>
              <a:t>27.</a:t>
            </a:r>
            <a:endParaRPr lang="en-US" altLang="en-US" sz="800" smtClean="0">
              <a:latin typeface="Arial" pitchFamily="34" charset="0"/>
            </a:endParaRPr>
          </a:p>
          <a:p>
            <a:pPr eaLnBrk="1" hangingPunct="1">
              <a:spcBef>
                <a:spcPct val="0"/>
              </a:spcBef>
              <a:spcAft>
                <a:spcPct val="30000"/>
              </a:spcAft>
            </a:pPr>
            <a:r>
              <a:rPr lang="en-US" sz="800" smtClean="0">
                <a:latin typeface="Arial" pitchFamily="34" charset="0"/>
              </a:rPr>
              <a:t>Hughes JR, Hatsukami D. (1998). Errors in using tobacco withdrawal scale (letter to the editor). </a:t>
            </a:r>
            <a:r>
              <a:rPr lang="en-US" sz="800" i="1" smtClean="0">
                <a:latin typeface="Arial" pitchFamily="34" charset="0"/>
              </a:rPr>
              <a:t>Tob Control</a:t>
            </a:r>
            <a:r>
              <a:rPr lang="en-US" sz="800" smtClean="0">
                <a:latin typeface="Arial" pitchFamily="34" charset="0"/>
              </a:rPr>
              <a:t> 7:92</a:t>
            </a:r>
            <a:r>
              <a:rPr lang="en-US" sz="800" smtClean="0">
                <a:latin typeface="Arial" pitchFamily="34" charset="0"/>
                <a:cs typeface="Arial" pitchFamily="34" charset="0"/>
              </a:rPr>
              <a:t>–</a:t>
            </a:r>
            <a:r>
              <a:rPr lang="en-US" sz="800" smtClean="0">
                <a:latin typeface="Arial" pitchFamily="34" charset="0"/>
              </a:rPr>
              <a:t>93.</a:t>
            </a:r>
          </a:p>
          <a:p>
            <a:pPr eaLnBrk="1" hangingPunct="1">
              <a:spcBef>
                <a:spcPct val="0"/>
              </a:spcBef>
              <a:spcAft>
                <a:spcPct val="30000"/>
              </a:spcAft>
            </a:pPr>
            <a:endParaRPr lang="en-US" sz="800" smtClean="0">
              <a:latin typeface="Arial" pitchFamily="34" charset="0"/>
            </a:endParaRPr>
          </a:p>
          <a:p>
            <a:pPr>
              <a:spcBef>
                <a:spcPct val="0"/>
              </a:spcBef>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a:spcBef>
                <a:spcPct val="0"/>
              </a:spcBef>
            </a:pPr>
            <a:endParaRPr lang="en-US" sz="800"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9" tIns="46559" rIns="93119" bIns="46559" anchor="b"/>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pPr algn="r" eaLnBrk="1" hangingPunct="1"/>
            <a:fld id="{C1EC620B-B898-4CB2-B50C-1C1467727B00}" type="slidenum">
              <a:rPr lang="en-US" sz="1200">
                <a:latin typeface="Tahoma" pitchFamily="34" charset="0"/>
                <a:cs typeface="Arial" pitchFamily="34" charset="0"/>
              </a:rPr>
              <a:pPr algn="r" eaLnBrk="1" hangingPunct="1"/>
              <a:t>40</a:t>
            </a:fld>
            <a:endParaRPr lang="en-US" sz="1200">
              <a:latin typeface="Tahoma" pitchFamily="34" charset="0"/>
              <a:cs typeface="Arial" pitchFamily="34" charset="0"/>
            </a:endParaRPr>
          </a:p>
        </p:txBody>
      </p:sp>
      <p:sp>
        <p:nvSpPr>
          <p:cNvPr id="268291" name="Rectangle 2"/>
          <p:cNvSpPr>
            <a:spLocks noGrp="1" noRot="1" noChangeAspect="1" noChangeArrowheads="1" noTextEdit="1"/>
          </p:cNvSpPr>
          <p:nvPr>
            <p:ph type="sldImg"/>
          </p:nvPr>
        </p:nvSpPr>
        <p:spPr>
          <a:xfrm>
            <a:off x="1782763" y="696913"/>
            <a:ext cx="3440112" cy="2579687"/>
          </a:xfrm>
          <a:ln/>
        </p:spPr>
      </p:sp>
      <p:sp>
        <p:nvSpPr>
          <p:cNvPr id="268292" name="Rectangle 3"/>
          <p:cNvSpPr>
            <a:spLocks noGrp="1" noChangeArrowheads="1"/>
          </p:cNvSpPr>
          <p:nvPr>
            <p:ph type="body" idx="1"/>
          </p:nvPr>
        </p:nvSpPr>
        <p:spPr>
          <a:xfrm>
            <a:off x="573088" y="3429000"/>
            <a:ext cx="5867400" cy="517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1" tIns="46035" rIns="92071" bIns="46035"/>
          <a:lstStyle/>
          <a:p>
            <a:r>
              <a:rPr lang="en-US" altLang="en-US" sz="1000" smtClean="0">
                <a:latin typeface="Arial" pitchFamily="34" charset="0"/>
              </a:rPr>
              <a:t>This bar chart summarizes the long-term (</a:t>
            </a:r>
            <a:r>
              <a:rPr lang="en-US" altLang="en-US" sz="1000" smtClean="0">
                <a:latin typeface="Arial" pitchFamily="34" charset="0"/>
                <a:sym typeface="Symbol" pitchFamily="18" charset="2"/>
              </a:rPr>
              <a:t>6-</a:t>
            </a:r>
            <a:r>
              <a:rPr lang="en-US" altLang="en-US" sz="1000" smtClean="0">
                <a:latin typeface="Arial" pitchFamily="34" charset="0"/>
              </a:rPr>
              <a:t>month) quit rates observed with the different NRT products, bupropion SR and varenicline (Cahill et al., 2008; Stead et al., 2008; Hughes et al., 2007). These data derive from 145 different randomized-controlled trials; therefore, it is inappropriate to compare the active medications with respect to clinical efficacy. What this chart does illustrate, however, is that the quit rates from each of the methods is approximately twice that of its corresponding placebo control treatment arm. </a:t>
            </a:r>
          </a:p>
          <a:p>
            <a:endParaRPr lang="en-US" altLang="en-US" sz="1000" smtClean="0">
              <a:latin typeface="Arial" pitchFamily="34" charset="0"/>
            </a:endParaRPr>
          </a:p>
          <a:p>
            <a:r>
              <a:rPr lang="en-US" altLang="en-US" sz="1000" smtClean="0">
                <a:latin typeface="Arial" pitchFamily="34" charset="0"/>
              </a:rPr>
              <a:t>Each of the pharmacotherapy options depicted in the chart is considered effective. When patients ask for assistance with their quit attempt, any product can be recommended, if not contraindicated. However, when assisting patients in choosing a product, clinicians should consider additional factors. The number of cigarettes smoked per day (or time to first cigarette, for the nicotine lozenge), level of dependence, advantages and disadvantages of each product, methods used for prior quit attempts and reasons for relapse, and the patient’s own product preference need to be considered. </a:t>
            </a:r>
            <a:r>
              <a:rPr lang="en-US" altLang="en-US" sz="1000" b="1" smtClean="0">
                <a:latin typeface="Arial" pitchFamily="34" charset="0"/>
              </a:rPr>
              <a:t>Behavioral counseling should be used in conjunction with all pharmacologic therapies.</a:t>
            </a:r>
          </a:p>
          <a:p>
            <a:endParaRPr lang="en-US" altLang="en-US" sz="1000" b="1" smtClean="0">
              <a:latin typeface="Arial" pitchFamily="34" charset="0"/>
            </a:endParaRPr>
          </a:p>
          <a:p>
            <a:pPr>
              <a:lnSpc>
                <a:spcPct val="90000"/>
              </a:lnSpc>
            </a:pPr>
            <a:r>
              <a:rPr lang="en-US" altLang="en-US" sz="900" smtClean="0">
                <a:latin typeface="Arial" pitchFamily="34" charset="0"/>
              </a:rPr>
              <a:t>Cahill K, Stead LF, Lancaster T.  Nicotine receptor partial agonists for smoking cessation. (2008). </a:t>
            </a:r>
            <a:r>
              <a:rPr lang="en-US" sz="900" i="1" smtClean="0">
                <a:latin typeface="Arial" pitchFamily="34" charset="0"/>
              </a:rPr>
              <a:t>Cochrane Database Syst Rev</a:t>
            </a:r>
            <a:r>
              <a:rPr lang="en-US" sz="900" smtClean="0">
                <a:latin typeface="Arial" pitchFamily="34" charset="0"/>
              </a:rPr>
              <a:t> 3:CD006103.</a:t>
            </a:r>
            <a:endParaRPr lang="en-US" altLang="en-US" sz="900" smtClean="0">
              <a:latin typeface="Arial" pitchFamily="34" charset="0"/>
            </a:endParaRPr>
          </a:p>
          <a:p>
            <a:pPr>
              <a:lnSpc>
                <a:spcPct val="90000"/>
              </a:lnSpc>
            </a:pPr>
            <a:r>
              <a:rPr lang="en-US" altLang="en-US" sz="900" smtClean="0">
                <a:latin typeface="Arial" pitchFamily="34" charset="0"/>
              </a:rPr>
              <a:t>Hughes JR, Stead LF, Lancaster. (2007). Antidepressants for smoking cessation. </a:t>
            </a:r>
            <a:r>
              <a:rPr lang="en-US" altLang="en-US" sz="900" i="1" smtClean="0">
                <a:latin typeface="Arial" pitchFamily="34" charset="0"/>
              </a:rPr>
              <a:t>Cochrane Database Syst Rev</a:t>
            </a:r>
            <a:r>
              <a:rPr lang="en-US" altLang="en-US" sz="900" smtClean="0">
                <a:latin typeface="Arial" pitchFamily="34" charset="0"/>
              </a:rPr>
              <a:t> 4:CD000031.</a:t>
            </a:r>
          </a:p>
          <a:p>
            <a:pPr>
              <a:lnSpc>
                <a:spcPct val="90000"/>
              </a:lnSpc>
            </a:pPr>
            <a:r>
              <a:rPr lang="en-US" sz="900" smtClean="0">
                <a:latin typeface="Arial" pitchFamily="34" charset="0"/>
              </a:rPr>
              <a:t>Stead LF, Perera R, Bullen C, Mant D, Lancaster T. (2008). Nicotine replacement therapy for smoking cessation. </a:t>
            </a:r>
            <a:r>
              <a:rPr lang="en-US" sz="900" i="1" smtClean="0">
                <a:latin typeface="Arial" pitchFamily="34" charset="0"/>
              </a:rPr>
              <a:t>Cochrane Database Syst Rev</a:t>
            </a:r>
            <a:r>
              <a:rPr lang="en-US" sz="900" smtClean="0">
                <a:latin typeface="Arial" pitchFamily="34" charset="0"/>
              </a:rPr>
              <a:t> 1:CD000146.</a:t>
            </a:r>
          </a:p>
          <a:p>
            <a:pPr>
              <a:lnSpc>
                <a:spcPct val="90000"/>
              </a:lnSpc>
            </a:pPr>
            <a:endParaRPr lang="en-US" sz="900" smtClean="0">
              <a:latin typeface="Arial" pitchFamily="34" charset="0"/>
            </a:endParaRPr>
          </a:p>
          <a:p>
            <a:pPr>
              <a:spcBef>
                <a:spcPct val="0"/>
              </a:spcBef>
            </a:pPr>
            <a:endParaRPr lang="en-US" sz="900" smtClean="0">
              <a:solidFill>
                <a:srgbClr val="000000"/>
              </a:solidFill>
              <a:latin typeface="Arial" pitchFamily="34" charset="0"/>
            </a:endParaRPr>
          </a:p>
          <a:p>
            <a:pPr>
              <a:spcBef>
                <a:spcPct val="0"/>
              </a:spcBef>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a:lnSpc>
                <a:spcPct val="90000"/>
              </a:lnSpc>
            </a:pPr>
            <a:endParaRPr lang="en-US" sz="900" smtClean="0">
              <a:latin typeface="Arial" pitchFamily="34" charset="0"/>
            </a:endParaRPr>
          </a:p>
          <a:p>
            <a:pPr>
              <a:lnSpc>
                <a:spcPct val="90000"/>
              </a:lnSpc>
            </a:pPr>
            <a:endParaRPr lang="en-US" altLang="en-US" sz="90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41</a:t>
            </a:fld>
            <a:endParaRPr lang="en-US"/>
          </a:p>
        </p:txBody>
      </p:sp>
    </p:spTree>
    <p:extLst>
      <p:ext uri="{BB962C8B-B14F-4D97-AF65-F5344CB8AC3E}">
        <p14:creationId xmlns:p14="http://schemas.microsoft.com/office/powerpoint/2010/main" val="3195694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ABF9BD6F-3AAC-4DAF-B2A7-BED2F0627AD8}" type="slidenum">
              <a:rPr lang="en-US" sz="1200" smtClean="0"/>
              <a:pPr/>
              <a:t>42</a:t>
            </a:fld>
            <a:endParaRPr lang="en-US" sz="1200" smtClean="0"/>
          </a:p>
        </p:txBody>
      </p:sp>
      <p:sp>
        <p:nvSpPr>
          <p:cNvPr id="283651" name="Rectangle 2"/>
          <p:cNvSpPr>
            <a:spLocks noGrp="1" noRot="1" noChangeAspect="1" noChangeArrowheads="1" noTextEdit="1"/>
          </p:cNvSpPr>
          <p:nvPr>
            <p:ph type="sldImg"/>
          </p:nvPr>
        </p:nvSpPr>
        <p:spPr>
          <a:xfrm>
            <a:off x="1185863" y="741363"/>
            <a:ext cx="4638675" cy="3479800"/>
          </a:xfrm>
          <a:ln/>
        </p:spPr>
      </p:sp>
      <p:sp>
        <p:nvSpPr>
          <p:cNvPr id="283652" name="Rectangle 3"/>
          <p:cNvSpPr>
            <a:spLocks noGrp="1" noChangeArrowheads="1"/>
          </p:cNvSpPr>
          <p:nvPr>
            <p:ph type="body" idx="1"/>
          </p:nvPr>
        </p:nvSpPr>
        <p:spPr>
          <a:xfrm>
            <a:off x="935038" y="4435475"/>
            <a:ext cx="514032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smtClean="0">
                <a:latin typeface="Arial" pitchFamily="34" charset="0"/>
              </a:rPr>
              <a:t>What is a tobacco quitline? Tobacco quitlines are telephone services that provide tobacco cessation counseling at no cost to the caller. Quitlines have proliferated over the past decade, providing comprehensive interventions that can reach patients who might otherwise have limited access to medical treatment because of geographic location or lack of insurance or financial resources. In clinical trials, telephone counseling services for which at least some of the contacts are initiated by the quitline counselor have been shown to be effective in promoting abstinence (Fiore et al., 2008), and these positive results have been shown to translate into real-world effectiveness (Zhu et al., 2000). The addition of medication to quitline counseling significantly improves abstinence rates compared to medication alone (Fiore et al., 2008). In addition, preliminary evidence suggests that that quitlines also are effective for smokeless tobacco cessation (Severson et al., 2000). The telephone number for the toll-free tobacco quitline is 1-800-QUIT NOW. In some states, clinicians can submit a fax-referral form, on behalf of a patient, to the quitline. This form initiates a process whereby a quitline counselor then contacts the patient directly. Up to 30% success rates have been shown for patients who complete all follow-up sessions.  However, most physicians, and most smokers, know almost nothing about them, so they are not being utilized by most smokers who want to quit. Even the busiest of clinicians can serve an important role by simply identifying tobacco users and referring them to a quitline for more comprehensive counseling. </a:t>
            </a:r>
          </a:p>
          <a:p>
            <a:endParaRPr lang="en-US" sz="9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Severson HH,et al. (2000). A self-help cessation program for smokeless tobacco users: Comparison of two interventions. </a:t>
            </a:r>
            <a:r>
              <a:rPr lang="en-US" sz="800" i="1" smtClean="0">
                <a:latin typeface="Arial" pitchFamily="34" charset="0"/>
              </a:rPr>
              <a:t>Nicotine Tob Res</a:t>
            </a:r>
            <a:r>
              <a:rPr lang="en-US" sz="800" smtClean="0">
                <a:latin typeface="Arial" pitchFamily="34" charset="0"/>
              </a:rPr>
              <a:t> 2:363</a:t>
            </a:r>
            <a:r>
              <a:rPr lang="en-US" sz="800" smtClean="0">
                <a:latin typeface="Arial" pitchFamily="34" charset="0"/>
                <a:cs typeface="Arial" pitchFamily="34" charset="0"/>
              </a:rPr>
              <a:t>–370</a:t>
            </a:r>
            <a:r>
              <a:rPr lang="en-US" sz="800" smtClean="0">
                <a:latin typeface="Arial" pitchFamily="34" charset="0"/>
              </a:rPr>
              <a:t>.</a:t>
            </a:r>
          </a:p>
          <a:p>
            <a:r>
              <a:rPr lang="en-US" sz="800" smtClean="0">
                <a:latin typeface="Arial" pitchFamily="34" charset="0"/>
              </a:rPr>
              <a:t>Zhu SH, et al. (2002). Evidence of real-world effectiveness of a telephone quitline for smokers. </a:t>
            </a:r>
            <a:r>
              <a:rPr lang="en-US" sz="800" i="1" smtClean="0">
                <a:latin typeface="Arial" pitchFamily="34" charset="0"/>
              </a:rPr>
              <a:t>N Engl J Med </a:t>
            </a:r>
            <a:r>
              <a:rPr lang="en-US" sz="800" smtClean="0">
                <a:latin typeface="Arial" pitchFamily="34" charset="0"/>
              </a:rPr>
              <a:t>347:1087</a:t>
            </a:r>
            <a:r>
              <a:rPr lang="en-US" sz="800" smtClean="0">
                <a:latin typeface="Arial" pitchFamily="34" charset="0"/>
                <a:cs typeface="Arial" pitchFamily="34" charset="0"/>
              </a:rPr>
              <a:t>–1093</a:t>
            </a:r>
            <a:r>
              <a:rPr lang="en-US" sz="800" smtClean="0">
                <a:latin typeface="Arial" pitchFamily="34" charset="0"/>
              </a:rPr>
              <a:t>.</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6165276F-B535-46E8-9793-38A6830DD387}" type="slidenum">
              <a:rPr lang="en-US" sz="1200"/>
              <a:pPr algn="r" eaLnBrk="1" hangingPunct="1"/>
              <a:t>43</a:t>
            </a:fld>
            <a:endParaRPr lang="en-US" sz="1200"/>
          </a:p>
        </p:txBody>
      </p:sp>
      <p:sp>
        <p:nvSpPr>
          <p:cNvPr id="28569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a:fld id="{3B9D8752-A7A7-461C-BFE7-A7EF27DB6C47}" type="slidenum">
              <a:rPr lang="en-US" sz="1200"/>
              <a:pPr algn="r"/>
              <a:t>43</a:t>
            </a:fld>
            <a:endParaRPr lang="en-US" sz="1200"/>
          </a:p>
        </p:txBody>
      </p:sp>
      <p:sp>
        <p:nvSpPr>
          <p:cNvPr id="285700" name="Rectangle 2"/>
          <p:cNvSpPr>
            <a:spLocks noGrp="1" noRot="1" noChangeAspect="1" noChangeArrowheads="1" noTextEdit="1"/>
          </p:cNvSpPr>
          <p:nvPr>
            <p:ph type="sldImg"/>
          </p:nvPr>
        </p:nvSpPr>
        <p:spPr>
          <a:ln/>
        </p:spPr>
      </p:sp>
      <p:sp>
        <p:nvSpPr>
          <p:cNvPr id="285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lstStyle/>
          <a:p>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991798D-7697-48CF-A2A1-634B307D30D8}" type="slidenum">
              <a:rPr lang="en-US" sz="1200" smtClean="0"/>
              <a:pPr/>
              <a:t>44</a:t>
            </a:fld>
            <a:endParaRPr lang="en-US" sz="1200"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45</a:t>
            </a:fld>
            <a:endParaRPr lang="en-US"/>
          </a:p>
        </p:txBody>
      </p:sp>
    </p:spTree>
    <p:extLst>
      <p:ext uri="{BB962C8B-B14F-4D97-AF65-F5344CB8AC3E}">
        <p14:creationId xmlns:p14="http://schemas.microsoft.com/office/powerpoint/2010/main" val="3195694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7E90C3-B90A-4688-97C2-042270E3ECBB}"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6123E2B-DAFA-4099-9618-5F872366C66B}" type="slidenum">
              <a:rPr lang="en-US" sz="1200" smtClean="0"/>
              <a:pPr/>
              <a:t>47</a:t>
            </a:fld>
            <a:endParaRPr lang="en-US" sz="1200"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4163B3DA-06BF-4B91-926E-88D4AC6395D3}" type="slidenum">
              <a:rPr lang="en-US" sz="1200" smtClean="0"/>
              <a:pPr/>
              <a:t>48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C652674-02B6-4CDB-A4E9-242565B84EB9}" type="slidenum">
              <a:rPr lang="en-US" sz="1200" smtClean="0"/>
              <a:pPr/>
              <a:t>5</a:t>
            </a:fld>
            <a:endParaRPr 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99747AAB-DA96-4661-9134-F0EF88FB54D8}" type="slidenum">
              <a:rPr lang="en-US" sz="1200" smtClean="0"/>
              <a:pPr/>
              <a:t>6</a:t>
            </a:fld>
            <a:endParaRPr lang="en-US" sz="120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9EFA16F-480F-4B97-9451-C1FF12F680A7}" type="slidenum">
              <a:rPr lang="en-US" sz="1200" smtClean="0"/>
              <a:pPr/>
              <a:t>7</a:t>
            </a:fld>
            <a:endParaRPr lang="en-US" sz="1200" smtClean="0"/>
          </a:p>
        </p:txBody>
      </p:sp>
      <p:sp>
        <p:nvSpPr>
          <p:cNvPr id="177155" name="Rectangle 2"/>
          <p:cNvSpPr>
            <a:spLocks noGrp="1" noRot="1" noChangeAspect="1" noChangeArrowheads="1" noTextEdit="1"/>
          </p:cNvSpPr>
          <p:nvPr>
            <p:ph type="sldImg"/>
          </p:nvPr>
        </p:nvSpPr>
        <p:spPr>
          <a:xfrm>
            <a:off x="1792288" y="696913"/>
            <a:ext cx="3440112" cy="2579687"/>
          </a:xfrm>
          <a:ln/>
        </p:spPr>
      </p:sp>
      <p:sp>
        <p:nvSpPr>
          <p:cNvPr id="177156" name="Rectangle 3"/>
          <p:cNvSpPr>
            <a:spLocks noGrp="1" noChangeArrowheads="1"/>
          </p:cNvSpPr>
          <p:nvPr>
            <p:ph type="body" idx="1"/>
          </p:nvPr>
        </p:nvSpPr>
        <p:spPr>
          <a:xfrm>
            <a:off x="574675" y="3427413"/>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tabLst>
                <a:tab pos="914400" algn="l"/>
                <a:tab pos="1141413" algn="l"/>
                <a:tab pos="1714500" algn="l"/>
                <a:tab pos="2686050" algn="l"/>
              </a:tabLst>
            </a:pPr>
            <a:r>
              <a:rPr lang="en-US" altLang="en-US" sz="1000" dirty="0" smtClean="0">
                <a:latin typeface="Arial" pitchFamily="34" charset="0"/>
              </a:rPr>
              <a:t>Cigarette smoking is the primary known preventable cause of premature death in the U.S. Each year, nearly half a million Americans die from cigarette smoking; one of every five deaths in the U.S. is smoking related (CDC, 2008). This number surpasses the combined death toll due to alcohol, car accidents, suicides, homicides, HIV disease, and illicit drug use.</a:t>
            </a:r>
          </a:p>
          <a:p>
            <a:pPr eaLnBrk="1" hangingPunct="1">
              <a:lnSpc>
                <a:spcPct val="90000"/>
              </a:lnSpc>
              <a:tabLst>
                <a:tab pos="914400" algn="l"/>
                <a:tab pos="1141413" algn="l"/>
                <a:tab pos="1714500" algn="l"/>
                <a:tab pos="2686050" algn="l"/>
              </a:tabLst>
            </a:pPr>
            <a:endParaRPr lang="en-US" altLang="en-US" sz="1000" dirty="0" smtClean="0">
              <a:latin typeface="Arial" pitchFamily="34" charset="0"/>
            </a:endParaRPr>
          </a:p>
          <a:p>
            <a:pPr eaLnBrk="1" hangingPunct="1">
              <a:lnSpc>
                <a:spcPct val="90000"/>
              </a:lnSpc>
              <a:tabLst>
                <a:tab pos="914400" algn="l"/>
                <a:tab pos="1141413" algn="l"/>
                <a:tab pos="1714500" algn="l"/>
                <a:tab pos="2686050" algn="l"/>
              </a:tabLst>
            </a:pPr>
            <a:r>
              <a:rPr lang="en-US" altLang="en-US" sz="1000" dirty="0" smtClean="0">
                <a:latin typeface="Arial" pitchFamily="34" charset="0"/>
              </a:rPr>
              <a:t>Average number of years of life lost because of smoking, for male and female smokers (CDC, 2002):</a:t>
            </a:r>
          </a:p>
          <a:p>
            <a:pPr eaLnBrk="1" hangingPunct="1">
              <a:lnSpc>
                <a:spcPct val="90000"/>
              </a:lnSpc>
              <a:tabLst>
                <a:tab pos="914400" algn="l"/>
                <a:tab pos="1141413" algn="l"/>
                <a:tab pos="1714500" algn="l"/>
                <a:tab pos="2686050" algn="l"/>
              </a:tabLst>
            </a:pPr>
            <a:r>
              <a:rPr lang="en-US" altLang="en-US" sz="1000" dirty="0" smtClean="0">
                <a:latin typeface="Arial" pitchFamily="34" charset="0"/>
              </a:rPr>
              <a:t>	Males	13.2 years</a:t>
            </a:r>
          </a:p>
          <a:p>
            <a:pPr eaLnBrk="1" hangingPunct="1">
              <a:lnSpc>
                <a:spcPct val="90000"/>
              </a:lnSpc>
              <a:spcBef>
                <a:spcPct val="0"/>
              </a:spcBef>
              <a:tabLst>
                <a:tab pos="914400" algn="l"/>
                <a:tab pos="1141413" algn="l"/>
                <a:tab pos="1714500" algn="l"/>
                <a:tab pos="2686050" algn="l"/>
              </a:tabLst>
            </a:pPr>
            <a:r>
              <a:rPr lang="en-US" altLang="en-US" sz="1000" dirty="0" smtClean="0">
                <a:latin typeface="Arial" pitchFamily="34" charset="0"/>
              </a:rPr>
              <a:t>	Females	14.5 years</a:t>
            </a:r>
          </a:p>
          <a:p>
            <a:pPr eaLnBrk="1" hangingPunct="1">
              <a:lnSpc>
                <a:spcPct val="90000"/>
              </a:lnSpc>
              <a:tabLst>
                <a:tab pos="914400" algn="l"/>
                <a:tab pos="1141413" algn="l"/>
                <a:tab pos="1714500" algn="l"/>
                <a:tab pos="2686050" algn="l"/>
              </a:tabLst>
            </a:pPr>
            <a:r>
              <a:rPr lang="en-US" sz="1000" dirty="0" smtClean="0">
                <a:latin typeface="Arial" pitchFamily="34" charset="0"/>
              </a:rPr>
              <a:t>A total of </a:t>
            </a:r>
            <a:r>
              <a:rPr lang="en-US" sz="1000" b="1" dirty="0" smtClean="0">
                <a:latin typeface="Arial" pitchFamily="34" charset="0"/>
              </a:rPr>
              <a:t>443,595 annual deaths</a:t>
            </a:r>
            <a:r>
              <a:rPr lang="en-US" sz="1000" dirty="0" smtClean="0">
                <a:latin typeface="Arial" pitchFamily="34" charset="0"/>
              </a:rPr>
              <a:t> due to cigarette smoking are reported by the CDC (2008) as follows:</a:t>
            </a:r>
          </a:p>
          <a:p>
            <a:pPr eaLnBrk="1" hangingPunct="1">
              <a:lnSpc>
                <a:spcPct val="90000"/>
              </a:lnSpc>
              <a:tabLst>
                <a:tab pos="914400" algn="l"/>
                <a:tab pos="1141413" algn="l"/>
                <a:tab pos="1714500" algn="l"/>
                <a:tab pos="2686050" algn="l"/>
              </a:tabLst>
            </a:pPr>
            <a:r>
              <a:rPr lang="en-US" sz="1000" dirty="0" smtClean="0">
                <a:latin typeface="Arial" pitchFamily="34" charset="0"/>
              </a:rPr>
              <a:t>	Cardiovascular disease…………	128,497</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Ischemic heart disease, other heart diseases, cerebrovascular 			diseases, atherosclerosis, aortic aneurysm, other circulatory diseases</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Lung cancer………………………125,522</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Trachea, lung, bronchus (not including lung cancer due to second-hand smoke 		exposure)</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Respiratory diseases…………….103,338</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Pneumonia, influenza, bronchitis, emphysema, chronic airway obstruction</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Second-hand smoke……………....49,400 </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Cancers other than lung…………..35,326</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Lip, oral cavity, pharynx, esophagus, pancreas, larynx, cervix, uterus, urinary 			bladder, kidney, other urinary</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Other………………………………….1,512</a:t>
            </a:r>
          </a:p>
          <a:p>
            <a:pPr eaLnBrk="1" hangingPunct="1">
              <a:lnSpc>
                <a:spcPct val="90000"/>
              </a:lnSpc>
              <a:spcBef>
                <a:spcPct val="0"/>
              </a:spcBef>
              <a:tabLst>
                <a:tab pos="914400" algn="l"/>
                <a:tab pos="1141413" algn="l"/>
                <a:tab pos="1714500" algn="l"/>
                <a:tab pos="2686050" algn="l"/>
              </a:tabLst>
            </a:pPr>
            <a:endParaRPr lang="en-US" sz="1000" dirty="0" smtClean="0">
              <a:latin typeface="Arial" pitchFamily="34" charset="0"/>
            </a:endParaRPr>
          </a:p>
          <a:p>
            <a:pPr eaLnBrk="1" hangingPunct="1">
              <a:lnSpc>
                <a:spcPct val="90000"/>
              </a:lnSpc>
              <a:tabLst>
                <a:tab pos="914400" algn="l"/>
                <a:tab pos="1141413" algn="l"/>
                <a:tab pos="1714500" algn="l"/>
                <a:tab pos="2686050" algn="l"/>
              </a:tabLst>
            </a:pPr>
            <a:endParaRPr lang="en-US" sz="800" dirty="0" smtClean="0">
              <a:latin typeface="Arial" pitchFamily="34" charset="0"/>
            </a:endParaRPr>
          </a:p>
          <a:p>
            <a:pPr eaLnBrk="1" hangingPunct="1">
              <a:lnSpc>
                <a:spcPct val="90000"/>
              </a:lnSpc>
              <a:tabLst>
                <a:tab pos="914400" algn="l"/>
                <a:tab pos="1141413" algn="l"/>
                <a:tab pos="1714500" algn="l"/>
                <a:tab pos="2686050" algn="l"/>
              </a:tabLst>
            </a:pPr>
            <a:r>
              <a:rPr lang="en-US" sz="800" dirty="0" smtClean="0">
                <a:latin typeface="Arial" pitchFamily="34" charset="0"/>
              </a:rPr>
              <a:t>Centers for Disease Control and Prevention. Annual smoking-attributable mortality, years of potential life lost, and productivity losses</a:t>
            </a:r>
            <a:r>
              <a:rPr lang="en-US" altLang="en-US" sz="800" dirty="0" smtClean="0">
                <a:latin typeface="Arial" pitchFamily="34" charset="0"/>
              </a:rPr>
              <a:t>—</a:t>
            </a:r>
            <a:r>
              <a:rPr lang="en-US" sz="800" dirty="0" smtClean="0">
                <a:latin typeface="Arial" pitchFamily="34" charset="0"/>
              </a:rPr>
              <a:t>United States, 2000</a:t>
            </a:r>
            <a:r>
              <a:rPr lang="en-US" altLang="en-US" sz="800" dirty="0" smtClean="0">
                <a:latin typeface="Arial" pitchFamily="34" charset="0"/>
                <a:cs typeface="Arial" pitchFamily="34" charset="0"/>
              </a:rPr>
              <a:t>–2004</a:t>
            </a:r>
            <a:r>
              <a:rPr lang="en-US" sz="800" dirty="0" smtClean="0">
                <a:latin typeface="Arial" pitchFamily="34" charset="0"/>
              </a:rPr>
              <a:t>. </a:t>
            </a:r>
            <a:r>
              <a:rPr lang="en-US" sz="800" i="1" dirty="0" smtClean="0">
                <a:latin typeface="Arial" pitchFamily="34" charset="0"/>
              </a:rPr>
              <a:t>MMWR</a:t>
            </a:r>
            <a:r>
              <a:rPr lang="en-US" sz="800" dirty="0" smtClean="0">
                <a:latin typeface="Arial" pitchFamily="34" charset="0"/>
              </a:rPr>
              <a:t> 2008;57:1126</a:t>
            </a:r>
            <a:r>
              <a:rPr lang="en-US" altLang="en-US" sz="800" dirty="0" smtClean="0">
                <a:latin typeface="Arial" pitchFamily="34" charset="0"/>
                <a:cs typeface="Arial" pitchFamily="34" charset="0"/>
              </a:rPr>
              <a:t>–1128</a:t>
            </a:r>
            <a:r>
              <a:rPr lang="en-US" sz="800" dirty="0" smtClean="0">
                <a:latin typeface="Arial" pitchFamily="34" charset="0"/>
              </a:rPr>
              <a:t>.</a:t>
            </a:r>
          </a:p>
          <a:p>
            <a:pPr>
              <a:lnSpc>
                <a:spcPct val="90000"/>
              </a:lnSpc>
              <a:spcBef>
                <a:spcPct val="0"/>
              </a:spcBef>
              <a:tabLst>
                <a:tab pos="914400" algn="l"/>
                <a:tab pos="1141413" algn="l"/>
                <a:tab pos="1714500" algn="l"/>
                <a:tab pos="2686050" algn="l"/>
              </a:tabLst>
            </a:pPr>
            <a:endParaRPr lang="en-US" sz="800" dirty="0" smtClean="0">
              <a:solidFill>
                <a:srgbClr val="000000"/>
              </a:solidFill>
              <a:latin typeface="Arial" pitchFamily="34" charset="0"/>
            </a:endParaRPr>
          </a:p>
          <a:p>
            <a:pPr>
              <a:lnSpc>
                <a:spcPct val="90000"/>
              </a:lnSpc>
              <a:spcBef>
                <a:spcPct val="0"/>
              </a:spcBef>
              <a:tabLst>
                <a:tab pos="914400" algn="l"/>
                <a:tab pos="1141413" algn="l"/>
                <a:tab pos="1714500" algn="l"/>
                <a:tab pos="2686050" algn="l"/>
              </a:tabLst>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lnSpc>
                <a:spcPct val="90000"/>
              </a:lnSpc>
              <a:tabLst>
                <a:tab pos="914400" algn="l"/>
                <a:tab pos="1141413" algn="l"/>
                <a:tab pos="1714500" algn="l"/>
                <a:tab pos="2686050" algn="l"/>
              </a:tabLst>
            </a:pPr>
            <a:endParaRPr lang="en-US" sz="80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B5D2261-34E5-4361-B3FF-B367AD3554B8}" type="slidenum">
              <a:rPr lang="en-US" sz="1200" smtClean="0"/>
              <a:pPr/>
              <a:t>8</a:t>
            </a:fld>
            <a:endParaRPr lang="en-US" sz="1200" smtClean="0"/>
          </a:p>
        </p:txBody>
      </p:sp>
      <p:sp>
        <p:nvSpPr>
          <p:cNvPr id="179203" name="Rectangle 2"/>
          <p:cNvSpPr>
            <a:spLocks noGrp="1" noRot="1" noChangeAspect="1" noChangeArrowheads="1" noTextEdit="1"/>
          </p:cNvSpPr>
          <p:nvPr>
            <p:ph type="sldImg"/>
          </p:nvPr>
        </p:nvSpPr>
        <p:spPr>
          <a:xfrm>
            <a:off x="1792288" y="695325"/>
            <a:ext cx="3441700" cy="2581275"/>
          </a:xfrm>
          <a:ln/>
        </p:spPr>
      </p:sp>
      <p:sp>
        <p:nvSpPr>
          <p:cNvPr id="179204" name="Rectangle 3"/>
          <p:cNvSpPr>
            <a:spLocks noGrp="1" noChangeArrowheads="1"/>
          </p:cNvSpPr>
          <p:nvPr>
            <p:ph type="body" idx="1"/>
          </p:nvPr>
        </p:nvSpPr>
        <p:spPr>
          <a:xfrm>
            <a:off x="574675" y="3427413"/>
            <a:ext cx="5868988" cy="5173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2004 Surgeon General’s Report on the health consequences of smoking describes a long list of diseases with sufficient evidence to infer a causal relationship with smoking. </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b="1" dirty="0" smtClean="0">
                <a:latin typeface="Arial" pitchFamily="34" charset="0"/>
                <a:cs typeface="Arial" pitchFamily="34" charset="0"/>
                <a:sym typeface="Monotype Sorts" charset="2"/>
              </a:rPr>
              <a:t>♪ </a:t>
            </a:r>
            <a:r>
              <a:rPr lang="en-US" b="1" dirty="0" smtClean="0">
                <a:latin typeface="Arial" pitchFamily="34" charset="0"/>
              </a:rPr>
              <a:t>Note to instructor(s):</a:t>
            </a:r>
            <a:r>
              <a:rPr lang="en-US" dirty="0" smtClean="0">
                <a:latin typeface="Arial" pitchFamily="34" charset="0"/>
              </a:rPr>
              <a:t> For more detailed information and literature citations regarding risks for these tobacco-related illnesses, refer to the </a:t>
            </a:r>
            <a:r>
              <a:rPr lang="en-US" i="1" dirty="0" smtClean="0">
                <a:latin typeface="Arial" pitchFamily="34" charset="0"/>
              </a:rPr>
              <a:t>Pathophysiology of Tobacco-Related Disease</a:t>
            </a:r>
            <a:r>
              <a:rPr lang="en-US" dirty="0" smtClean="0">
                <a:latin typeface="Arial" pitchFamily="34" charset="0"/>
              </a:rPr>
              <a:t> module or the Surgeon General’s Report at</a:t>
            </a:r>
            <a:r>
              <a:rPr lang="en-US" altLang="en-US" dirty="0" smtClean="0">
                <a:latin typeface="Arial" pitchFamily="34" charset="0"/>
              </a:rPr>
              <a:t> http://www.surgeongeneral.gov/library/smokingconsequences.</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r>
              <a:rPr lang="en-US" sz="900" dirty="0" smtClean="0">
                <a:latin typeface="Arial" pitchFamily="34" charset="0"/>
              </a:rPr>
              <a:t>U.S. Department of Health and Human Services. </a:t>
            </a:r>
            <a:r>
              <a:rPr lang="en-US" sz="900" i="1" dirty="0" smtClean="0">
                <a:latin typeface="Arial" pitchFamily="34" charset="0"/>
              </a:rPr>
              <a:t>The Health Consequences of Smoking: A Report of the Surgeon General. </a:t>
            </a:r>
            <a:r>
              <a:rPr lang="en-US" sz="900" dirty="0" smtClean="0">
                <a:latin typeface="Arial" pitchFamily="34" charset="0"/>
              </a:rPr>
              <a:t>U.S. Department of Health and Human Services, Centers for Disease Control and Prevention, National Center for Chronic Disease Prevention and Health Promotion, Office on Smoking and Health, 2004. Available at </a:t>
            </a:r>
            <a:r>
              <a:rPr lang="en-US" altLang="en-US" sz="900" dirty="0" smtClean="0">
                <a:latin typeface="Arial" pitchFamily="34" charset="0"/>
              </a:rPr>
              <a:t>http://www.surgeongeneral.gov/library/smokingconsequences. Accessed May 29, 2004.</a:t>
            </a:r>
          </a:p>
          <a:p>
            <a:pPr eaLnBrk="1" hangingPunct="1"/>
            <a:endParaRPr lang="en-US" sz="900" dirty="0" smtClean="0">
              <a:latin typeface="Arial" pitchFamily="34" charset="0"/>
            </a:endParaRPr>
          </a:p>
          <a:p>
            <a:pPr>
              <a:spcBef>
                <a:spcPct val="0"/>
              </a:spcBef>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9</a:t>
            </a:fld>
            <a:endParaRPr lang="en-US"/>
          </a:p>
        </p:txBody>
      </p:sp>
    </p:spTree>
    <p:extLst>
      <p:ext uri="{BB962C8B-B14F-4D97-AF65-F5344CB8AC3E}">
        <p14:creationId xmlns:p14="http://schemas.microsoft.com/office/powerpoint/2010/main" val="295185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3471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lvl1pPr>
          </a:lstStyle>
          <a:p>
            <a:r>
              <a:rPr lang="en-US"/>
              <a:t>Click to edit Master subtitle style</a:t>
            </a:r>
          </a:p>
        </p:txBody>
      </p:sp>
      <p:sp>
        <p:nvSpPr>
          <p:cNvPr id="347145"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CC8A490C-6CB9-40A6-BAED-43022F433C5D}" type="slidenum">
              <a:rPr lang="en-US"/>
              <a:pPr>
                <a:defRPr/>
              </a:pPr>
              <a:t>‹#›</a:t>
            </a:fld>
            <a:endParaRPr lang="en-US"/>
          </a:p>
        </p:txBody>
      </p:sp>
    </p:spTree>
    <p:extLst>
      <p:ext uri="{BB962C8B-B14F-4D97-AF65-F5344CB8AC3E}">
        <p14:creationId xmlns:p14="http://schemas.microsoft.com/office/powerpoint/2010/main" val="359946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7CB03E2-AE00-4574-A92F-90E1A147459F}" type="slidenum">
              <a:rPr lang="en-US"/>
              <a:pPr>
                <a:defRPr/>
              </a:pPr>
              <a:t>‹#›</a:t>
            </a:fld>
            <a:endParaRPr lang="en-US"/>
          </a:p>
        </p:txBody>
      </p:sp>
    </p:spTree>
    <p:extLst>
      <p:ext uri="{BB962C8B-B14F-4D97-AF65-F5344CB8AC3E}">
        <p14:creationId xmlns:p14="http://schemas.microsoft.com/office/powerpoint/2010/main" val="13878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AD087A-103A-498C-A9E8-B659A4C89C4E}" type="slidenum">
              <a:rPr lang="en-US"/>
              <a:pPr>
                <a:defRPr/>
              </a:pPr>
              <a:t>‹#›</a:t>
            </a:fld>
            <a:endParaRPr lang="en-US"/>
          </a:p>
        </p:txBody>
      </p:sp>
    </p:spTree>
    <p:extLst>
      <p:ext uri="{BB962C8B-B14F-4D97-AF65-F5344CB8AC3E}">
        <p14:creationId xmlns:p14="http://schemas.microsoft.com/office/powerpoint/2010/main" val="113281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8D35E94-11C7-40FC-B011-E354A61A0A80}" type="slidenum">
              <a:rPr lang="en-US"/>
              <a:pPr>
                <a:defRPr/>
              </a:pPr>
              <a:t>‹#›</a:t>
            </a:fld>
            <a:endParaRPr lang="en-US"/>
          </a:p>
        </p:txBody>
      </p:sp>
    </p:spTree>
    <p:extLst>
      <p:ext uri="{BB962C8B-B14F-4D97-AF65-F5344CB8AC3E}">
        <p14:creationId xmlns:p14="http://schemas.microsoft.com/office/powerpoint/2010/main" val="389053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932C89-860B-40D4-8A5C-2B1E2D565F3E}" type="slidenum">
              <a:rPr lang="en-US"/>
              <a:pPr>
                <a:defRPr/>
              </a:pPr>
              <a:t>‹#›</a:t>
            </a:fld>
            <a:endParaRPr lang="en-US"/>
          </a:p>
        </p:txBody>
      </p:sp>
    </p:spTree>
    <p:extLst>
      <p:ext uri="{BB962C8B-B14F-4D97-AF65-F5344CB8AC3E}">
        <p14:creationId xmlns:p14="http://schemas.microsoft.com/office/powerpoint/2010/main" val="13755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991E410-6528-48A8-B752-47DC4043087E}" type="slidenum">
              <a:rPr lang="en-US"/>
              <a:pPr>
                <a:defRPr/>
              </a:pPr>
              <a:t>‹#›</a:t>
            </a:fld>
            <a:endParaRPr lang="en-US"/>
          </a:p>
        </p:txBody>
      </p:sp>
    </p:spTree>
    <p:extLst>
      <p:ext uri="{BB962C8B-B14F-4D97-AF65-F5344CB8AC3E}">
        <p14:creationId xmlns:p14="http://schemas.microsoft.com/office/powerpoint/2010/main" val="409988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BB06ECD-53F7-441B-9803-0C2BB90B73B3}" type="slidenum">
              <a:rPr lang="en-US"/>
              <a:pPr>
                <a:defRPr/>
              </a:pPr>
              <a:t>‹#›</a:t>
            </a:fld>
            <a:endParaRPr lang="en-US"/>
          </a:p>
        </p:txBody>
      </p:sp>
    </p:spTree>
    <p:extLst>
      <p:ext uri="{BB962C8B-B14F-4D97-AF65-F5344CB8AC3E}">
        <p14:creationId xmlns:p14="http://schemas.microsoft.com/office/powerpoint/2010/main" val="392730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C927F3B-B5AD-4DC6-994D-5EC210B420A8}" type="slidenum">
              <a:rPr lang="en-US"/>
              <a:pPr>
                <a:defRPr/>
              </a:pPr>
              <a:t>‹#›</a:t>
            </a:fld>
            <a:endParaRPr lang="en-US"/>
          </a:p>
        </p:txBody>
      </p:sp>
    </p:spTree>
    <p:extLst>
      <p:ext uri="{BB962C8B-B14F-4D97-AF65-F5344CB8AC3E}">
        <p14:creationId xmlns:p14="http://schemas.microsoft.com/office/powerpoint/2010/main" val="4074733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eaLnBrk="1" hangingPunct="1">
              <a:defRPr/>
            </a:pPr>
            <a:endParaRPr lang="en-US" sz="1800" dirty="0">
              <a:solidFill>
                <a:srgbClr val="FFC000"/>
              </a:solidFill>
              <a:latin typeface="Arial" charset="0"/>
            </a:endParaRPr>
          </a:p>
        </p:txBody>
      </p:sp>
      <p:sp>
        <p:nvSpPr>
          <p:cNvPr id="3" name="Rectangle 11"/>
          <p:cNvSpPr>
            <a:spLocks noGrp="1" noChangeArrowheads="1"/>
          </p:cNvSpPr>
          <p:nvPr>
            <p:ph type="sldNum" sz="quarter" idx="11"/>
          </p:nvPr>
        </p:nvSpPr>
        <p:spPr>
          <a:xfrm>
            <a:off x="7086600" y="6248400"/>
            <a:ext cx="1905000" cy="457200"/>
          </a:xfrm>
          <a:prstGeom prst="rect">
            <a:avLst/>
          </a:prstGeom>
          <a:ln/>
        </p:spPr>
        <p:txBody>
          <a:bodyPr/>
          <a:lstStyle>
            <a:lvl1pPr>
              <a:defRPr/>
            </a:lvl1pPr>
          </a:lstStyle>
          <a:p>
            <a:pPr eaLnBrk="1" hangingPunct="1">
              <a:defRPr/>
            </a:pPr>
            <a:fld id="{4D8E3908-CB4F-4250-A0BA-30D9AE3233D5}" type="slidenum">
              <a:rPr lang="en-US" sz="1800">
                <a:solidFill>
                  <a:srgbClr val="FFC000"/>
                </a:solidFill>
                <a:latin typeface="Arial" charset="0"/>
              </a:rPr>
              <a:pPr eaLnBrk="1" hangingPunct="1">
                <a:defRPr/>
              </a:pPr>
              <a:t>‹#›</a:t>
            </a:fld>
            <a:endParaRPr lang="en-US" sz="1800" dirty="0">
              <a:solidFill>
                <a:srgbClr val="FFC000"/>
              </a:solidFill>
              <a:latin typeface="Arial" charset="0"/>
            </a:endParaRPr>
          </a:p>
        </p:txBody>
      </p:sp>
    </p:spTree>
    <p:extLst>
      <p:ext uri="{BB962C8B-B14F-4D97-AF65-F5344CB8AC3E}">
        <p14:creationId xmlns:p14="http://schemas.microsoft.com/office/powerpoint/2010/main" val="166095997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7A45EB-F4D8-49EF-8F9F-9DB2B1A4DC75}" type="slidenum">
              <a:rPr lang="en-US"/>
              <a:pPr>
                <a:defRPr/>
              </a:pPr>
              <a:t>‹#›</a:t>
            </a:fld>
            <a:endParaRPr lang="en-US"/>
          </a:p>
        </p:txBody>
      </p:sp>
    </p:spTree>
    <p:extLst>
      <p:ext uri="{BB962C8B-B14F-4D97-AF65-F5344CB8AC3E}">
        <p14:creationId xmlns:p14="http://schemas.microsoft.com/office/powerpoint/2010/main" val="426656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840B44C-0A71-4E26-98F5-F223D9D40438}" type="slidenum">
              <a:rPr lang="en-US"/>
              <a:pPr>
                <a:defRPr/>
              </a:pPr>
              <a:t>‹#›</a:t>
            </a:fld>
            <a:endParaRPr lang="en-US"/>
          </a:p>
        </p:txBody>
      </p:sp>
    </p:spTree>
    <p:extLst>
      <p:ext uri="{BB962C8B-B14F-4D97-AF65-F5344CB8AC3E}">
        <p14:creationId xmlns:p14="http://schemas.microsoft.com/office/powerpoint/2010/main" val="84444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12762F-AD70-4330-8D7F-77342B6EA80D}" type="slidenum">
              <a:rPr lang="en-US"/>
              <a:pPr>
                <a:defRPr/>
              </a:pPr>
              <a:t>‹#›</a:t>
            </a:fld>
            <a:endParaRPr lang="en-US"/>
          </a:p>
        </p:txBody>
      </p:sp>
    </p:spTree>
    <p:extLst>
      <p:ext uri="{BB962C8B-B14F-4D97-AF65-F5344CB8AC3E}">
        <p14:creationId xmlns:p14="http://schemas.microsoft.com/office/powerpoint/2010/main" val="21193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8A00367-3658-4D87-A49D-9322E184C3CA}" type="slidenum">
              <a:rPr lang="en-US"/>
              <a:pPr>
                <a:defRPr/>
              </a:pPr>
              <a:t>‹#›</a:t>
            </a:fld>
            <a:endParaRPr lang="en-US"/>
          </a:p>
        </p:txBody>
      </p:sp>
    </p:spTree>
    <p:extLst>
      <p:ext uri="{BB962C8B-B14F-4D97-AF65-F5344CB8AC3E}">
        <p14:creationId xmlns:p14="http://schemas.microsoft.com/office/powerpoint/2010/main" val="29222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4D057E6-6653-454E-8587-91C093E20E4B}" type="slidenum">
              <a:rPr lang="en-US"/>
              <a:pPr>
                <a:defRPr/>
              </a:pPr>
              <a:t>‹#›</a:t>
            </a:fld>
            <a:endParaRPr lang="en-US"/>
          </a:p>
        </p:txBody>
      </p:sp>
    </p:spTree>
    <p:extLst>
      <p:ext uri="{BB962C8B-B14F-4D97-AF65-F5344CB8AC3E}">
        <p14:creationId xmlns:p14="http://schemas.microsoft.com/office/powerpoint/2010/main" val="101108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B73F36-22A2-4634-B991-3B6D1063B970}" type="slidenum">
              <a:rPr lang="en-US"/>
              <a:pPr>
                <a:defRPr/>
              </a:pPr>
              <a:t>‹#›</a:t>
            </a:fld>
            <a:endParaRPr lang="en-US"/>
          </a:p>
        </p:txBody>
      </p:sp>
    </p:spTree>
    <p:extLst>
      <p:ext uri="{BB962C8B-B14F-4D97-AF65-F5344CB8AC3E}">
        <p14:creationId xmlns:p14="http://schemas.microsoft.com/office/powerpoint/2010/main" val="40423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7242175" cy="1981200"/>
            <a:chOff x="0" y="0"/>
            <a:chExt cx="4562" cy="1248"/>
          </a:xfrm>
        </p:grpSpPr>
        <p:sp>
          <p:nvSpPr>
            <p:cNvPr id="34611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34611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1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3461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34612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7EB9D86-3270-46D4-B455-2CF06190C7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05"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81000" y="457200"/>
            <a:ext cx="8458200" cy="2286000"/>
          </a:xfrm>
        </p:spPr>
        <p:txBody>
          <a:bodyPr/>
          <a:lstStyle/>
          <a:p>
            <a:pPr eaLnBrk="1" hangingPunct="1"/>
            <a:r>
              <a:rPr lang="en-US" sz="5200" dirty="0" smtClean="0">
                <a:solidFill>
                  <a:srgbClr val="FFFF00"/>
                </a:solidFill>
                <a:effectLst/>
              </a:rPr>
              <a:t>Why We </a:t>
            </a:r>
            <a:r>
              <a:rPr lang="en-US" sz="5200" dirty="0">
                <a:solidFill>
                  <a:srgbClr val="FFFF00"/>
                </a:solidFill>
                <a:effectLst/>
              </a:rPr>
              <a:t>S</a:t>
            </a:r>
            <a:r>
              <a:rPr lang="en-US" sz="5200" dirty="0" smtClean="0">
                <a:solidFill>
                  <a:srgbClr val="FFFF00"/>
                </a:solidFill>
                <a:effectLst/>
              </a:rPr>
              <a:t>hould </a:t>
            </a:r>
            <a:r>
              <a:rPr lang="en-US" sz="5200" dirty="0">
                <a:solidFill>
                  <a:srgbClr val="FFFF00"/>
                </a:solidFill>
                <a:effectLst/>
              </a:rPr>
              <a:t>C</a:t>
            </a:r>
            <a:r>
              <a:rPr lang="en-US" sz="5200" dirty="0" smtClean="0">
                <a:solidFill>
                  <a:srgbClr val="FFFF00"/>
                </a:solidFill>
                <a:effectLst/>
              </a:rPr>
              <a:t>are </a:t>
            </a:r>
            <a:r>
              <a:rPr lang="en-US" sz="5200" dirty="0">
                <a:solidFill>
                  <a:srgbClr val="FFFF00"/>
                </a:solidFill>
                <a:effectLst/>
              </a:rPr>
              <a:t>A</a:t>
            </a:r>
            <a:r>
              <a:rPr lang="en-US" sz="5200" dirty="0" smtClean="0">
                <a:solidFill>
                  <a:srgbClr val="FFFF00"/>
                </a:solidFill>
                <a:effectLst/>
              </a:rPr>
              <a:t>bout </a:t>
            </a:r>
            <a:r>
              <a:rPr lang="en-US" sz="5200" dirty="0">
                <a:solidFill>
                  <a:srgbClr val="FFFF00"/>
                </a:solidFill>
                <a:effectLst/>
              </a:rPr>
              <a:t>S</a:t>
            </a:r>
            <a:r>
              <a:rPr lang="en-US" sz="5200" dirty="0" smtClean="0">
                <a:solidFill>
                  <a:srgbClr val="FFFF00"/>
                </a:solidFill>
                <a:effectLst/>
              </a:rPr>
              <a:t>moking</a:t>
            </a:r>
          </a:p>
        </p:txBody>
      </p:sp>
      <p:sp>
        <p:nvSpPr>
          <p:cNvPr id="235525" name="Rectangle 5"/>
          <p:cNvSpPr>
            <a:spLocks noChangeArrowheads="1"/>
          </p:cNvSpPr>
          <p:nvPr/>
        </p:nvSpPr>
        <p:spPr bwMode="auto">
          <a:xfrm>
            <a:off x="457200" y="2819400"/>
            <a:ext cx="8305800" cy="3810000"/>
          </a:xfrm>
          <a:prstGeom prst="rect">
            <a:avLst/>
          </a:prstGeom>
          <a:noFill/>
          <a:ln w="9525">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800" dirty="0">
              <a:solidFill>
                <a:schemeClr val="hlink"/>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sz="2800" dirty="0">
                <a:solidFill>
                  <a:srgbClr val="FFFF00"/>
                </a:solidFill>
                <a:effectLst>
                  <a:outerShdw blurRad="38100" dist="38100" dir="2700000" algn="tl">
                    <a:srgbClr val="000000"/>
                  </a:outerShdw>
                </a:effectLst>
                <a:latin typeface="Tahoma" pitchFamily="34" charset="0"/>
              </a:rPr>
              <a:t>Steven A. Schroeder, MD</a:t>
            </a:r>
          </a:p>
          <a:p>
            <a:pPr algn="ctr" eaLnBrk="1" hangingPunct="1">
              <a:spcBef>
                <a:spcPct val="20000"/>
              </a:spcBef>
              <a:buClr>
                <a:schemeClr val="hlink"/>
              </a:buClr>
              <a:buSzPct val="80000"/>
              <a:buFont typeface="Wingdings" pitchFamily="2" charset="2"/>
              <a:buNone/>
              <a:defRPr/>
            </a:pPr>
            <a:r>
              <a:rPr lang="en-US" b="1" dirty="0" smtClean="0">
                <a:solidFill>
                  <a:srgbClr val="FFFF00"/>
                </a:solidFill>
              </a:rPr>
              <a:t>Federal </a:t>
            </a:r>
            <a:r>
              <a:rPr lang="en-US" b="1" dirty="0">
                <a:solidFill>
                  <a:srgbClr val="FFFF00"/>
                </a:solidFill>
              </a:rPr>
              <a:t>Occupational Health: Workplace Wellness Program, San Francisco, August 15, </a:t>
            </a:r>
            <a:endParaRPr lang="en-US"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endParaRPr lang="en-US" dirty="0" smtClean="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dirty="0" smtClean="0">
                <a:solidFill>
                  <a:srgbClr val="FFFF00"/>
                </a:solidFill>
                <a:effectLst>
                  <a:outerShdw blurRad="38100" dist="38100" dir="2700000" algn="tl">
                    <a:srgbClr val="000000"/>
                  </a:outerShdw>
                </a:effectLst>
                <a:latin typeface="Tahoma" pitchFamily="34" charset="0"/>
              </a:rPr>
              <a:t>The </a:t>
            </a:r>
            <a:r>
              <a:rPr lang="en-US" dirty="0">
                <a:solidFill>
                  <a:srgbClr val="FFFF00"/>
                </a:solidFill>
                <a:effectLst>
                  <a:outerShdw blurRad="38100" dist="38100" dir="2700000" algn="tl">
                    <a:srgbClr val="000000"/>
                  </a:outerShdw>
                </a:effectLst>
                <a:latin typeface="Tahoma" pitchFamily="34" charset="0"/>
              </a:rPr>
              <a:t>Smoking Cessation Leadership Center </a:t>
            </a: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and Rx for </a:t>
            </a:r>
            <a:r>
              <a:rPr lang="en-US" dirty="0" smtClean="0">
                <a:solidFill>
                  <a:srgbClr val="FFFF00"/>
                </a:solidFill>
                <a:effectLst>
                  <a:outerShdw blurRad="38100" dist="38100" dir="2700000" algn="tl">
                    <a:srgbClr val="000000"/>
                  </a:outerShdw>
                </a:effectLst>
                <a:latin typeface="Tahoma" pitchFamily="34" charset="0"/>
              </a:rPr>
              <a:t>Change</a:t>
            </a:r>
            <a:endParaRPr lang="en-US" sz="2800" dirty="0">
              <a:solidFill>
                <a:srgbClr val="FFFF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7"/>
          <p:cNvSpPr>
            <a:spLocks noGrp="1" noChangeArrowheads="1"/>
          </p:cNvSpPr>
          <p:nvPr>
            <p:ph type="title" idx="4294967295"/>
          </p:nvPr>
        </p:nvSpPr>
        <p:spPr>
          <a:xfrm>
            <a:off x="533400" y="515938"/>
            <a:ext cx="80025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en-US" sz="4000" dirty="0" smtClean="0">
                <a:solidFill>
                  <a:srgbClr val="FFFF00"/>
                </a:solidFill>
                <a:effectLst/>
              </a:rPr>
              <a:t>TRENDS in ADULT SMOKING, by SEX—U.S., 1955–2010</a:t>
            </a:r>
            <a:endParaRPr lang="en-US" sz="4000" dirty="0" smtClean="0">
              <a:solidFill>
                <a:srgbClr val="FFFF00"/>
              </a:solidFill>
              <a:effectLst/>
            </a:endParaRPr>
          </a:p>
        </p:txBody>
      </p:sp>
      <p:sp>
        <p:nvSpPr>
          <p:cNvPr id="6148" name="Text Box 33"/>
          <p:cNvSpPr txBox="1">
            <a:spLocks noChangeArrowheads="1"/>
          </p:cNvSpPr>
          <p:nvPr/>
        </p:nvSpPr>
        <p:spPr bwMode="auto">
          <a:xfrm rot="-5400000">
            <a:off x="-454819" y="3696494"/>
            <a:ext cx="151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1400" b="1"/>
              <a:t>Percent</a:t>
            </a:r>
          </a:p>
        </p:txBody>
      </p:sp>
      <p:graphicFrame>
        <p:nvGraphicFramePr>
          <p:cNvPr id="6146" name="Object 35"/>
          <p:cNvGraphicFramePr>
            <a:graphicFrameLocks noChangeAspect="1"/>
          </p:cNvGraphicFramePr>
          <p:nvPr/>
        </p:nvGraphicFramePr>
        <p:xfrm>
          <a:off x="-76200" y="2460625"/>
          <a:ext cx="8763000" cy="3330575"/>
        </p:xfrm>
        <a:graphic>
          <a:graphicData uri="http://schemas.openxmlformats.org/presentationml/2006/ole">
            <mc:AlternateContent xmlns:mc="http://schemas.openxmlformats.org/markup-compatibility/2006">
              <mc:Choice xmlns:v="urn:schemas-microsoft-com:vml" Requires="v">
                <p:oleObj spid="_x0000_s6197" name="Chart" r:id="rId5" imgW="8467916" imgH="2924080" progId="Excel.Sheet.8">
                  <p:embed/>
                </p:oleObj>
              </mc:Choice>
              <mc:Fallback>
                <p:oleObj name="Chart" r:id="rId5" imgW="8467916" imgH="2924080" progId="Excel.Sheet.8">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460625"/>
                        <a:ext cx="8763000" cy="333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36"/>
          <p:cNvSpPr txBox="1">
            <a:spLocks noChangeArrowheads="1"/>
          </p:cNvSpPr>
          <p:nvPr/>
        </p:nvSpPr>
        <p:spPr bwMode="auto">
          <a:xfrm>
            <a:off x="1428750" y="2938463"/>
            <a:ext cx="1044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3863">
              <a:defRPr sz="2400">
                <a:solidFill>
                  <a:schemeClr val="tx1"/>
                </a:solidFill>
                <a:latin typeface="Arial" pitchFamily="34" charset="0"/>
              </a:defRPr>
            </a:lvl1pPr>
            <a:lvl2pPr marL="742950" indent="-285750" defTabSz="423863">
              <a:defRPr sz="2400">
                <a:solidFill>
                  <a:schemeClr val="tx1"/>
                </a:solidFill>
                <a:latin typeface="Arial" pitchFamily="34" charset="0"/>
              </a:defRPr>
            </a:lvl2pPr>
            <a:lvl3pPr marL="1143000" indent="-228600" defTabSz="423863">
              <a:defRPr sz="2400">
                <a:solidFill>
                  <a:schemeClr val="tx1"/>
                </a:solidFill>
                <a:latin typeface="Arial" pitchFamily="34" charset="0"/>
              </a:defRPr>
            </a:lvl3pPr>
            <a:lvl4pPr marL="1600200" indent="-228600" defTabSz="423863">
              <a:defRPr sz="2400">
                <a:solidFill>
                  <a:schemeClr val="tx1"/>
                </a:solidFill>
                <a:latin typeface="Arial" pitchFamily="34" charset="0"/>
              </a:defRPr>
            </a:lvl4pPr>
            <a:lvl5pPr marL="2057400" indent="-228600" defTabSz="423863">
              <a:defRPr sz="2400">
                <a:solidFill>
                  <a:schemeClr val="tx1"/>
                </a:solidFill>
                <a:latin typeface="Arial" pitchFamily="34" charset="0"/>
              </a:defRPr>
            </a:lvl5pPr>
            <a:lvl6pPr marL="2514600" indent="-228600" defTabSz="423863" eaLnBrk="0" fontAlgn="base" hangingPunct="0">
              <a:spcBef>
                <a:spcPct val="0"/>
              </a:spcBef>
              <a:spcAft>
                <a:spcPct val="0"/>
              </a:spcAft>
              <a:defRPr sz="2400">
                <a:solidFill>
                  <a:schemeClr val="tx1"/>
                </a:solidFill>
                <a:latin typeface="Arial" pitchFamily="34" charset="0"/>
              </a:defRPr>
            </a:lvl6pPr>
            <a:lvl7pPr marL="2971800" indent="-228600" defTabSz="423863" eaLnBrk="0" fontAlgn="base" hangingPunct="0">
              <a:spcBef>
                <a:spcPct val="0"/>
              </a:spcBef>
              <a:spcAft>
                <a:spcPct val="0"/>
              </a:spcAft>
              <a:defRPr sz="2400">
                <a:solidFill>
                  <a:schemeClr val="tx1"/>
                </a:solidFill>
                <a:latin typeface="Arial" pitchFamily="34" charset="0"/>
              </a:defRPr>
            </a:lvl7pPr>
            <a:lvl8pPr marL="3429000" indent="-228600" defTabSz="423863" eaLnBrk="0" fontAlgn="base" hangingPunct="0">
              <a:spcBef>
                <a:spcPct val="0"/>
              </a:spcBef>
              <a:spcAft>
                <a:spcPct val="0"/>
              </a:spcAft>
              <a:defRPr sz="2400">
                <a:solidFill>
                  <a:schemeClr val="tx1"/>
                </a:solidFill>
                <a:latin typeface="Arial" pitchFamily="34" charset="0"/>
              </a:defRPr>
            </a:lvl8pPr>
            <a:lvl9pPr marL="3886200" indent="-228600" defTabSz="423863" eaLnBrk="0" fontAlgn="base" hangingPunct="0">
              <a:spcBef>
                <a:spcPct val="0"/>
              </a:spcBef>
              <a:spcAft>
                <a:spcPct val="0"/>
              </a:spcAft>
              <a:defRPr sz="2400">
                <a:solidFill>
                  <a:schemeClr val="tx1"/>
                </a:solidFill>
                <a:latin typeface="Arial" pitchFamily="34" charset="0"/>
              </a:defRPr>
            </a:lvl9pPr>
          </a:lstStyle>
          <a:p>
            <a:pPr>
              <a:buClr>
                <a:srgbClr val="000000"/>
              </a:buClr>
              <a:buSzPct val="90000"/>
              <a:buFont typeface="Monotype Sorts" charset="2"/>
              <a:buNone/>
            </a:pPr>
            <a:r>
              <a:rPr lang="en-US" sz="1600" b="1"/>
              <a:t>Male</a:t>
            </a:r>
          </a:p>
        </p:txBody>
      </p:sp>
      <p:sp>
        <p:nvSpPr>
          <p:cNvPr id="6150" name="Text Box 37"/>
          <p:cNvSpPr txBox="1">
            <a:spLocks noChangeArrowheads="1"/>
          </p:cNvSpPr>
          <p:nvPr/>
        </p:nvSpPr>
        <p:spPr bwMode="auto">
          <a:xfrm>
            <a:off x="1428750" y="3944938"/>
            <a:ext cx="9683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3863">
              <a:defRPr sz="2400">
                <a:solidFill>
                  <a:schemeClr val="tx1"/>
                </a:solidFill>
                <a:latin typeface="Arial" pitchFamily="34" charset="0"/>
              </a:defRPr>
            </a:lvl1pPr>
            <a:lvl2pPr marL="742950" indent="-285750" defTabSz="423863">
              <a:defRPr sz="2400">
                <a:solidFill>
                  <a:schemeClr val="tx1"/>
                </a:solidFill>
                <a:latin typeface="Arial" pitchFamily="34" charset="0"/>
              </a:defRPr>
            </a:lvl2pPr>
            <a:lvl3pPr marL="1143000" indent="-228600" defTabSz="423863">
              <a:defRPr sz="2400">
                <a:solidFill>
                  <a:schemeClr val="tx1"/>
                </a:solidFill>
                <a:latin typeface="Arial" pitchFamily="34" charset="0"/>
              </a:defRPr>
            </a:lvl3pPr>
            <a:lvl4pPr marL="1600200" indent="-228600" defTabSz="423863">
              <a:defRPr sz="2400">
                <a:solidFill>
                  <a:schemeClr val="tx1"/>
                </a:solidFill>
                <a:latin typeface="Arial" pitchFamily="34" charset="0"/>
              </a:defRPr>
            </a:lvl4pPr>
            <a:lvl5pPr marL="2057400" indent="-228600" defTabSz="423863">
              <a:defRPr sz="2400">
                <a:solidFill>
                  <a:schemeClr val="tx1"/>
                </a:solidFill>
                <a:latin typeface="Arial" pitchFamily="34" charset="0"/>
              </a:defRPr>
            </a:lvl5pPr>
            <a:lvl6pPr marL="2514600" indent="-228600" defTabSz="423863" eaLnBrk="0" fontAlgn="base" hangingPunct="0">
              <a:spcBef>
                <a:spcPct val="0"/>
              </a:spcBef>
              <a:spcAft>
                <a:spcPct val="0"/>
              </a:spcAft>
              <a:defRPr sz="2400">
                <a:solidFill>
                  <a:schemeClr val="tx1"/>
                </a:solidFill>
                <a:latin typeface="Arial" pitchFamily="34" charset="0"/>
              </a:defRPr>
            </a:lvl6pPr>
            <a:lvl7pPr marL="2971800" indent="-228600" defTabSz="423863" eaLnBrk="0" fontAlgn="base" hangingPunct="0">
              <a:spcBef>
                <a:spcPct val="0"/>
              </a:spcBef>
              <a:spcAft>
                <a:spcPct val="0"/>
              </a:spcAft>
              <a:defRPr sz="2400">
                <a:solidFill>
                  <a:schemeClr val="tx1"/>
                </a:solidFill>
                <a:latin typeface="Arial" pitchFamily="34" charset="0"/>
              </a:defRPr>
            </a:lvl7pPr>
            <a:lvl8pPr marL="3429000" indent="-228600" defTabSz="423863" eaLnBrk="0" fontAlgn="base" hangingPunct="0">
              <a:spcBef>
                <a:spcPct val="0"/>
              </a:spcBef>
              <a:spcAft>
                <a:spcPct val="0"/>
              </a:spcAft>
              <a:defRPr sz="2400">
                <a:solidFill>
                  <a:schemeClr val="tx1"/>
                </a:solidFill>
                <a:latin typeface="Arial" pitchFamily="34" charset="0"/>
              </a:defRPr>
            </a:lvl8pPr>
            <a:lvl9pPr marL="3886200" indent="-228600" defTabSz="423863" eaLnBrk="0" fontAlgn="base" hangingPunct="0">
              <a:spcBef>
                <a:spcPct val="0"/>
              </a:spcBef>
              <a:spcAft>
                <a:spcPct val="0"/>
              </a:spcAft>
              <a:defRPr sz="2400">
                <a:solidFill>
                  <a:schemeClr val="tx1"/>
                </a:solidFill>
                <a:latin typeface="Arial" pitchFamily="34" charset="0"/>
              </a:defRPr>
            </a:lvl9pPr>
          </a:lstStyle>
          <a:p>
            <a:pPr>
              <a:buClr>
                <a:srgbClr val="000000"/>
              </a:buClr>
              <a:buSzPct val="90000"/>
              <a:buFont typeface="Monotype Sorts" charset="2"/>
              <a:buNone/>
            </a:pPr>
            <a:r>
              <a:rPr lang="en-US" sz="1600" b="1"/>
              <a:t>Female</a:t>
            </a:r>
          </a:p>
        </p:txBody>
      </p:sp>
      <p:sp>
        <p:nvSpPr>
          <p:cNvPr id="6151" name="Text Box 38"/>
          <p:cNvSpPr txBox="1">
            <a:spLocks noChangeArrowheads="1"/>
          </p:cNvSpPr>
          <p:nvPr/>
        </p:nvSpPr>
        <p:spPr bwMode="auto">
          <a:xfrm>
            <a:off x="8226425" y="3946525"/>
            <a:ext cx="766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600" b="1"/>
              <a:t>21.0%</a:t>
            </a:r>
          </a:p>
        </p:txBody>
      </p:sp>
      <p:sp>
        <p:nvSpPr>
          <p:cNvPr id="6152" name="Text Box 39"/>
          <p:cNvSpPr txBox="1">
            <a:spLocks noChangeArrowheads="1"/>
          </p:cNvSpPr>
          <p:nvPr/>
        </p:nvSpPr>
        <p:spPr bwMode="auto">
          <a:xfrm>
            <a:off x="8231188" y="4349750"/>
            <a:ext cx="766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600" b="1"/>
              <a:t>17.8%</a:t>
            </a:r>
          </a:p>
        </p:txBody>
      </p:sp>
      <p:sp>
        <p:nvSpPr>
          <p:cNvPr id="6153" name="Text Box 41"/>
          <p:cNvSpPr txBox="1">
            <a:spLocks noChangeArrowheads="1"/>
          </p:cNvSpPr>
          <p:nvPr/>
        </p:nvSpPr>
        <p:spPr bwMode="auto">
          <a:xfrm>
            <a:off x="4125913" y="5324475"/>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solidFill>
                  <a:srgbClr val="003366"/>
                </a:solidFill>
              </a:rPr>
              <a:t>Year</a:t>
            </a:r>
          </a:p>
        </p:txBody>
      </p:sp>
      <p:sp>
        <p:nvSpPr>
          <p:cNvPr id="6154" name="Rectangle 18"/>
          <p:cNvSpPr>
            <a:spLocks noChangeArrowheads="1"/>
          </p:cNvSpPr>
          <p:nvPr/>
        </p:nvSpPr>
        <p:spPr bwMode="auto">
          <a:xfrm>
            <a:off x="1265238" y="1730375"/>
            <a:ext cx="72866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chemeClr val="tx1"/>
              </a:buClr>
              <a:buSzPct val="60000"/>
              <a:buFont typeface="Wingdings" pitchFamily="2" charset="2"/>
              <a:buNone/>
            </a:pPr>
            <a:r>
              <a:rPr lang="en-US" sz="1800">
                <a:latin typeface="Tahoma" pitchFamily="34" charset="0"/>
              </a:rPr>
              <a:t>Trends in cigarette current smoking among persons aged 18 or older</a:t>
            </a:r>
          </a:p>
        </p:txBody>
      </p:sp>
      <p:sp>
        <p:nvSpPr>
          <p:cNvPr id="6155" name="Text Box 20"/>
          <p:cNvSpPr txBox="1">
            <a:spLocks noChangeArrowheads="1"/>
          </p:cNvSpPr>
          <p:nvPr/>
        </p:nvSpPr>
        <p:spPr bwMode="auto">
          <a:xfrm>
            <a:off x="668338" y="6361113"/>
            <a:ext cx="74850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sz="2400">
                <a:solidFill>
                  <a:schemeClr val="tx1"/>
                </a:solidFill>
                <a:latin typeface="Arial" pitchFamily="34" charset="0"/>
              </a:defRPr>
            </a:lvl1pPr>
            <a:lvl2pPr marL="742950" indent="-285750" defTabSz="425450">
              <a:defRPr sz="2400">
                <a:solidFill>
                  <a:schemeClr val="tx1"/>
                </a:solidFill>
                <a:latin typeface="Arial" pitchFamily="34" charset="0"/>
              </a:defRPr>
            </a:lvl2pPr>
            <a:lvl3pPr marL="1143000" indent="-228600" defTabSz="425450">
              <a:defRPr sz="2400">
                <a:solidFill>
                  <a:schemeClr val="tx1"/>
                </a:solidFill>
                <a:latin typeface="Arial" pitchFamily="34" charset="0"/>
              </a:defRPr>
            </a:lvl3pPr>
            <a:lvl4pPr marL="1600200" indent="-228600" defTabSz="425450">
              <a:defRPr sz="2400">
                <a:solidFill>
                  <a:schemeClr val="tx1"/>
                </a:solidFill>
                <a:latin typeface="Arial" pitchFamily="34" charset="0"/>
              </a:defRPr>
            </a:lvl4pPr>
            <a:lvl5pPr marL="2057400" indent="-228600" defTabSz="425450">
              <a:defRPr sz="2400">
                <a:solidFill>
                  <a:schemeClr val="tx1"/>
                </a:solidFill>
                <a:latin typeface="Arial" pitchFamily="34" charset="0"/>
              </a:defRPr>
            </a:lvl5pPr>
            <a:lvl6pPr marL="2514600" indent="-228600" defTabSz="425450" eaLnBrk="0" fontAlgn="base" hangingPunct="0">
              <a:spcBef>
                <a:spcPct val="0"/>
              </a:spcBef>
              <a:spcAft>
                <a:spcPct val="0"/>
              </a:spcAft>
              <a:defRPr sz="2400">
                <a:solidFill>
                  <a:schemeClr val="tx1"/>
                </a:solidFill>
                <a:latin typeface="Arial" pitchFamily="34" charset="0"/>
              </a:defRPr>
            </a:lvl6pPr>
            <a:lvl7pPr marL="2971800" indent="-228600" defTabSz="425450" eaLnBrk="0" fontAlgn="base" hangingPunct="0">
              <a:spcBef>
                <a:spcPct val="0"/>
              </a:spcBef>
              <a:spcAft>
                <a:spcPct val="0"/>
              </a:spcAft>
              <a:defRPr sz="2400">
                <a:solidFill>
                  <a:schemeClr val="tx1"/>
                </a:solidFill>
                <a:latin typeface="Arial" pitchFamily="34" charset="0"/>
              </a:defRPr>
            </a:lvl7pPr>
            <a:lvl8pPr marL="3429000" indent="-228600" defTabSz="425450" eaLnBrk="0" fontAlgn="base" hangingPunct="0">
              <a:spcBef>
                <a:spcPct val="0"/>
              </a:spcBef>
              <a:spcAft>
                <a:spcPct val="0"/>
              </a:spcAft>
              <a:defRPr sz="2400">
                <a:solidFill>
                  <a:schemeClr val="tx1"/>
                </a:solidFill>
                <a:latin typeface="Arial" pitchFamily="34" charset="0"/>
              </a:defRPr>
            </a:lvl8pPr>
            <a:lvl9pPr marL="3886200" indent="-228600" defTabSz="425450" eaLnBrk="0" fontAlgn="base" hangingPunct="0">
              <a:spcBef>
                <a:spcPct val="0"/>
              </a:spcBef>
              <a:spcAft>
                <a:spcPct val="0"/>
              </a:spcAft>
              <a:defRPr sz="2400">
                <a:solidFill>
                  <a:schemeClr val="tx1"/>
                </a:solidFill>
                <a:latin typeface="Arial" pitchFamily="34" charset="0"/>
              </a:defRPr>
            </a:lvl9pPr>
          </a:lstStyle>
          <a:p>
            <a:pPr algn="r">
              <a:buClr>
                <a:srgbClr val="000000"/>
              </a:buClr>
              <a:buSzPct val="90000"/>
              <a:buFont typeface="Monotype Sorts" charset="2"/>
              <a:buNone/>
            </a:pPr>
            <a:r>
              <a:rPr lang="en-US" sz="1400">
                <a:solidFill>
                  <a:schemeClr val="hlink"/>
                </a:solidFill>
              </a:rPr>
              <a:t>Graph provided by the Centers for Disease Control and Prevention. 1955 Current Population Survey; 1965</a:t>
            </a:r>
            <a:r>
              <a:rPr lang="en-US" sz="1400">
                <a:solidFill>
                  <a:schemeClr val="hlink"/>
                </a:solidFill>
                <a:cs typeface="Arial" pitchFamily="34" charset="0"/>
              </a:rPr>
              <a:t>–</a:t>
            </a:r>
            <a:r>
              <a:rPr lang="en-US" sz="1400">
                <a:solidFill>
                  <a:schemeClr val="hlink"/>
                </a:solidFill>
              </a:rPr>
              <a:t>2010 NHIS. Estimates since 1992 include some-day smoking.</a:t>
            </a:r>
          </a:p>
        </p:txBody>
      </p:sp>
      <p:sp>
        <p:nvSpPr>
          <p:cNvPr id="6156" name="Text Box 22"/>
          <p:cNvSpPr txBox="1">
            <a:spLocks noChangeArrowheads="1"/>
          </p:cNvSpPr>
          <p:nvPr/>
        </p:nvSpPr>
        <p:spPr bwMode="auto">
          <a:xfrm>
            <a:off x="0" y="5715000"/>
            <a:ext cx="9144000" cy="457200"/>
          </a:xfrm>
          <a:prstGeom prst="rect">
            <a:avLst/>
          </a:prstGeom>
          <a:solidFill>
            <a:schemeClr val="tx1"/>
          </a:solidFill>
          <a:ln>
            <a:noFill/>
          </a:ln>
          <a:extLs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20000"/>
              </a:spcAft>
              <a:buClr>
                <a:schemeClr val="tx1"/>
              </a:buClr>
              <a:buSzPct val="60000"/>
              <a:buFont typeface="Wingdings" pitchFamily="2" charset="2"/>
              <a:buNone/>
            </a:pPr>
            <a:r>
              <a:rPr lang="en-US" b="1">
                <a:solidFill>
                  <a:schemeClr val="bg1"/>
                </a:solidFill>
                <a:latin typeface="Tahoma" pitchFamily="34" charset="0"/>
              </a:rPr>
              <a:t>70% want to quit</a:t>
            </a:r>
          </a:p>
        </p:txBody>
      </p:sp>
      <p:sp>
        <p:nvSpPr>
          <p:cNvPr id="6157" name="Text Box 28"/>
          <p:cNvSpPr txBox="1">
            <a:spLocks noChangeArrowheads="1"/>
          </p:cNvSpPr>
          <p:nvPr/>
        </p:nvSpPr>
        <p:spPr bwMode="auto">
          <a:xfrm>
            <a:off x="5938838" y="2727325"/>
            <a:ext cx="2341562" cy="10064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2000" b="1">
                <a:solidFill>
                  <a:schemeClr val="bg2"/>
                </a:solidFill>
                <a:latin typeface="Tahoma" pitchFamily="34" charset="0"/>
              </a:rPr>
              <a:t>19.3% of adults are current smokers</a:t>
            </a:r>
          </a:p>
        </p:txBody>
      </p:sp>
      <p:pic>
        <p:nvPicPr>
          <p:cNvPr id="6158" name="Picture 31" descr="CDCW2"/>
          <p:cNvPicPr>
            <a:picLocks noChangeAspect="1" noChangeArrowheads="1"/>
          </p:cNvPicPr>
          <p:nvPr/>
        </p:nvPicPr>
        <p:blipFill>
          <a:blip r:embed="rId7" cstate="print">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8305800" y="6378575"/>
            <a:ext cx="838200" cy="455613"/>
          </a:xfrm>
          <a:prstGeom prst="rect">
            <a:avLst/>
          </a:prstGeom>
          <a:solidFill>
            <a:srgbClr val="0000FF"/>
          </a:solidFill>
          <a:ln w="9525">
            <a:solidFill>
              <a:schemeClr val="bg2"/>
            </a:solidFill>
            <a:miter lim="800000"/>
            <a:headEnd/>
            <a:tailEnd/>
          </a:ln>
        </p:spPr>
      </p:pic>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Adult Smoking Prevalence</a:t>
            </a:r>
            <a:br>
              <a:rPr lang="en-US" dirty="0" smtClean="0">
                <a:solidFill>
                  <a:srgbClr val="FFFF00"/>
                </a:solidFill>
              </a:rPr>
            </a:br>
            <a:r>
              <a:rPr lang="en-US" dirty="0" smtClean="0">
                <a:solidFill>
                  <a:srgbClr val="FFFF00"/>
                </a:solidFill>
              </a:rPr>
              <a:t>U.S.A. 1955-2009</a:t>
            </a:r>
            <a:endParaRPr lang="en-US" dirty="0">
              <a:solidFill>
                <a:srgbClr val="FFFF00"/>
              </a:solidFill>
            </a:endParaRPr>
          </a:p>
        </p:txBody>
      </p:sp>
      <p:pic>
        <p:nvPicPr>
          <p:cNvPr id="6553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5594" t="28815" r="2542" b="13559"/>
          <a:stretch>
            <a:fillRect/>
          </a:stretch>
        </p:blipFill>
        <p:spPr>
          <a:xfrm>
            <a:off x="1295400" y="1676400"/>
            <a:ext cx="6324600" cy="4038600"/>
          </a:xfrm>
          <a:noFill/>
          <a:extLst>
            <a:ext uri="{909E8E84-426E-40DD-AFC4-6F175D3DCCD1}">
              <a14:hiddenFill xmlns:a14="http://schemas.microsoft.com/office/drawing/2010/main">
                <a:solidFill>
                  <a:srgbClr val="FFFFFF"/>
                </a:solidFill>
              </a14:hiddenFill>
            </a:ext>
          </a:extLst>
        </p:spPr>
      </p:pic>
      <p:sp>
        <p:nvSpPr>
          <p:cNvPr id="65540" name="TextBox 4"/>
          <p:cNvSpPr txBox="1">
            <a:spLocks noChangeArrowheads="1"/>
          </p:cNvSpPr>
          <p:nvPr/>
        </p:nvSpPr>
        <p:spPr bwMode="auto">
          <a:xfrm>
            <a:off x="1600200" y="6019800"/>
            <a:ext cx="5573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t>Source: Centers for Disease Control and Prevention (Schroeder and Warner, NEJM, July 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defRPr/>
            </a:pPr>
            <a:r>
              <a:rPr lang="en-US" sz="3600" dirty="0">
                <a:solidFill>
                  <a:srgbClr val="FFFF00"/>
                </a:solidFill>
                <a:ea typeface="Tahoma" pitchFamily="34" charset="0"/>
                <a:cs typeface="Tahoma" pitchFamily="34" charset="0"/>
              </a:rPr>
              <a:t>Smoking Prevalence and Average Number of Cigarettes </a:t>
            </a:r>
            <a:r>
              <a:rPr lang="en-US" sz="3600" dirty="0" smtClean="0">
                <a:solidFill>
                  <a:srgbClr val="FFFF00"/>
                </a:solidFill>
                <a:ea typeface="Tahoma" pitchFamily="34" charset="0"/>
                <a:cs typeface="Tahoma" pitchFamily="34" charset="0"/>
              </a:rPr>
              <a:t>Smoked per Day per Current Smoker 1965-2010</a:t>
            </a:r>
            <a:r>
              <a:rPr lang="en-US" sz="3600" dirty="0">
                <a:solidFill>
                  <a:srgbClr val="FFC000"/>
                </a:solidFill>
                <a:ea typeface="Tahoma" pitchFamily="34" charset="0"/>
                <a:cs typeface="Tahoma" pitchFamily="34" charset="0"/>
              </a:rPr>
              <a:t/>
            </a:r>
            <a:br>
              <a:rPr lang="en-US" sz="3600" dirty="0">
                <a:solidFill>
                  <a:srgbClr val="FFC000"/>
                </a:solidFill>
                <a:ea typeface="Tahoma" pitchFamily="34" charset="0"/>
                <a:cs typeface="Tahoma" pitchFamily="34" charset="0"/>
              </a:rPr>
            </a:br>
            <a:endParaRPr lang="en-US" sz="3600" dirty="0"/>
          </a:p>
        </p:txBody>
      </p:sp>
      <p:sp>
        <p:nvSpPr>
          <p:cNvPr id="66563" name="TextBox 4"/>
          <p:cNvSpPr txBox="1">
            <a:spLocks noChangeArrowheads="1"/>
          </p:cNvSpPr>
          <p:nvPr/>
        </p:nvSpPr>
        <p:spPr bwMode="auto">
          <a:xfrm>
            <a:off x="2286000" y="6265863"/>
            <a:ext cx="4232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solidFill>
                  <a:srgbClr val="FFFF00"/>
                </a:solidFill>
              </a:rPr>
              <a:t>Source: Centers for Disease Control and Prevention (1965-2010). </a:t>
            </a:r>
            <a:r>
              <a:rPr lang="en-US" sz="1000" i="1">
                <a:solidFill>
                  <a:srgbClr val="FFFF00"/>
                </a:solidFill>
              </a:rPr>
              <a:t>NHIS</a:t>
            </a:r>
          </a:p>
        </p:txBody>
      </p:sp>
      <p:pic>
        <p:nvPicPr>
          <p:cNvPr id="6656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1665288"/>
            <a:ext cx="7543800" cy="4410075"/>
          </a:xfrm>
        </p:spPr>
      </p:pic>
      <p:sp>
        <p:nvSpPr>
          <p:cNvPr id="66565" name="TextBox 2"/>
          <p:cNvSpPr txBox="1">
            <a:spLocks noChangeArrowheads="1"/>
          </p:cNvSpPr>
          <p:nvPr/>
        </p:nvSpPr>
        <p:spPr bwMode="auto">
          <a:xfrm rot="-5400000">
            <a:off x="-2243137" y="3419475"/>
            <a:ext cx="532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a:solidFill>
                  <a:srgbClr val="FFFF00"/>
                </a:solidFill>
              </a:rPr>
              <a:t>Percent/Number of Cigarettes Smoked Daily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RACE/ETHNICITY—U.S., 2010</a:t>
            </a:r>
          </a:p>
        </p:txBody>
      </p:sp>
      <p:sp>
        <p:nvSpPr>
          <p:cNvPr id="10244" name="Line 3"/>
          <p:cNvSpPr>
            <a:spLocks noChangeShapeType="1"/>
          </p:cNvSpPr>
          <p:nvPr/>
        </p:nvSpPr>
        <p:spPr bwMode="auto">
          <a:xfrm>
            <a:off x="3125788" y="2116138"/>
            <a:ext cx="0" cy="722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5" name="Line 4"/>
          <p:cNvSpPr>
            <a:spLocks noChangeShapeType="1"/>
          </p:cNvSpPr>
          <p:nvPr/>
        </p:nvSpPr>
        <p:spPr bwMode="auto">
          <a:xfrm>
            <a:off x="1836738" y="4492625"/>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6" name="Line 5"/>
          <p:cNvSpPr>
            <a:spLocks noChangeShapeType="1"/>
          </p:cNvSpPr>
          <p:nvPr/>
        </p:nvSpPr>
        <p:spPr bwMode="auto">
          <a:xfrm>
            <a:off x="1790700" y="5365750"/>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10242" name="Object 6"/>
          <p:cNvGraphicFramePr>
            <a:graphicFrameLocks noChangeAspect="1"/>
          </p:cNvGraphicFramePr>
          <p:nvPr/>
        </p:nvGraphicFramePr>
        <p:xfrm>
          <a:off x="0" y="1976438"/>
          <a:ext cx="5300663" cy="4868862"/>
        </p:xfrm>
        <a:graphic>
          <a:graphicData uri="http://schemas.openxmlformats.org/presentationml/2006/ole">
            <mc:AlternateContent xmlns:mc="http://schemas.openxmlformats.org/markup-compatibility/2006">
              <mc:Choice xmlns:v="urn:schemas-microsoft-com:vml" Requires="v">
                <p:oleObj spid="_x0000_s10292" name="Chart" r:id="rId4" imgW="4438530" imgH="4076790" progId="MSGraph.Chart.8">
                  <p:embed followColorScheme="full"/>
                </p:oleObj>
              </mc:Choice>
              <mc:Fallback>
                <p:oleObj name="Chart" r:id="rId4" imgW="4438530" imgH="4076790" progId="MSGraph.Chart.8">
                  <p:embed followColorScheme="full"/>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76438"/>
                        <a:ext cx="5300663" cy="486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4184650" y="5324475"/>
            <a:ext cx="17907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  12% Asian*</a:t>
            </a:r>
          </a:p>
        </p:txBody>
      </p:sp>
      <p:sp>
        <p:nvSpPr>
          <p:cNvPr id="10248" name="Rectangle 8"/>
          <p:cNvSpPr>
            <a:spLocks noChangeArrowheads="1"/>
          </p:cNvSpPr>
          <p:nvPr/>
        </p:nvSpPr>
        <p:spPr bwMode="auto">
          <a:xfrm>
            <a:off x="4184650" y="2338388"/>
            <a:ext cx="49022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chemeClr val="tx1"/>
              </a:buClr>
              <a:buSzPct val="60000"/>
              <a:buFont typeface="Wingdings" pitchFamily="2" charset="2"/>
              <a:buNone/>
            </a:pPr>
            <a:r>
              <a:rPr lang="en-US" sz="2100"/>
              <a:t>31.4% American Indian/Alaska Native*</a:t>
            </a:r>
          </a:p>
        </p:txBody>
      </p:sp>
      <p:sp>
        <p:nvSpPr>
          <p:cNvPr id="10249" name="Rectangle 9"/>
          <p:cNvSpPr>
            <a:spLocks noChangeArrowheads="1"/>
          </p:cNvSpPr>
          <p:nvPr/>
        </p:nvSpPr>
        <p:spPr bwMode="auto">
          <a:xfrm>
            <a:off x="4176713" y="3830638"/>
            <a:ext cx="178276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20.6% Black*</a:t>
            </a:r>
          </a:p>
        </p:txBody>
      </p:sp>
      <p:sp>
        <p:nvSpPr>
          <p:cNvPr id="10250" name="Rectangle 10"/>
          <p:cNvSpPr>
            <a:spLocks noChangeArrowheads="1"/>
          </p:cNvSpPr>
          <p:nvPr/>
        </p:nvSpPr>
        <p:spPr bwMode="auto">
          <a:xfrm>
            <a:off x="4184650" y="3084513"/>
            <a:ext cx="181292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140000"/>
              </a:spcBef>
              <a:buClr>
                <a:schemeClr val="tx1"/>
              </a:buClr>
              <a:buSzPct val="60000"/>
              <a:buFont typeface="Wingdings" pitchFamily="2" charset="2"/>
              <a:buNone/>
            </a:pPr>
            <a:r>
              <a:rPr lang="en-US" sz="2100"/>
              <a:t>21.0% White*</a:t>
            </a:r>
          </a:p>
        </p:txBody>
      </p:sp>
      <p:sp>
        <p:nvSpPr>
          <p:cNvPr id="10251" name="Rectangle 11"/>
          <p:cNvSpPr>
            <a:spLocks noChangeArrowheads="1"/>
          </p:cNvSpPr>
          <p:nvPr/>
        </p:nvSpPr>
        <p:spPr bwMode="auto">
          <a:xfrm>
            <a:off x="4175125" y="4576763"/>
            <a:ext cx="205105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14.5% Hispanic</a:t>
            </a:r>
          </a:p>
        </p:txBody>
      </p:sp>
      <p:sp>
        <p:nvSpPr>
          <p:cNvPr id="10252" name="Text Box 12"/>
          <p:cNvSpPr txBox="1">
            <a:spLocks noChangeArrowheads="1"/>
          </p:cNvSpPr>
          <p:nvPr/>
        </p:nvSpPr>
        <p:spPr bwMode="auto">
          <a:xfrm>
            <a:off x="4133850" y="6553200"/>
            <a:ext cx="501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a:solidFill>
                  <a:schemeClr val="hlink"/>
                </a:solidFill>
              </a:rPr>
              <a:t>Centers for Disease Control and Prevention. (2010). </a:t>
            </a:r>
            <a:r>
              <a:rPr kumimoji="1" lang="en-US" altLang="en-US" sz="1400" i="1">
                <a:solidFill>
                  <a:schemeClr val="hlink"/>
                </a:solidFill>
              </a:rPr>
              <a:t>MMWR</a:t>
            </a:r>
            <a:r>
              <a:rPr kumimoji="1" lang="en-US" altLang="en-US" sz="1400">
                <a:solidFill>
                  <a:schemeClr val="hlink"/>
                </a:solidFill>
              </a:rPr>
              <a:t>.</a:t>
            </a:r>
          </a:p>
        </p:txBody>
      </p:sp>
      <p:sp>
        <p:nvSpPr>
          <p:cNvPr id="10253" name="Rectangle 13"/>
          <p:cNvSpPr>
            <a:spLocks noChangeArrowheads="1"/>
          </p:cNvSpPr>
          <p:nvPr/>
        </p:nvSpPr>
        <p:spPr bwMode="auto">
          <a:xfrm>
            <a:off x="7689850" y="6172200"/>
            <a:ext cx="1404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nchor="ctr"/>
          <a:lstStyle/>
          <a:p>
            <a:pPr algn="r">
              <a:lnSpc>
                <a:spcPct val="80000"/>
              </a:lnSpc>
              <a:spcBef>
                <a:spcPct val="30000"/>
              </a:spcBef>
            </a:pPr>
            <a:r>
              <a:rPr kumimoji="1" lang="en-US" sz="1600"/>
              <a:t>* non-Hispanic.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EDUCATION—U.S., 2009</a:t>
            </a:r>
          </a:p>
        </p:txBody>
      </p:sp>
      <p:sp>
        <p:nvSpPr>
          <p:cNvPr id="11268" name="Line 3"/>
          <p:cNvSpPr>
            <a:spLocks noChangeShapeType="1"/>
          </p:cNvSpPr>
          <p:nvPr/>
        </p:nvSpPr>
        <p:spPr bwMode="auto">
          <a:xfrm>
            <a:off x="3116263" y="2098675"/>
            <a:ext cx="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69" name="Line 4"/>
          <p:cNvSpPr>
            <a:spLocks noChangeShapeType="1"/>
          </p:cNvSpPr>
          <p:nvPr/>
        </p:nvSpPr>
        <p:spPr bwMode="auto">
          <a:xfrm>
            <a:off x="1827213" y="4475163"/>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70" name="Line 5"/>
          <p:cNvSpPr>
            <a:spLocks noChangeShapeType="1"/>
          </p:cNvSpPr>
          <p:nvPr/>
        </p:nvSpPr>
        <p:spPr bwMode="auto">
          <a:xfrm>
            <a:off x="1781175" y="5348288"/>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11266" name="Object 6"/>
          <p:cNvGraphicFramePr>
            <a:graphicFrameLocks noChangeAspect="1"/>
          </p:cNvGraphicFramePr>
          <p:nvPr/>
        </p:nvGraphicFramePr>
        <p:xfrm>
          <a:off x="0" y="2041525"/>
          <a:ext cx="5319713" cy="4511675"/>
        </p:xfrm>
        <a:graphic>
          <a:graphicData uri="http://schemas.openxmlformats.org/presentationml/2006/ole">
            <mc:AlternateContent xmlns:mc="http://schemas.openxmlformats.org/markup-compatibility/2006">
              <mc:Choice xmlns:v="urn:schemas-microsoft-com:vml" Requires="v">
                <p:oleObj spid="_x0000_s11316" name="Chart" r:id="rId4" imgW="4438650" imgH="4076700" progId="MSGraph.Chart.8">
                  <p:embed followColorScheme="full"/>
                </p:oleObj>
              </mc:Choice>
              <mc:Fallback>
                <p:oleObj name="Chart" r:id="rId4" imgW="4438650" imgH="4076700" progId="MSGraph.Chart.8">
                  <p:embed followColorScheme="full"/>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1525"/>
                        <a:ext cx="5319713" cy="451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5029200" y="4800600"/>
            <a:ext cx="377031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11.1% Undergraduate degree</a:t>
            </a:r>
          </a:p>
        </p:txBody>
      </p:sp>
      <p:sp>
        <p:nvSpPr>
          <p:cNvPr id="11272" name="Rectangle 8"/>
          <p:cNvSpPr>
            <a:spLocks noChangeArrowheads="1"/>
          </p:cNvSpPr>
          <p:nvPr/>
        </p:nvSpPr>
        <p:spPr bwMode="auto">
          <a:xfrm>
            <a:off x="5029200" y="2362200"/>
            <a:ext cx="377666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00000"/>
              </a:spcBef>
              <a:buClr>
                <a:schemeClr val="tx1"/>
              </a:buClr>
              <a:buSzPct val="60000"/>
              <a:buFont typeface="Wingdings" pitchFamily="2" charset="2"/>
              <a:buNone/>
            </a:pPr>
            <a:r>
              <a:rPr lang="en-US" sz="2100"/>
              <a:t>26.4% No high school diploma</a:t>
            </a:r>
          </a:p>
        </p:txBody>
      </p:sp>
      <p:sp>
        <p:nvSpPr>
          <p:cNvPr id="11273" name="Rectangle 9"/>
          <p:cNvSpPr>
            <a:spLocks noChangeArrowheads="1"/>
          </p:cNvSpPr>
          <p:nvPr/>
        </p:nvSpPr>
        <p:spPr bwMode="auto">
          <a:xfrm>
            <a:off x="5029200" y="2971800"/>
            <a:ext cx="2620963"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49.1% GED diploma</a:t>
            </a:r>
          </a:p>
        </p:txBody>
      </p:sp>
      <p:sp>
        <p:nvSpPr>
          <p:cNvPr id="11274" name="Rectangle 10"/>
          <p:cNvSpPr>
            <a:spLocks noChangeArrowheads="1"/>
          </p:cNvSpPr>
          <p:nvPr/>
        </p:nvSpPr>
        <p:spPr bwMode="auto">
          <a:xfrm>
            <a:off x="5029200" y="3581400"/>
            <a:ext cx="3525838"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25.1% High school graduate</a:t>
            </a:r>
          </a:p>
        </p:txBody>
      </p:sp>
      <p:sp>
        <p:nvSpPr>
          <p:cNvPr id="11275" name="Text Box 11"/>
          <p:cNvSpPr txBox="1">
            <a:spLocks noChangeArrowheads="1"/>
          </p:cNvSpPr>
          <p:nvPr/>
        </p:nvSpPr>
        <p:spPr bwMode="auto">
          <a:xfrm>
            <a:off x="5029200" y="4191000"/>
            <a:ext cx="264001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23.3% Some college</a:t>
            </a:r>
          </a:p>
        </p:txBody>
      </p:sp>
      <p:sp>
        <p:nvSpPr>
          <p:cNvPr id="11276" name="Text Box 12"/>
          <p:cNvSpPr txBox="1">
            <a:spLocks noChangeArrowheads="1"/>
          </p:cNvSpPr>
          <p:nvPr/>
        </p:nvSpPr>
        <p:spPr bwMode="auto">
          <a:xfrm>
            <a:off x="5029200" y="5410200"/>
            <a:ext cx="3527425"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  5.6% Graduate degree</a:t>
            </a:r>
          </a:p>
        </p:txBody>
      </p:sp>
      <p:sp>
        <p:nvSpPr>
          <p:cNvPr id="11277" name="Text Box 12"/>
          <p:cNvSpPr txBox="1">
            <a:spLocks noChangeArrowheads="1"/>
          </p:cNvSpPr>
          <p:nvPr/>
        </p:nvSpPr>
        <p:spPr bwMode="auto">
          <a:xfrm>
            <a:off x="3000375" y="6553200"/>
            <a:ext cx="614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a:solidFill>
                  <a:schemeClr val="hlink"/>
                </a:solidFill>
              </a:rPr>
              <a:t>Centers for Disease Control and Prevention. (2008). </a:t>
            </a:r>
            <a:r>
              <a:rPr kumimoji="1" lang="en-US" altLang="en-US" sz="1400" i="1">
                <a:solidFill>
                  <a:schemeClr val="hlink"/>
                </a:solidFill>
              </a:rPr>
              <a:t>MMWR 57</a:t>
            </a:r>
            <a:r>
              <a:rPr kumimoji="1" lang="en-US" altLang="en-US" sz="1400">
                <a:solidFill>
                  <a:schemeClr val="hlink"/>
                </a:solidFill>
              </a:rPr>
              <a:t>:1221</a:t>
            </a:r>
            <a:r>
              <a:rPr kumimoji="1" lang="en-US" altLang="en-US" sz="1400">
                <a:solidFill>
                  <a:schemeClr val="hlink"/>
                </a:solidFill>
                <a:cs typeface="Arial" pitchFamily="34" charset="0"/>
              </a:rPr>
              <a:t>–1116</a:t>
            </a:r>
            <a:r>
              <a:rPr kumimoji="1" lang="en-US" altLang="en-US" sz="1400">
                <a:solidFill>
                  <a:schemeClr val="hlink"/>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Tobacco Control Policies</a:t>
            </a:r>
            <a:endParaRPr lang="en-US" dirty="0">
              <a:solidFill>
                <a:srgbClr val="FFFF00"/>
              </a:solidFill>
            </a:endParaRPr>
          </a:p>
        </p:txBody>
      </p:sp>
    </p:spTree>
    <p:extLst>
      <p:ext uri="{BB962C8B-B14F-4D97-AF65-F5344CB8AC3E}">
        <p14:creationId xmlns:p14="http://schemas.microsoft.com/office/powerpoint/2010/main" val="192933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05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43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00"/>
                </a:solidFill>
              </a:rPr>
              <a:t>Federal Tobacco Tax Per Pack of Cigarettes</a:t>
            </a:r>
          </a:p>
        </p:txBody>
      </p:sp>
      <p:sp>
        <p:nvSpPr>
          <p:cNvPr id="3" name="Content Placeholder 2"/>
          <p:cNvSpPr>
            <a:spLocks noGrp="1"/>
          </p:cNvSpPr>
          <p:nvPr>
            <p:ph idx="1"/>
          </p:nvPr>
        </p:nvSpPr>
        <p:spPr/>
        <p:txBody>
          <a:bodyPr/>
          <a:lstStyle/>
          <a:p>
            <a:pPr eaLnBrk="1" hangingPunct="1">
              <a:buFont typeface="Wingdings" pitchFamily="2" charset="2"/>
              <a:buChar char="§"/>
              <a:defRPr/>
            </a:pPr>
            <a:r>
              <a:rPr lang="en-US" dirty="0" smtClean="0">
                <a:solidFill>
                  <a:srgbClr val="FFFF00"/>
                </a:solidFill>
              </a:rPr>
              <a:t>1951—8 cents </a:t>
            </a:r>
          </a:p>
          <a:p>
            <a:pPr eaLnBrk="1" hangingPunct="1">
              <a:buFont typeface="Wingdings" pitchFamily="2" charset="2"/>
              <a:buChar char="§"/>
              <a:defRPr/>
            </a:pPr>
            <a:r>
              <a:rPr lang="en-US" dirty="0" smtClean="0">
                <a:solidFill>
                  <a:srgbClr val="FFFF00"/>
                </a:solidFill>
              </a:rPr>
              <a:t>1982—16 cents</a:t>
            </a:r>
          </a:p>
          <a:p>
            <a:pPr eaLnBrk="1" hangingPunct="1">
              <a:buFont typeface="Wingdings" pitchFamily="2" charset="2"/>
              <a:buChar char="§"/>
              <a:defRPr/>
            </a:pPr>
            <a:r>
              <a:rPr lang="en-US" dirty="0" smtClean="0">
                <a:solidFill>
                  <a:srgbClr val="FFFF00"/>
                </a:solidFill>
              </a:rPr>
              <a:t>1991—20 cents</a:t>
            </a:r>
          </a:p>
          <a:p>
            <a:pPr eaLnBrk="1" hangingPunct="1">
              <a:buFont typeface="Wingdings" pitchFamily="2" charset="2"/>
              <a:buChar char="§"/>
              <a:defRPr/>
            </a:pPr>
            <a:r>
              <a:rPr lang="en-US" dirty="0" smtClean="0">
                <a:solidFill>
                  <a:srgbClr val="FFFF00"/>
                </a:solidFill>
              </a:rPr>
              <a:t>1993—24 cents</a:t>
            </a:r>
          </a:p>
          <a:p>
            <a:pPr eaLnBrk="1" hangingPunct="1">
              <a:buFont typeface="Wingdings" pitchFamily="2" charset="2"/>
              <a:buChar char="§"/>
              <a:defRPr/>
            </a:pPr>
            <a:r>
              <a:rPr lang="en-US" dirty="0" smtClean="0">
                <a:solidFill>
                  <a:srgbClr val="FFFF00"/>
                </a:solidFill>
              </a:rPr>
              <a:t>2001—34 cents</a:t>
            </a:r>
          </a:p>
          <a:p>
            <a:pPr eaLnBrk="1" hangingPunct="1">
              <a:buFont typeface="Wingdings" pitchFamily="2" charset="2"/>
              <a:buChar char="§"/>
              <a:defRPr/>
            </a:pPr>
            <a:r>
              <a:rPr lang="en-US" dirty="0" smtClean="0">
                <a:solidFill>
                  <a:srgbClr val="FFFF00"/>
                </a:solidFill>
              </a:rPr>
              <a:t>2002—39 cents</a:t>
            </a:r>
          </a:p>
          <a:p>
            <a:pPr eaLnBrk="1" hangingPunct="1">
              <a:buFont typeface="Wingdings" pitchFamily="2" charset="2"/>
              <a:buChar char="§"/>
              <a:defRPr/>
            </a:pPr>
            <a:r>
              <a:rPr lang="en-US" dirty="0" smtClean="0">
                <a:solidFill>
                  <a:srgbClr val="FFFF00"/>
                </a:solidFill>
              </a:rPr>
              <a:t>2009—$1.01   </a:t>
            </a:r>
          </a:p>
        </p:txBody>
      </p:sp>
    </p:spTree>
    <p:extLst>
      <p:ext uri="{BB962C8B-B14F-4D97-AF65-F5344CB8AC3E}">
        <p14:creationId xmlns:p14="http://schemas.microsoft.com/office/powerpoint/2010/main" val="3501887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034326763"/>
              </p:ext>
            </p:extLst>
          </p:nvPr>
        </p:nvGraphicFramePr>
        <p:xfrm>
          <a:off x="754062" y="914400"/>
          <a:ext cx="7772400" cy="4869873"/>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ext Box 4"/>
          <p:cNvSpPr txBox="1">
            <a:spLocks noChangeArrowheads="1"/>
          </p:cNvSpPr>
          <p:nvPr/>
        </p:nvSpPr>
        <p:spPr bwMode="auto">
          <a:xfrm>
            <a:off x="974787" y="1447800"/>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Tobacco</a:t>
            </a:r>
          </a:p>
          <a:p>
            <a:pPr algn="ctr" eaLnBrk="1" hangingPunct="1">
              <a:lnSpc>
                <a:spcPct val="80000"/>
              </a:lnSpc>
            </a:pPr>
            <a:r>
              <a:rPr lang="en-US" sz="1600" b="1" dirty="0">
                <a:solidFill>
                  <a:srgbClr val="FFFFFF"/>
                </a:solidFill>
              </a:rPr>
              <a:t>Revenue</a:t>
            </a:r>
          </a:p>
          <a:p>
            <a:pPr algn="ctr" eaLnBrk="1" hangingPunct="1">
              <a:lnSpc>
                <a:spcPct val="80000"/>
              </a:lnSpc>
            </a:pPr>
            <a:r>
              <a:rPr lang="en-US" sz="1400" dirty="0">
                <a:solidFill>
                  <a:srgbClr val="FFFFFF"/>
                </a:solidFill>
              </a:rPr>
              <a:t>(taxes and settlement </a:t>
            </a:r>
          </a:p>
          <a:p>
            <a:pPr algn="ctr" eaLnBrk="1" hangingPunct="1">
              <a:lnSpc>
                <a:spcPct val="80000"/>
              </a:lnSpc>
            </a:pPr>
            <a:r>
              <a:rPr lang="en-US" sz="1400" dirty="0">
                <a:solidFill>
                  <a:srgbClr val="FFFFFF"/>
                </a:solidFill>
              </a:rPr>
              <a:t>funds)</a:t>
            </a:r>
          </a:p>
        </p:txBody>
      </p:sp>
      <p:sp>
        <p:nvSpPr>
          <p:cNvPr id="9220" name="Text Box 5"/>
          <p:cNvSpPr txBox="1">
            <a:spLocks noChangeArrowheads="1"/>
          </p:cNvSpPr>
          <p:nvPr/>
        </p:nvSpPr>
        <p:spPr bwMode="auto">
          <a:xfrm>
            <a:off x="6477000" y="4362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a:t>
            </a:r>
            <a:br>
              <a:rPr lang="en-US" sz="1600" b="1" dirty="0">
                <a:solidFill>
                  <a:srgbClr val="FFFFFF"/>
                </a:solidFill>
              </a:rPr>
            </a:br>
            <a:r>
              <a:rPr lang="en-US" sz="1600" b="1" dirty="0">
                <a:solidFill>
                  <a:srgbClr val="FFFFFF"/>
                </a:solidFill>
              </a:rPr>
              <a:t>Tobacco </a:t>
            </a:r>
            <a:br>
              <a:rPr lang="en-US" sz="1600" b="1" dirty="0">
                <a:solidFill>
                  <a:srgbClr val="FFFFFF"/>
                </a:solidFill>
              </a:rPr>
            </a:br>
            <a:r>
              <a:rPr lang="en-US" sz="1600" b="1" dirty="0">
                <a:solidFill>
                  <a:srgbClr val="FFFFFF"/>
                </a:solidFill>
              </a:rPr>
              <a:t>Program </a:t>
            </a:r>
            <a:br>
              <a:rPr lang="en-US" sz="1600" b="1" dirty="0">
                <a:solidFill>
                  <a:srgbClr val="FFFFFF"/>
                </a:solidFill>
              </a:rPr>
            </a:br>
            <a:r>
              <a:rPr lang="en-US" sz="1600" b="1" dirty="0">
                <a:solidFill>
                  <a:srgbClr val="FFFFFF"/>
                </a:solidFill>
              </a:rPr>
              <a:t>Budgets</a:t>
            </a:r>
          </a:p>
          <a:p>
            <a:pPr algn="ctr" eaLnBrk="1" hangingPunct="1">
              <a:lnSpc>
                <a:spcPct val="40000"/>
              </a:lnSpc>
            </a:pPr>
            <a:endParaRPr lang="en-US" sz="2000" b="1" dirty="0">
              <a:solidFill>
                <a:srgbClr val="FFFFFF"/>
              </a:solidFill>
            </a:endParaRPr>
          </a:p>
          <a:p>
            <a:pPr algn="ctr" eaLnBrk="1" hangingPunct="1">
              <a:lnSpc>
                <a:spcPct val="80000"/>
              </a:lnSpc>
            </a:pPr>
            <a:r>
              <a:rPr lang="en-US" sz="1400" b="1" dirty="0">
                <a:solidFill>
                  <a:srgbClr val="FFFFFF"/>
                </a:solidFill>
              </a:rPr>
              <a:t>$0.5 billion</a:t>
            </a:r>
          </a:p>
        </p:txBody>
      </p:sp>
      <p:sp>
        <p:nvSpPr>
          <p:cNvPr id="9221" name="Text Box 7"/>
          <p:cNvSpPr txBox="1">
            <a:spLocks noChangeArrowheads="1"/>
          </p:cNvSpPr>
          <p:nvPr/>
        </p:nvSpPr>
        <p:spPr bwMode="auto">
          <a:xfrm>
            <a:off x="5029200" y="4202113"/>
            <a:ext cx="2286000" cy="10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Total CDC-Recommended Spending </a:t>
            </a:r>
            <a:br>
              <a:rPr lang="en-US" sz="1600" b="1" dirty="0">
                <a:solidFill>
                  <a:srgbClr val="FFFFFF"/>
                </a:solidFill>
              </a:rPr>
            </a:br>
            <a:r>
              <a:rPr lang="en-US" sz="1600" b="1" dirty="0">
                <a:solidFill>
                  <a:srgbClr val="FFFFFF"/>
                </a:solidFill>
              </a:rPr>
              <a:t>Level</a:t>
            </a:r>
          </a:p>
          <a:p>
            <a:pPr algn="ctr" eaLnBrk="1" hangingPunct="1">
              <a:lnSpc>
                <a:spcPct val="40000"/>
              </a:lnSpc>
            </a:pPr>
            <a:endParaRPr lang="en-US" sz="1600" b="1" dirty="0">
              <a:solidFill>
                <a:srgbClr val="FFFFFF"/>
              </a:solidFill>
            </a:endParaRPr>
          </a:p>
        </p:txBody>
      </p:sp>
      <p:sp>
        <p:nvSpPr>
          <p:cNvPr id="9222" name="Text Box 8"/>
          <p:cNvSpPr txBox="1">
            <a:spLocks noChangeArrowheads="1"/>
          </p:cNvSpPr>
          <p:nvPr/>
        </p:nvSpPr>
        <p:spPr bwMode="auto">
          <a:xfrm>
            <a:off x="3468688" y="2792320"/>
            <a:ext cx="28194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Tobacco </a:t>
            </a:r>
            <a:br>
              <a:rPr lang="en-US" sz="1600" b="1" dirty="0">
                <a:solidFill>
                  <a:srgbClr val="FFFFFF"/>
                </a:solidFill>
              </a:rPr>
            </a:br>
            <a:r>
              <a:rPr lang="en-US" sz="1600" b="1" dirty="0">
                <a:solidFill>
                  <a:srgbClr val="FFFFFF"/>
                </a:solidFill>
              </a:rPr>
              <a:t>Industry </a:t>
            </a:r>
            <a:br>
              <a:rPr lang="en-US" sz="1600" b="1" dirty="0">
                <a:solidFill>
                  <a:srgbClr val="FFFFFF"/>
                </a:solidFill>
              </a:rPr>
            </a:br>
            <a:r>
              <a:rPr lang="en-US" sz="1600" b="1" dirty="0">
                <a:solidFill>
                  <a:srgbClr val="FFFFFF"/>
                </a:solidFill>
              </a:rPr>
              <a:t>Marketing </a:t>
            </a:r>
            <a:br>
              <a:rPr lang="en-US" sz="1600" b="1" dirty="0">
                <a:solidFill>
                  <a:srgbClr val="FFFFFF"/>
                </a:solidFill>
              </a:rPr>
            </a:br>
            <a:r>
              <a:rPr lang="en-US" sz="1600" b="1" dirty="0">
                <a:solidFill>
                  <a:srgbClr val="FFFFFF"/>
                </a:solidFill>
              </a:rPr>
              <a:t>&amp; Promotion</a:t>
            </a:r>
          </a:p>
          <a:p>
            <a:pPr algn="ctr" eaLnBrk="1" hangingPunct="1">
              <a:lnSpc>
                <a:spcPts val="1700"/>
              </a:lnSpc>
            </a:pPr>
            <a:r>
              <a:rPr lang="en-US" sz="1600" b="1" dirty="0">
                <a:solidFill>
                  <a:srgbClr val="FFFFFF"/>
                </a:solidFill>
              </a:rPr>
              <a:t>Spending (2008)</a:t>
            </a:r>
          </a:p>
          <a:p>
            <a:pPr algn="ctr" eaLnBrk="1" hangingPunct="1">
              <a:lnSpc>
                <a:spcPts val="1700"/>
              </a:lnSpc>
            </a:pPr>
            <a:r>
              <a:rPr lang="en-US" sz="1600" b="1" dirty="0">
                <a:solidFill>
                  <a:srgbClr val="FFFFFF"/>
                </a:solidFill>
              </a:rPr>
              <a:t>$10.5 billion</a:t>
            </a:r>
          </a:p>
          <a:p>
            <a:pPr algn="ctr" eaLnBrk="1" hangingPunct="1">
              <a:lnSpc>
                <a:spcPct val="40000"/>
              </a:lnSpc>
            </a:pPr>
            <a:endParaRPr lang="en-US" sz="1600" b="1" dirty="0">
              <a:solidFill>
                <a:srgbClr val="FFFFFF"/>
              </a:solidFill>
            </a:endParaRPr>
          </a:p>
        </p:txBody>
      </p:sp>
      <p:sp>
        <p:nvSpPr>
          <p:cNvPr id="9223" name="TextBox 8"/>
          <p:cNvSpPr txBox="1">
            <a:spLocks noChangeArrowheads="1"/>
          </p:cNvSpPr>
          <p:nvPr/>
        </p:nvSpPr>
        <p:spPr bwMode="auto">
          <a:xfrm>
            <a:off x="1760538" y="2541588"/>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a:t>
            </a:r>
            <a:r>
              <a:rPr lang="en-US" sz="1400" b="1" dirty="0" smtClean="0">
                <a:solidFill>
                  <a:srgbClr val="FFFFFF"/>
                </a:solidFill>
              </a:rPr>
              <a:t>25.6 </a:t>
            </a: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9224" name="TextBox 9"/>
          <p:cNvSpPr txBox="1">
            <a:spLocks noChangeArrowheads="1"/>
          </p:cNvSpPr>
          <p:nvPr/>
        </p:nvSpPr>
        <p:spPr bwMode="auto">
          <a:xfrm>
            <a:off x="5410200" y="5160963"/>
            <a:ext cx="16002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$3.7 </a:t>
            </a:r>
            <a:br>
              <a:rPr lang="en-US" sz="1400" b="1" dirty="0">
                <a:solidFill>
                  <a:srgbClr val="FFFFFF"/>
                </a:solidFill>
              </a:rPr>
            </a:br>
            <a:r>
              <a:rPr lang="en-US" sz="1400" b="1" dirty="0">
                <a:solidFill>
                  <a:srgbClr val="FFFFFF"/>
                </a:solidFill>
              </a:rPr>
              <a:t>billion</a:t>
            </a:r>
          </a:p>
          <a:p>
            <a:pPr eaLnBrk="1" hangingPunct="1">
              <a:lnSpc>
                <a:spcPts val="1400"/>
              </a:lnSpc>
            </a:pPr>
            <a:endParaRPr lang="en-US" sz="1400" dirty="0">
              <a:solidFill>
                <a:srgbClr val="FFFFFF"/>
              </a:solidFill>
            </a:endParaRPr>
          </a:p>
        </p:txBody>
      </p:sp>
      <p:sp>
        <p:nvSpPr>
          <p:cNvPr id="9225" name="TextBox 10"/>
          <p:cNvSpPr txBox="1">
            <a:spLocks noChangeArrowheads="1"/>
          </p:cNvSpPr>
          <p:nvPr/>
        </p:nvSpPr>
        <p:spPr bwMode="auto">
          <a:xfrm>
            <a:off x="4419600" y="4477081"/>
            <a:ext cx="91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Cigarettes</a:t>
            </a:r>
          </a:p>
          <a:p>
            <a:pPr algn="ctr" eaLnBrk="1" hangingPunct="1">
              <a:lnSpc>
                <a:spcPts val="1400"/>
              </a:lnSpc>
            </a:pPr>
            <a:endParaRPr lang="en-US" sz="1000" dirty="0">
              <a:solidFill>
                <a:srgbClr val="FFFFFF"/>
              </a:solidFill>
            </a:endParaRPr>
          </a:p>
        </p:txBody>
      </p:sp>
      <p:sp>
        <p:nvSpPr>
          <p:cNvPr id="9226" name="Text Box 8"/>
          <p:cNvSpPr txBox="1">
            <a:spLocks noChangeArrowheads="1"/>
          </p:cNvSpPr>
          <p:nvPr/>
        </p:nvSpPr>
        <p:spPr bwMode="auto">
          <a:xfrm>
            <a:off x="2895600" y="2614612"/>
            <a:ext cx="1371600" cy="106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Federal </a:t>
            </a:r>
          </a:p>
          <a:p>
            <a:pPr algn="ctr" eaLnBrk="1" hangingPunct="1">
              <a:lnSpc>
                <a:spcPts val="1700"/>
              </a:lnSpc>
            </a:pPr>
            <a:r>
              <a:rPr lang="en-US" sz="1600" b="1" dirty="0">
                <a:solidFill>
                  <a:srgbClr val="FFFFFF"/>
                </a:solidFill>
              </a:rPr>
              <a:t>Cigarette </a:t>
            </a:r>
          </a:p>
          <a:p>
            <a:pPr algn="ctr" eaLnBrk="1" hangingPunct="1">
              <a:lnSpc>
                <a:spcPts val="1700"/>
              </a:lnSpc>
            </a:pPr>
            <a:r>
              <a:rPr lang="en-US" sz="1600" b="1" dirty="0">
                <a:solidFill>
                  <a:srgbClr val="FFFFFF"/>
                </a:solidFill>
              </a:rPr>
              <a:t>Tax Revenues</a:t>
            </a:r>
          </a:p>
          <a:p>
            <a:pPr algn="ctr" eaLnBrk="1" hangingPunct="1">
              <a:lnSpc>
                <a:spcPct val="40000"/>
              </a:lnSpc>
            </a:pPr>
            <a:endParaRPr lang="en-US" sz="1600" b="1" dirty="0">
              <a:solidFill>
                <a:srgbClr val="FFFFFF"/>
              </a:solidFill>
            </a:endParaRPr>
          </a:p>
        </p:txBody>
      </p:sp>
      <p:sp>
        <p:nvSpPr>
          <p:cNvPr id="9227" name="TextBox 12"/>
          <p:cNvSpPr txBox="1">
            <a:spLocks noChangeArrowheads="1"/>
          </p:cNvSpPr>
          <p:nvPr/>
        </p:nvSpPr>
        <p:spPr bwMode="auto">
          <a:xfrm>
            <a:off x="3073400" y="3662363"/>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$15</a:t>
            </a:r>
          </a:p>
          <a:p>
            <a:pPr algn="ctr" eaLnBrk="1" hangingPunct="1">
              <a:lnSpc>
                <a:spcPts val="1400"/>
              </a:lnSpc>
            </a:pP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14" name="Rectangle 13"/>
          <p:cNvSpPr/>
          <p:nvPr/>
        </p:nvSpPr>
        <p:spPr>
          <a:xfrm>
            <a:off x="4406900" y="4191001"/>
            <a:ext cx="850900" cy="82549"/>
          </a:xfrm>
          <a:prstGeom prst="rect">
            <a:avLst/>
          </a:prstGeom>
          <a:solidFill>
            <a:srgbClr val="8E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F56DC"/>
              </a:solidFill>
            </a:endParaRPr>
          </a:p>
        </p:txBody>
      </p:sp>
      <p:sp>
        <p:nvSpPr>
          <p:cNvPr id="9229" name="TextBox 14"/>
          <p:cNvSpPr txBox="1">
            <a:spLocks noChangeArrowheads="1"/>
          </p:cNvSpPr>
          <p:nvPr/>
        </p:nvSpPr>
        <p:spPr bwMode="auto">
          <a:xfrm>
            <a:off x="3886200" y="4120594"/>
            <a:ext cx="194468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Smokeless</a:t>
            </a:r>
          </a:p>
          <a:p>
            <a:pPr algn="ctr" eaLnBrk="1" hangingPunct="1">
              <a:lnSpc>
                <a:spcPts val="1400"/>
              </a:lnSpc>
            </a:pPr>
            <a:endParaRPr lang="en-US" sz="1000" b="1" dirty="0">
              <a:solidFill>
                <a:srgbClr val="FFFFFF"/>
              </a:solidFill>
            </a:endParaRPr>
          </a:p>
        </p:txBody>
      </p:sp>
      <p:cxnSp>
        <p:nvCxnSpPr>
          <p:cNvPr id="16" name="Straight Connector 15"/>
          <p:cNvCxnSpPr/>
          <p:nvPr/>
        </p:nvCxnSpPr>
        <p:spPr>
          <a:xfrm>
            <a:off x="1267072" y="5638800"/>
            <a:ext cx="69326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a:xfrm>
            <a:off x="152400" y="304800"/>
            <a:ext cx="8763000" cy="863600"/>
          </a:xfrm>
          <a:prstGeom prst="rect">
            <a:avLst/>
          </a:prstGeom>
        </p:spPr>
        <p:txBody>
          <a:bodyPr/>
          <a:lstStyle/>
          <a:p>
            <a:pPr algn="ctr" eaLnBrk="1" hangingPunct="1">
              <a:lnSpc>
                <a:spcPts val="3000"/>
              </a:lnSpc>
              <a:buClr>
                <a:srgbClr val="03AD76"/>
              </a:buClr>
              <a:defRPr/>
            </a:pPr>
            <a:r>
              <a:rPr lang="en-US" sz="2800" b="1" dirty="0">
                <a:solidFill>
                  <a:srgbClr val="FFFF00"/>
                </a:solidFill>
                <a:latin typeface="Myriad Web Pro"/>
              </a:rPr>
              <a:t>Tobacco Industry is Outspending </a:t>
            </a:r>
            <a:br>
              <a:rPr lang="en-US" sz="2800" b="1" dirty="0">
                <a:solidFill>
                  <a:srgbClr val="FFFF00"/>
                </a:solidFill>
                <a:latin typeface="Myriad Web Pro"/>
              </a:rPr>
            </a:br>
            <a:r>
              <a:rPr lang="en-US" sz="2800" b="1" dirty="0">
                <a:solidFill>
                  <a:srgbClr val="FFFF00"/>
                </a:solidFill>
                <a:latin typeface="Myriad Web Pro"/>
              </a:rPr>
              <a:t>Prevention Efforts </a:t>
            </a:r>
            <a:r>
              <a:rPr lang="en-US" sz="2800" b="1" dirty="0" smtClean="0">
                <a:solidFill>
                  <a:srgbClr val="FFFF00"/>
                </a:solidFill>
                <a:latin typeface="Myriad Web Pro"/>
              </a:rPr>
              <a:t>23:1</a:t>
            </a:r>
            <a:endParaRPr lang="en-US" sz="2800" b="1" dirty="0">
              <a:solidFill>
                <a:srgbClr val="FFFF00"/>
              </a:solidFill>
              <a:latin typeface="Myriad Web Pro"/>
            </a:endParaRPr>
          </a:p>
        </p:txBody>
      </p:sp>
      <p:sp>
        <p:nvSpPr>
          <p:cNvPr id="9232" name="Text Box 6"/>
          <p:cNvSpPr txBox="1">
            <a:spLocks noChangeArrowheads="1"/>
          </p:cNvSpPr>
          <p:nvPr/>
        </p:nvSpPr>
        <p:spPr bwMode="auto">
          <a:xfrm>
            <a:off x="593725" y="6096000"/>
            <a:ext cx="809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000" dirty="0">
                <a:solidFill>
                  <a:srgbClr val="FFFFFF"/>
                </a:solidFill>
              </a:rPr>
              <a:t>Campaign for Tobacco Free Kids, Federal Trade Commission, American Heart Association American Cancer Society, American Lung Association, SmokeLess States National Tobacco Policy Initiative</a:t>
            </a:r>
          </a:p>
        </p:txBody>
      </p:sp>
    </p:spTree>
    <p:extLst>
      <p:ext uri="{BB962C8B-B14F-4D97-AF65-F5344CB8AC3E}">
        <p14:creationId xmlns:p14="http://schemas.microsoft.com/office/powerpoint/2010/main" val="1926292898"/>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304800"/>
            <a:ext cx="8915400" cy="62484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4200" dirty="0" smtClean="0">
                <a:solidFill>
                  <a:srgbClr val="FFFF00"/>
                </a:solidFill>
                <a:effectLst/>
              </a:rPr>
              <a:t>Number of Smokers = </a:t>
            </a:r>
            <a:br>
              <a:rPr lang="en-US" sz="4200" dirty="0" smtClean="0">
                <a:solidFill>
                  <a:srgbClr val="FFFF00"/>
                </a:solidFill>
                <a:effectLst/>
              </a:rPr>
            </a:br>
            <a:r>
              <a:rPr lang="en-US" sz="3800" dirty="0" smtClean="0">
                <a:solidFill>
                  <a:srgbClr val="FFFF00"/>
                </a:solidFill>
                <a:effectLst/>
              </a:rPr>
              <a:t>New Smokers + Old Smokers - Quitters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4000" smtClean="0"/>
              <a:t>	</a:t>
            </a:r>
          </a:p>
        </p:txBody>
      </p:sp>
      <p:pic>
        <p:nvPicPr>
          <p:cNvPr id="43011" name="Picture 3" descr="LA Times Phot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47800" y="1295400"/>
            <a:ext cx="6246813" cy="437356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76200"/>
            <a:ext cx="8763000" cy="2209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3200" dirty="0" smtClean="0">
                <a:solidFill>
                  <a:schemeClr val="hlink"/>
                </a:solidFill>
                <a:effectLst/>
              </a:rPr>
              <a:t/>
            </a:r>
            <a:br>
              <a:rPr lang="en-US" sz="3200" dirty="0" smtClean="0">
                <a:solidFill>
                  <a:schemeClr val="hlink"/>
                </a:solidFill>
                <a:effectLst/>
              </a:rPr>
            </a:br>
            <a:r>
              <a:rPr lang="en-US" sz="3200" dirty="0" smtClean="0">
                <a:solidFill>
                  <a:srgbClr val="FFFF00"/>
                </a:solidFill>
                <a:effectLst/>
              </a:rPr>
              <a:t>Number of Quitters = </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r>
              <a:rPr lang="en-US" sz="3200" dirty="0" smtClean="0">
                <a:solidFill>
                  <a:srgbClr val="FFFF00"/>
                </a:solidFill>
                <a:effectLst/>
              </a:rPr>
              <a:t>Number of Quit Attempts	  X	% of Quitters</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endParaRPr lang="en-US" sz="3200" dirty="0" smtClean="0">
              <a:solidFill>
                <a:srgbClr val="FFFF00"/>
              </a:solidFill>
              <a:effectLst/>
            </a:endParaRPr>
          </a:p>
        </p:txBody>
      </p:sp>
      <p:sp>
        <p:nvSpPr>
          <p:cNvPr id="73731" name="Oval 3"/>
          <p:cNvSpPr>
            <a:spLocks noChangeArrowheads="1"/>
          </p:cNvSpPr>
          <p:nvPr/>
        </p:nvSpPr>
        <p:spPr bwMode="auto">
          <a:xfrm>
            <a:off x="381000" y="2819400"/>
            <a:ext cx="2057400" cy="762000"/>
          </a:xfrm>
          <a:prstGeom prst="ellipse">
            <a:avLst/>
          </a:prstGeom>
          <a:solidFill>
            <a:schemeClr val="accent1"/>
          </a:solidFill>
          <a:ln w="9525">
            <a:solidFill>
              <a:schemeClr val="tx1"/>
            </a:solidFill>
            <a:round/>
            <a:headEnd/>
            <a:tailEnd/>
          </a:ln>
        </p:spPr>
        <p:txBody>
          <a:bodyPr wrap="none" anchor="ctr"/>
          <a:lstStyle/>
          <a:p>
            <a:pPr algn="ctr"/>
            <a:endParaRPr lang="en-US" sz="1800">
              <a:latin typeface="Garamond" pitchFamily="18" charset="0"/>
            </a:endParaRPr>
          </a:p>
        </p:txBody>
      </p:sp>
      <p:sp>
        <p:nvSpPr>
          <p:cNvPr id="73732" name="Oval 4"/>
          <p:cNvSpPr>
            <a:spLocks noChangeArrowheads="1"/>
          </p:cNvSpPr>
          <p:nvPr/>
        </p:nvSpPr>
        <p:spPr bwMode="auto">
          <a:xfrm>
            <a:off x="609600" y="4953000"/>
            <a:ext cx="29718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3" name="Oval 5"/>
          <p:cNvSpPr>
            <a:spLocks noChangeArrowheads="1"/>
          </p:cNvSpPr>
          <p:nvPr/>
        </p:nvSpPr>
        <p:spPr bwMode="auto">
          <a:xfrm>
            <a:off x="4191000" y="2438400"/>
            <a:ext cx="21336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4" name="Oval 6"/>
          <p:cNvSpPr>
            <a:spLocks noChangeArrowheads="1"/>
          </p:cNvSpPr>
          <p:nvPr/>
        </p:nvSpPr>
        <p:spPr bwMode="auto">
          <a:xfrm>
            <a:off x="6705600" y="3429000"/>
            <a:ext cx="2209800" cy="1066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5" name="Oval 7"/>
          <p:cNvSpPr>
            <a:spLocks noChangeArrowheads="1"/>
          </p:cNvSpPr>
          <p:nvPr/>
        </p:nvSpPr>
        <p:spPr bwMode="auto">
          <a:xfrm>
            <a:off x="5867400" y="5334000"/>
            <a:ext cx="2133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6" name="Text Box 8"/>
          <p:cNvSpPr txBox="1">
            <a:spLocks noChangeArrowheads="1"/>
          </p:cNvSpPr>
          <p:nvPr/>
        </p:nvSpPr>
        <p:spPr bwMode="auto">
          <a:xfrm>
            <a:off x="6096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Price</a:t>
            </a:r>
          </a:p>
        </p:txBody>
      </p:sp>
      <p:sp>
        <p:nvSpPr>
          <p:cNvPr id="73737" name="Text Box 9"/>
          <p:cNvSpPr txBox="1">
            <a:spLocks noChangeArrowheads="1"/>
          </p:cNvSpPr>
          <p:nvPr/>
        </p:nvSpPr>
        <p:spPr bwMode="auto">
          <a:xfrm>
            <a:off x="1143000" y="5105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Clean indoor air</a:t>
            </a:r>
          </a:p>
        </p:txBody>
      </p:sp>
      <p:sp>
        <p:nvSpPr>
          <p:cNvPr id="73738" name="Text Box 10"/>
          <p:cNvSpPr txBox="1">
            <a:spLocks noChangeArrowheads="1"/>
          </p:cNvSpPr>
          <p:nvPr/>
        </p:nvSpPr>
        <p:spPr bwMode="auto">
          <a:xfrm>
            <a:off x="4495800" y="25146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Clinician advice</a:t>
            </a:r>
          </a:p>
        </p:txBody>
      </p:sp>
      <p:sp>
        <p:nvSpPr>
          <p:cNvPr id="73739" name="Text Box 11"/>
          <p:cNvSpPr txBox="1">
            <a:spLocks noChangeArrowheads="1"/>
          </p:cNvSpPr>
          <p:nvPr/>
        </p:nvSpPr>
        <p:spPr bwMode="auto">
          <a:xfrm>
            <a:off x="7010400" y="3733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Counseling</a:t>
            </a:r>
          </a:p>
        </p:txBody>
      </p:sp>
      <p:sp>
        <p:nvSpPr>
          <p:cNvPr id="73740" name="Text Box 12"/>
          <p:cNvSpPr txBox="1">
            <a:spLocks noChangeArrowheads="1"/>
          </p:cNvSpPr>
          <p:nvPr/>
        </p:nvSpPr>
        <p:spPr bwMode="auto">
          <a:xfrm>
            <a:off x="60198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Medications</a:t>
            </a:r>
          </a:p>
        </p:txBody>
      </p:sp>
      <p:sp>
        <p:nvSpPr>
          <p:cNvPr id="73741" name="Oval 13"/>
          <p:cNvSpPr>
            <a:spLocks noChangeArrowheads="1"/>
          </p:cNvSpPr>
          <p:nvPr/>
        </p:nvSpPr>
        <p:spPr bwMode="auto">
          <a:xfrm>
            <a:off x="3048000" y="3962400"/>
            <a:ext cx="2895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42" name="Text Box 14"/>
          <p:cNvSpPr txBox="1">
            <a:spLocks noChangeArrowheads="1"/>
          </p:cNvSpPr>
          <p:nvPr/>
        </p:nvSpPr>
        <p:spPr bwMode="auto">
          <a:xfrm>
            <a:off x="3352800" y="39624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Counter- Marketing</a:t>
            </a:r>
          </a:p>
        </p:txBody>
      </p:sp>
      <p:sp>
        <p:nvSpPr>
          <p:cNvPr id="73743" name="Line 15"/>
          <p:cNvSpPr>
            <a:spLocks noChangeShapeType="1"/>
          </p:cNvSpPr>
          <p:nvPr/>
        </p:nvSpPr>
        <p:spPr bwMode="auto">
          <a:xfrm flipV="1">
            <a:off x="1447800" y="16764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4" name="Line 16"/>
          <p:cNvSpPr>
            <a:spLocks noChangeShapeType="1"/>
          </p:cNvSpPr>
          <p:nvPr/>
        </p:nvSpPr>
        <p:spPr bwMode="auto">
          <a:xfrm flipV="1">
            <a:off x="2209800" y="1676400"/>
            <a:ext cx="762000" cy="327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5" name="Line 17"/>
          <p:cNvSpPr>
            <a:spLocks noChangeShapeType="1"/>
          </p:cNvSpPr>
          <p:nvPr/>
        </p:nvSpPr>
        <p:spPr bwMode="auto">
          <a:xfrm flipV="1">
            <a:off x="3429000" y="18288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6" name="Line 18"/>
          <p:cNvSpPr>
            <a:spLocks noChangeShapeType="1"/>
          </p:cNvSpPr>
          <p:nvPr/>
        </p:nvSpPr>
        <p:spPr bwMode="auto">
          <a:xfrm flipV="1">
            <a:off x="7620000" y="1676400"/>
            <a:ext cx="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7" name="Line 19"/>
          <p:cNvSpPr>
            <a:spLocks noChangeShapeType="1"/>
          </p:cNvSpPr>
          <p:nvPr/>
        </p:nvSpPr>
        <p:spPr bwMode="auto">
          <a:xfrm flipV="1">
            <a:off x="6096000" y="1600200"/>
            <a:ext cx="91440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8" name="Line 20"/>
          <p:cNvSpPr>
            <a:spLocks noChangeShapeType="1"/>
          </p:cNvSpPr>
          <p:nvPr/>
        </p:nvSpPr>
        <p:spPr bwMode="auto">
          <a:xfrm flipV="1">
            <a:off x="5181600" y="16764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9" name="Line 21"/>
          <p:cNvSpPr>
            <a:spLocks noChangeShapeType="1"/>
          </p:cNvSpPr>
          <p:nvPr/>
        </p:nvSpPr>
        <p:spPr bwMode="auto">
          <a:xfrm flipH="1" flipV="1">
            <a:off x="4724400" y="1828800"/>
            <a:ext cx="381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 FDA Graphic Warnings</a:t>
            </a:r>
            <a:endParaRPr lang="en-US" dirty="0">
              <a:solidFill>
                <a:srgbClr val="FFFF00"/>
              </a:solidFill>
            </a:endParaRPr>
          </a:p>
        </p:txBody>
      </p:sp>
    </p:spTree>
    <p:extLst>
      <p:ext uri="{BB962C8B-B14F-4D97-AF65-F5344CB8AC3E}">
        <p14:creationId xmlns:p14="http://schemas.microsoft.com/office/powerpoint/2010/main" val="390243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
            <a:ext cx="297497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ChangeArrowheads="1"/>
          </p:cNvSpPr>
          <p:nvPr/>
        </p:nvSpPr>
        <p:spPr bwMode="auto">
          <a:xfrm>
            <a:off x="533400" y="5272088"/>
            <a:ext cx="8153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are addictive. </a:t>
            </a:r>
          </a:p>
          <a:p>
            <a:r>
              <a:rPr lang="en-US" sz="2000" dirty="0">
                <a:solidFill>
                  <a:srgbClr val="FFFF00"/>
                </a:solidFill>
              </a:rPr>
              <a:t>Tobacco use can rapidly lead to the development of nicotine addiction, which in turn increases the frequency of tobacco use and prevents people from quitting. Research suggests that nicotine is as addictive as heroin, cocaine, or alcohol.</a:t>
            </a:r>
          </a:p>
          <a:p>
            <a:endParaRPr lang="en-US" dirty="0"/>
          </a:p>
        </p:txBody>
      </p:sp>
    </p:spTree>
    <p:extLst>
      <p:ext uri="{BB962C8B-B14F-4D97-AF65-F5344CB8AC3E}">
        <p14:creationId xmlns:p14="http://schemas.microsoft.com/office/powerpoint/2010/main" val="265652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138" y="152400"/>
            <a:ext cx="31178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ChangeArrowheads="1"/>
          </p:cNvSpPr>
          <p:nvPr/>
        </p:nvSpPr>
        <p:spPr bwMode="auto">
          <a:xfrm>
            <a:off x="609600" y="5562600"/>
            <a:ext cx="8339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can harm your children.</a:t>
            </a:r>
          </a:p>
          <a:p>
            <a:r>
              <a:rPr lang="en-US" sz="2000">
                <a:solidFill>
                  <a:srgbClr val="FFFF00"/>
                </a:solidFill>
              </a:rPr>
              <a:t>Secondhand smoke can cause serious health problems in children. Children who are exposed to secondhand smoke are inhaling many of the same cancer-causing substances and poisons as smokers.</a:t>
            </a:r>
          </a:p>
          <a:p>
            <a:endParaRPr lang="en-US" sz="2000"/>
          </a:p>
        </p:txBody>
      </p:sp>
    </p:spTree>
    <p:extLst>
      <p:ext uri="{BB962C8B-B14F-4D97-AF65-F5344CB8AC3E}">
        <p14:creationId xmlns:p14="http://schemas.microsoft.com/office/powerpoint/2010/main" val="77045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9063"/>
            <a:ext cx="306705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250825" y="5562600"/>
            <a:ext cx="8588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cause fatal lung disease.</a:t>
            </a:r>
          </a:p>
          <a:p>
            <a:r>
              <a:rPr lang="en-US" sz="2000" dirty="0">
                <a:solidFill>
                  <a:srgbClr val="FFFF00"/>
                </a:solidFill>
              </a:rPr>
              <a:t>Smoking causes lung diseases such as emphysema, bronchitis, and chronic airway obstruction. About 90 percent of all deaths from chronic obstructive lung disease are caused by smoking.</a:t>
            </a:r>
          </a:p>
          <a:p>
            <a:endParaRPr lang="en-US" dirty="0"/>
          </a:p>
        </p:txBody>
      </p:sp>
    </p:spTree>
    <p:extLst>
      <p:ext uri="{BB962C8B-B14F-4D97-AF65-F5344CB8AC3E}">
        <p14:creationId xmlns:p14="http://schemas.microsoft.com/office/powerpoint/2010/main" val="422010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7325"/>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3"/>
          <p:cNvSpPr>
            <a:spLocks noChangeArrowheads="1"/>
          </p:cNvSpPr>
          <p:nvPr/>
        </p:nvSpPr>
        <p:spPr bwMode="auto">
          <a:xfrm>
            <a:off x="304800" y="5148263"/>
            <a:ext cx="8534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cancer.  Smoking causes approximately 90 percent of all lung cancer deaths in men and 80 percent of all lung cancer deaths in women. Smoking also causes cancers of the bladder, cervix, esophagus, kidney, larynx, lung, mouth, throat, stomach, uterus, and acute myeloid leukemia. Nearly one-third of all cancer deaths are directly linked to smoking.</a:t>
            </a:r>
          </a:p>
          <a:p>
            <a:endParaRPr lang="en-US" sz="1800"/>
          </a:p>
        </p:txBody>
      </p:sp>
    </p:spTree>
    <p:extLst>
      <p:ext uri="{BB962C8B-B14F-4D97-AF65-F5344CB8AC3E}">
        <p14:creationId xmlns:p14="http://schemas.microsoft.com/office/powerpoint/2010/main" val="2840528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42888"/>
            <a:ext cx="2895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ChangeArrowheads="1"/>
          </p:cNvSpPr>
          <p:nvPr/>
        </p:nvSpPr>
        <p:spPr bwMode="auto">
          <a:xfrm>
            <a:off x="304800" y="53340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strokes and heart disease.</a:t>
            </a:r>
          </a:p>
          <a:p>
            <a:r>
              <a:rPr lang="en-US" sz="1800">
                <a:solidFill>
                  <a:srgbClr val="FFFF00"/>
                </a:solidFill>
              </a:rPr>
              <a:t>More than 140,000 deaths from heart disease and stroke in the United States are caused each year by smoking and secondhand smoke exposure. Compared with nonsmokers, smoking is estimated to increase the risk of coronary heart disease and stroke by 2 to 4 times.</a:t>
            </a:r>
          </a:p>
          <a:p>
            <a:endParaRPr lang="en-US" sz="1800"/>
          </a:p>
        </p:txBody>
      </p:sp>
    </p:spTree>
    <p:extLst>
      <p:ext uri="{BB962C8B-B14F-4D97-AF65-F5344CB8AC3E}">
        <p14:creationId xmlns:p14="http://schemas.microsoft.com/office/powerpoint/2010/main" val="157404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1000"/>
            <a:ext cx="291465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381000" y="5486400"/>
            <a:ext cx="838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during pregnancy can harm your baby.</a:t>
            </a:r>
          </a:p>
          <a:p>
            <a:r>
              <a:rPr lang="en-US" sz="2000">
                <a:solidFill>
                  <a:srgbClr val="FFFF00"/>
                </a:solidFill>
              </a:rPr>
              <a:t>Smoking during pregnancy can increase the risk of miscarriage, stillborn or premature infants, infants with low birth weight and an increased risk for sudden infant death syndrome (SIDS).</a:t>
            </a:r>
          </a:p>
          <a:p>
            <a:endParaRPr lang="en-US"/>
          </a:p>
        </p:txBody>
      </p:sp>
    </p:spTree>
    <p:extLst>
      <p:ext uri="{BB962C8B-B14F-4D97-AF65-F5344CB8AC3E}">
        <p14:creationId xmlns:p14="http://schemas.microsoft.com/office/powerpoint/2010/main" val="183598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228600"/>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381000" y="5181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can kill you.  More than 1,200 people a day are killed by cigarettes in the United States alone, and 50 percent of all long-term smokers are killed by smoking-related diseases. Tobacco use is the cause of death for nearly one out of every five people in the United States, which adds up to about 443,000 deaths annually.</a:t>
            </a:r>
          </a:p>
          <a:p>
            <a:endParaRPr lang="en-US" sz="2000"/>
          </a:p>
        </p:txBody>
      </p:sp>
    </p:spTree>
    <p:extLst>
      <p:ext uri="{BB962C8B-B14F-4D97-AF65-F5344CB8AC3E}">
        <p14:creationId xmlns:p14="http://schemas.microsoft.com/office/powerpoint/2010/main" val="301878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3200"/>
            <a:ext cx="28956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3"/>
          <p:cNvSpPr>
            <a:spLocks noChangeArrowheads="1"/>
          </p:cNvSpPr>
          <p:nvPr/>
        </p:nvSpPr>
        <p:spPr bwMode="auto">
          <a:xfrm>
            <a:off x="381000" y="5176838"/>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causes fatal lung disease in nonsmokers.  Nonsmokers who are exposed to secondhand smoke are inhaling many of the same cancer-causing substances and poisons as smokers. Nonsmokers who are exposed to secondhand smoke increase their risk of developing lung cancer by 20–30 percent.</a:t>
            </a:r>
          </a:p>
          <a:p>
            <a:endParaRPr lang="en-US" sz="2000"/>
          </a:p>
        </p:txBody>
      </p:sp>
    </p:spTree>
    <p:extLst>
      <p:ext uri="{BB962C8B-B14F-4D97-AF65-F5344CB8AC3E}">
        <p14:creationId xmlns:p14="http://schemas.microsoft.com/office/powerpoint/2010/main" val="71995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title" idx="4294967295"/>
          </p:nvPr>
        </p:nvSpPr>
        <p:spPr>
          <a:xfrm>
            <a:off x="609600" y="1676400"/>
            <a:ext cx="44958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ffectLst/>
            </a:endParaRPr>
          </a:p>
        </p:txBody>
      </p:sp>
      <p:pic>
        <p:nvPicPr>
          <p:cNvPr id="44035" name="Picture 7" descr="barack_obama20dem20conven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
            <a:ext cx="53340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0" descr="obamacigo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685800"/>
            <a:ext cx="3155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813" y="236538"/>
            <a:ext cx="29225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3"/>
          <p:cNvSpPr>
            <a:spLocks noChangeArrowheads="1"/>
          </p:cNvSpPr>
          <p:nvPr/>
        </p:nvSpPr>
        <p:spPr bwMode="auto">
          <a:xfrm>
            <a:off x="533400" y="5380038"/>
            <a:ext cx="80772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Quitting smoking now greatly reduces serious risks to your health.  Quitting at any age and at any time is beneficial. It's never too late to quit, but the sooner the better. Quitting gives your body a chance to heal the damage caused by smoking.</a:t>
            </a:r>
          </a:p>
          <a:p>
            <a:endParaRPr lang="en-US"/>
          </a:p>
        </p:txBody>
      </p:sp>
    </p:spTree>
    <p:extLst>
      <p:ext uri="{BB962C8B-B14F-4D97-AF65-F5344CB8AC3E}">
        <p14:creationId xmlns:p14="http://schemas.microsoft.com/office/powerpoint/2010/main" val="416594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818"/>
            <a:ext cx="91439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61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609600"/>
            <a:ext cx="9131808" cy="570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Clinical Issues</a:t>
            </a:r>
            <a:endParaRPr lang="en-US" dirty="0">
              <a:solidFill>
                <a:srgbClr val="FFFF00"/>
              </a:solidFill>
            </a:endParaRPr>
          </a:p>
        </p:txBody>
      </p:sp>
    </p:spTree>
    <p:extLst>
      <p:ext uri="{BB962C8B-B14F-4D97-AF65-F5344CB8AC3E}">
        <p14:creationId xmlns:p14="http://schemas.microsoft.com/office/powerpoint/2010/main" val="2326254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7adcot_1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613" y="0"/>
            <a:ext cx="411638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8" descr=" The name of referred object is Gardner_F1_FP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4350"/>
            <a:ext cx="49164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11"/>
          <p:cNvSpPr txBox="1">
            <a:spLocks noChangeArrowheads="1"/>
          </p:cNvSpPr>
          <p:nvPr/>
        </p:nvSpPr>
        <p:spPr bwMode="auto">
          <a:xfrm>
            <a:off x="0" y="5484813"/>
            <a:ext cx="9144000" cy="101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000">
                <a:solidFill>
                  <a:schemeClr val="bg1"/>
                </a:solidFill>
              </a:rPr>
              <a:t>Ad campaigns from the 1950s featured physicians and assured the public that cigarettes were safe.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4000" dirty="0" smtClean="0">
                <a:solidFill>
                  <a:srgbClr val="FFFF00"/>
                </a:solidFill>
              </a:rPr>
              <a:t>Health Professionals’ </a:t>
            </a:r>
            <a:br>
              <a:rPr lang="en-US" sz="4000" dirty="0" smtClean="0">
                <a:solidFill>
                  <a:srgbClr val="FFFF00"/>
                </a:solidFill>
              </a:rPr>
            </a:br>
            <a:r>
              <a:rPr lang="en-US" sz="4000" dirty="0" smtClean="0">
                <a:solidFill>
                  <a:srgbClr val="FFFF00"/>
                </a:solidFill>
              </a:rPr>
              <a:t>Smoking Rates, 2004 *</a:t>
            </a:r>
          </a:p>
        </p:txBody>
      </p:sp>
      <p:sp>
        <p:nvSpPr>
          <p:cNvPr id="80899" name="Rectangle 3"/>
          <p:cNvSpPr>
            <a:spLocks noGrp="1" noChangeArrowheads="1"/>
          </p:cNvSpPr>
          <p:nvPr>
            <p:ph type="body" idx="1"/>
          </p:nvPr>
        </p:nvSpPr>
        <p:spPr>
          <a:xfrm>
            <a:off x="762000" y="1905000"/>
            <a:ext cx="8229600" cy="4495800"/>
          </a:xfrm>
        </p:spPr>
        <p:txBody>
          <a:bodyPr/>
          <a:lstStyle/>
          <a:p>
            <a:pPr eaLnBrk="1" hangingPunct="1"/>
            <a:r>
              <a:rPr lang="en-US" sz="2800" smtClean="0">
                <a:solidFill>
                  <a:srgbClr val="DDDDDD"/>
                </a:solidFill>
                <a:effectLst/>
              </a:rPr>
              <a:t>Primary Care Physicians - 1.7%</a:t>
            </a:r>
          </a:p>
          <a:p>
            <a:pPr eaLnBrk="1" hangingPunct="1"/>
            <a:r>
              <a:rPr lang="en-US" sz="2800" smtClean="0">
                <a:solidFill>
                  <a:srgbClr val="DDDDDD"/>
                </a:solidFill>
                <a:effectLst/>
              </a:rPr>
              <a:t>Emergency Physicians - 5.7%</a:t>
            </a:r>
          </a:p>
          <a:p>
            <a:pPr eaLnBrk="1" hangingPunct="1"/>
            <a:r>
              <a:rPr lang="en-US" sz="2800" smtClean="0">
                <a:solidFill>
                  <a:srgbClr val="DDDDDD"/>
                </a:solidFill>
                <a:effectLst/>
              </a:rPr>
              <a:t>Psychiatrists - 3.2%</a:t>
            </a:r>
          </a:p>
          <a:p>
            <a:pPr eaLnBrk="1" hangingPunct="1"/>
            <a:r>
              <a:rPr lang="en-US" sz="2800" smtClean="0">
                <a:solidFill>
                  <a:srgbClr val="DDDDDD"/>
                </a:solidFill>
                <a:effectLst/>
              </a:rPr>
              <a:t>RN’s - 13.2%</a:t>
            </a:r>
          </a:p>
          <a:p>
            <a:pPr eaLnBrk="1" hangingPunct="1"/>
            <a:r>
              <a:rPr lang="en-US" sz="2800" smtClean="0">
                <a:solidFill>
                  <a:srgbClr val="DDDDDD"/>
                </a:solidFill>
                <a:effectLst/>
              </a:rPr>
              <a:t>Dentists - 5.8%</a:t>
            </a:r>
          </a:p>
          <a:p>
            <a:pPr eaLnBrk="1" hangingPunct="1"/>
            <a:r>
              <a:rPr lang="en-US" sz="2800" smtClean="0">
                <a:solidFill>
                  <a:srgbClr val="DDDDDD"/>
                </a:solidFill>
                <a:effectLst/>
              </a:rPr>
              <a:t>Dental Hygienists - 5.4%</a:t>
            </a:r>
          </a:p>
          <a:p>
            <a:pPr eaLnBrk="1" hangingPunct="1"/>
            <a:r>
              <a:rPr lang="en-US" sz="2800" smtClean="0">
                <a:solidFill>
                  <a:srgbClr val="DDDDDD"/>
                </a:solidFill>
                <a:effectLst/>
              </a:rPr>
              <a:t>Pharmacists – 4.5%</a:t>
            </a:r>
          </a:p>
          <a:p>
            <a:pPr eaLnBrk="1" hangingPunct="1"/>
            <a:endParaRPr lang="en-US" sz="2800" smtClean="0">
              <a:solidFill>
                <a:schemeClr val="hlink"/>
              </a:solidFill>
              <a:effectLst/>
            </a:endParaRPr>
          </a:p>
        </p:txBody>
      </p:sp>
      <p:sp>
        <p:nvSpPr>
          <p:cNvPr id="80900" name="Text Box 13"/>
          <p:cNvSpPr txBox="1">
            <a:spLocks noChangeArrowheads="1"/>
          </p:cNvSpPr>
          <p:nvPr/>
        </p:nvSpPr>
        <p:spPr bwMode="auto">
          <a:xfrm>
            <a:off x="-304800" y="5943600"/>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400" dirty="0">
                <a:solidFill>
                  <a:srgbClr val="FFFF00"/>
                </a:solidFill>
              </a:rPr>
              <a:t>* E. Tong et al, Nicotine &amp; Tobacco Research (Nicotine and Tobacco Research, May 27, 2010)</a:t>
            </a:r>
            <a:endParaRPr kumimoji="1" lang="en-US" altLang="en-US" sz="1400"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6200" y="274638"/>
            <a:ext cx="9372600" cy="1143000"/>
          </a:xfrm>
        </p:spPr>
        <p:txBody>
          <a:bodyPr/>
          <a:lstStyle/>
          <a:p>
            <a:pPr eaLnBrk="1" hangingPunct="1"/>
            <a:r>
              <a:rPr lang="en-US" sz="4000" dirty="0" smtClean="0">
                <a:solidFill>
                  <a:srgbClr val="FFFF00"/>
                </a:solidFill>
                <a:effectLst/>
              </a:rPr>
              <a:t>Reasons for Not Helping Patients Quit</a:t>
            </a:r>
          </a:p>
        </p:txBody>
      </p:sp>
      <p:sp>
        <p:nvSpPr>
          <p:cNvPr id="246787"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itchFamily="1" charset="2"/>
              <a:buNone/>
              <a:defRPr/>
            </a:pPr>
            <a:r>
              <a:rPr lang="en-US" sz="2800" dirty="0" smtClean="0"/>
              <a:t>1</a:t>
            </a:r>
            <a:r>
              <a:rPr lang="en-US" sz="2800" dirty="0" smtClean="0">
                <a:solidFill>
                  <a:srgbClr val="DDDDDD"/>
                </a:solidFill>
              </a:rPr>
              <a:t>. Too busy</a:t>
            </a:r>
          </a:p>
          <a:p>
            <a:pPr eaLnBrk="1" hangingPunct="1">
              <a:lnSpc>
                <a:spcPct val="90000"/>
              </a:lnSpc>
              <a:buFont typeface="Wingdings" pitchFamily="1" charset="2"/>
              <a:buNone/>
              <a:defRPr/>
            </a:pPr>
            <a:r>
              <a:rPr lang="en-US" sz="2800" dirty="0" smtClean="0">
                <a:solidFill>
                  <a:srgbClr val="DDDDDD"/>
                </a:solidFill>
              </a:rPr>
              <a:t>2. Lack of expertise</a:t>
            </a:r>
          </a:p>
          <a:p>
            <a:pPr eaLnBrk="1" hangingPunct="1">
              <a:lnSpc>
                <a:spcPct val="90000"/>
              </a:lnSpc>
              <a:buFont typeface="Wingdings" pitchFamily="1" charset="2"/>
              <a:buNone/>
              <a:defRPr/>
            </a:pPr>
            <a:r>
              <a:rPr lang="en-US" sz="2800" dirty="0" smtClean="0">
                <a:solidFill>
                  <a:srgbClr val="DDDDDD"/>
                </a:solidFill>
              </a:rPr>
              <a:t>3. No financial incentive</a:t>
            </a:r>
          </a:p>
          <a:p>
            <a:pPr eaLnBrk="1" hangingPunct="1">
              <a:lnSpc>
                <a:spcPct val="90000"/>
              </a:lnSpc>
              <a:buFont typeface="Wingdings" pitchFamily="1" charset="2"/>
              <a:buNone/>
              <a:defRPr/>
            </a:pPr>
            <a:r>
              <a:rPr lang="en-US" sz="2800" dirty="0" smtClean="0">
                <a:solidFill>
                  <a:srgbClr val="DDDDDD"/>
                </a:solidFill>
              </a:rPr>
              <a:t>4. Lack of available treatments and/or coverage</a:t>
            </a:r>
          </a:p>
          <a:p>
            <a:pPr eaLnBrk="1" hangingPunct="1">
              <a:lnSpc>
                <a:spcPct val="90000"/>
              </a:lnSpc>
              <a:buFont typeface="Wingdings" pitchFamily="1" charset="2"/>
              <a:buNone/>
              <a:defRPr/>
            </a:pPr>
            <a:r>
              <a:rPr lang="en-US" sz="2800" dirty="0" smtClean="0">
                <a:solidFill>
                  <a:srgbClr val="DDDDDD"/>
                </a:solidFill>
              </a:rPr>
              <a:t>5. Most smokers can’t/won’t quit</a:t>
            </a:r>
          </a:p>
          <a:p>
            <a:pPr eaLnBrk="1" hangingPunct="1">
              <a:lnSpc>
                <a:spcPct val="90000"/>
              </a:lnSpc>
              <a:buFont typeface="Wingdings" pitchFamily="1" charset="2"/>
              <a:buNone/>
              <a:defRPr/>
            </a:pPr>
            <a:r>
              <a:rPr lang="en-US" sz="2800" dirty="0" smtClean="0">
                <a:solidFill>
                  <a:srgbClr val="DDDDDD"/>
                </a:solidFill>
              </a:rPr>
              <a:t>6. Stigmatizing smokers</a:t>
            </a:r>
          </a:p>
          <a:p>
            <a:pPr eaLnBrk="1" hangingPunct="1">
              <a:lnSpc>
                <a:spcPct val="90000"/>
              </a:lnSpc>
              <a:buFont typeface="Wingdings" pitchFamily="1" charset="2"/>
              <a:buNone/>
              <a:defRPr/>
            </a:pPr>
            <a:r>
              <a:rPr lang="en-US" sz="2800" dirty="0" smtClean="0">
                <a:solidFill>
                  <a:srgbClr val="DDDDDD"/>
                </a:solidFill>
              </a:rPr>
              <a:t>7. Respect for privacy</a:t>
            </a:r>
          </a:p>
          <a:p>
            <a:pPr eaLnBrk="1" hangingPunct="1">
              <a:lnSpc>
                <a:spcPct val="90000"/>
              </a:lnSpc>
              <a:buFont typeface="Wingdings" pitchFamily="1" charset="2"/>
              <a:buNone/>
              <a:defRPr/>
            </a:pPr>
            <a:r>
              <a:rPr lang="en-US" sz="2800" dirty="0" smtClean="0">
                <a:solidFill>
                  <a:srgbClr val="DDDDDD"/>
                </a:solidFill>
              </a:rPr>
              <a:t>8. Negative message might scare away patients</a:t>
            </a:r>
          </a:p>
          <a:p>
            <a:pPr eaLnBrk="1" hangingPunct="1">
              <a:lnSpc>
                <a:spcPct val="90000"/>
              </a:lnSpc>
              <a:buFont typeface="Wingdings" pitchFamily="1" charset="2"/>
              <a:buNone/>
              <a:defRPr/>
            </a:pPr>
            <a:r>
              <a:rPr lang="en-US" sz="2800" dirty="0" smtClean="0">
                <a:solidFill>
                  <a:srgbClr val="DDDDDD"/>
                </a:solidFill>
              </a:rPr>
              <a:t>9. I smoke myself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brain hemisp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Line 3"/>
          <p:cNvSpPr>
            <a:spLocks noChangeShapeType="1"/>
          </p:cNvSpPr>
          <p:nvPr/>
        </p:nvSpPr>
        <p:spPr bwMode="auto">
          <a:xfrm>
            <a:off x="4965700" y="5087938"/>
            <a:ext cx="315913" cy="1720850"/>
          </a:xfrm>
          <a:prstGeom prst="line">
            <a:avLst/>
          </a:prstGeom>
          <a:noFill/>
          <a:ln w="152400">
            <a:solidFill>
              <a:srgbClr val="9900CC"/>
            </a:solidFill>
            <a:prstDash val="sysDot"/>
            <a:round/>
            <a:headEnd type="triangle" w="med" len="med"/>
            <a:tailEnd/>
          </a:ln>
          <a:effectLst>
            <a:outerShdw dist="63500" dir="2212194" algn="ctr" rotWithShape="0">
              <a:srgbClr val="FFFFFF">
                <a:alpha val="50000"/>
              </a:srgbClr>
            </a:outerShdw>
          </a:effectLst>
        </p:spPr>
        <p:txBody>
          <a:bodyPr wrap="none" anchor="ctr"/>
          <a:lstStyle/>
          <a:p>
            <a:pPr>
              <a:defRPr/>
            </a:pPr>
            <a:endParaRPr lang="en-US"/>
          </a:p>
        </p:txBody>
      </p:sp>
      <p:sp>
        <p:nvSpPr>
          <p:cNvPr id="93188" name="Text Box 4"/>
          <p:cNvSpPr txBox="1">
            <a:spLocks noChangeArrowheads="1"/>
          </p:cNvSpPr>
          <p:nvPr/>
        </p:nvSpPr>
        <p:spPr bwMode="auto">
          <a:xfrm>
            <a:off x="5251450" y="5281613"/>
            <a:ext cx="360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Nicotine enters</a:t>
            </a:r>
            <a:br>
              <a:rPr lang="en-US" sz="3200" b="1"/>
            </a:br>
            <a:r>
              <a:rPr lang="en-US" sz="3200" b="1"/>
              <a:t> brain</a:t>
            </a:r>
          </a:p>
        </p:txBody>
      </p:sp>
      <p:sp>
        <p:nvSpPr>
          <p:cNvPr id="63493" name="Line 5"/>
          <p:cNvSpPr>
            <a:spLocks noChangeShapeType="1"/>
          </p:cNvSpPr>
          <p:nvPr/>
        </p:nvSpPr>
        <p:spPr bwMode="auto">
          <a:xfrm>
            <a:off x="4673600" y="3451225"/>
            <a:ext cx="317500" cy="1719263"/>
          </a:xfrm>
          <a:prstGeom prst="line">
            <a:avLst/>
          </a:prstGeom>
          <a:noFill/>
          <a:ln w="152400">
            <a:solidFill>
              <a:srgbClr val="9900CC"/>
            </a:solidFill>
            <a:prstDash val="sysDot"/>
            <a:round/>
            <a:headEnd type="triangle" w="med" len="med"/>
            <a:tailEnd/>
          </a:ln>
          <a:effectLst>
            <a:outerShdw dist="74053" dir="1857825" algn="ctr" rotWithShape="0">
              <a:srgbClr val="FFFFFF">
                <a:alpha val="50000"/>
              </a:srgbClr>
            </a:outerShdw>
          </a:effectLst>
        </p:spPr>
        <p:txBody>
          <a:bodyPr wrap="none" anchor="ctr"/>
          <a:lstStyle/>
          <a:p>
            <a:pPr>
              <a:defRPr/>
            </a:pPr>
            <a:endParaRPr lang="en-US"/>
          </a:p>
        </p:txBody>
      </p:sp>
      <p:sp>
        <p:nvSpPr>
          <p:cNvPr id="93190" name="Text Box 6"/>
          <p:cNvSpPr txBox="1">
            <a:spLocks noChangeArrowheads="1"/>
          </p:cNvSpPr>
          <p:nvPr/>
        </p:nvSpPr>
        <p:spPr bwMode="auto">
          <a:xfrm>
            <a:off x="5165725" y="3886200"/>
            <a:ext cx="3825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Stimulation of nicotine receptors</a:t>
            </a:r>
          </a:p>
        </p:txBody>
      </p:sp>
      <p:sp>
        <p:nvSpPr>
          <p:cNvPr id="93191" name="AutoShape 7"/>
          <p:cNvSpPr>
            <a:spLocks noChangeArrowheads="1"/>
          </p:cNvSpPr>
          <p:nvPr/>
        </p:nvSpPr>
        <p:spPr bwMode="auto">
          <a:xfrm rot="20849674" flipH="1">
            <a:off x="3355975" y="3306763"/>
            <a:ext cx="1527175" cy="492125"/>
          </a:xfrm>
          <a:prstGeom prst="curvedDownArrow">
            <a:avLst>
              <a:gd name="adj1" fmla="val 62065"/>
              <a:gd name="adj2" fmla="val 124129"/>
              <a:gd name="adj3" fmla="val 33333"/>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192" name="AutoShape 8"/>
          <p:cNvSpPr>
            <a:spLocks noChangeArrowheads="1"/>
          </p:cNvSpPr>
          <p:nvPr/>
        </p:nvSpPr>
        <p:spPr bwMode="auto">
          <a:xfrm rot="20963057" flipV="1">
            <a:off x="2684463" y="1693863"/>
            <a:ext cx="698500" cy="2330450"/>
          </a:xfrm>
          <a:prstGeom prst="curvedRightArrow">
            <a:avLst>
              <a:gd name="adj1" fmla="val 82204"/>
              <a:gd name="adj2" fmla="val 133455"/>
              <a:gd name="adj3" fmla="val 47139"/>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193" name="Text Box 9"/>
          <p:cNvSpPr txBox="1">
            <a:spLocks noChangeArrowheads="1"/>
          </p:cNvSpPr>
          <p:nvPr/>
        </p:nvSpPr>
        <p:spPr bwMode="auto">
          <a:xfrm>
            <a:off x="3232150" y="2401888"/>
            <a:ext cx="441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Dopamine release</a:t>
            </a:r>
          </a:p>
        </p:txBody>
      </p:sp>
      <p:sp>
        <p:nvSpPr>
          <p:cNvPr id="272394" name="Rectangle 10"/>
          <p:cNvSpPr>
            <a:spLocks noChangeArrowheads="1"/>
          </p:cNvSpPr>
          <p:nvPr/>
        </p:nvSpPr>
        <p:spPr bwMode="auto">
          <a:xfrm>
            <a:off x="1117600" y="-50800"/>
            <a:ext cx="7297738" cy="693738"/>
          </a:xfrm>
          <a:prstGeom prst="rect">
            <a:avLst/>
          </a:prstGeom>
          <a:noFill/>
          <a:ln w="9525">
            <a:noFill/>
            <a:miter lim="800000"/>
            <a:headEnd/>
            <a:tailEnd/>
          </a:ln>
          <a:effectLst/>
        </p:spPr>
        <p:txBody>
          <a:bodyPr anchor="b"/>
          <a:lstStyle/>
          <a:p>
            <a:pPr algn="ctr" eaLnBrk="1" hangingPunct="1">
              <a:defRPr/>
            </a:pPr>
            <a:r>
              <a:rPr lang="en-US" sz="4000" dirty="0">
                <a:solidFill>
                  <a:srgbClr val="FFFF00"/>
                </a:solidFill>
                <a:effectLst>
                  <a:outerShdw blurRad="38100" dist="38100" dir="2700000" algn="tl">
                    <a:srgbClr val="000000"/>
                  </a:outerShdw>
                </a:effectLst>
                <a:latin typeface="Tahoma" pitchFamily="1" charset="0"/>
              </a:rPr>
              <a:t>Dopamine Reward Pathway</a:t>
            </a:r>
          </a:p>
        </p:txBody>
      </p:sp>
      <p:sp>
        <p:nvSpPr>
          <p:cNvPr id="93195" name="Text Box 11"/>
          <p:cNvSpPr txBox="1">
            <a:spLocks noChangeArrowheads="1"/>
          </p:cNvSpPr>
          <p:nvPr/>
        </p:nvSpPr>
        <p:spPr bwMode="auto">
          <a:xfrm>
            <a:off x="295275" y="773113"/>
            <a:ext cx="1624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Prefrontal cortex</a:t>
            </a:r>
          </a:p>
        </p:txBody>
      </p:sp>
      <p:sp>
        <p:nvSpPr>
          <p:cNvPr id="93196" name="Text Box 12"/>
          <p:cNvSpPr txBox="1">
            <a:spLocks noChangeArrowheads="1"/>
          </p:cNvSpPr>
          <p:nvPr/>
        </p:nvSpPr>
        <p:spPr bwMode="auto">
          <a:xfrm>
            <a:off x="400050" y="4564063"/>
            <a:ext cx="1995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Nucleus accumbens</a:t>
            </a:r>
          </a:p>
        </p:txBody>
      </p:sp>
      <p:sp>
        <p:nvSpPr>
          <p:cNvPr id="93197" name="Line 13"/>
          <p:cNvSpPr>
            <a:spLocks noChangeShapeType="1"/>
          </p:cNvSpPr>
          <p:nvPr/>
        </p:nvSpPr>
        <p:spPr bwMode="auto">
          <a:xfrm flipV="1">
            <a:off x="3762375" y="3800475"/>
            <a:ext cx="723900" cy="1381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Text Box 14"/>
          <p:cNvSpPr txBox="1">
            <a:spLocks noChangeArrowheads="1"/>
          </p:cNvSpPr>
          <p:nvPr/>
        </p:nvSpPr>
        <p:spPr bwMode="auto">
          <a:xfrm>
            <a:off x="2476500" y="5230813"/>
            <a:ext cx="19954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Ventral tegmental area</a:t>
            </a:r>
          </a:p>
        </p:txBody>
      </p:sp>
      <p:sp>
        <p:nvSpPr>
          <p:cNvPr id="93199" name="Line 15"/>
          <p:cNvSpPr>
            <a:spLocks noChangeShapeType="1"/>
          </p:cNvSpPr>
          <p:nvPr/>
        </p:nvSpPr>
        <p:spPr bwMode="auto">
          <a:xfrm flipV="1">
            <a:off x="2219325" y="3971925"/>
            <a:ext cx="1200150" cy="9239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0" name="Line 16"/>
          <p:cNvSpPr>
            <a:spLocks noChangeShapeType="1"/>
          </p:cNvSpPr>
          <p:nvPr/>
        </p:nvSpPr>
        <p:spPr bwMode="auto">
          <a:xfrm>
            <a:off x="1666875" y="1323975"/>
            <a:ext cx="1238250" cy="581025"/>
          </a:xfrm>
          <a:prstGeom prst="line">
            <a:avLst/>
          </a:prstGeom>
          <a:noFill/>
          <a:ln w="762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4000" dirty="0" smtClean="0">
                <a:solidFill>
                  <a:srgbClr val="FFFF00"/>
                </a:solidFill>
                <a:effectLst/>
              </a:rPr>
              <a:t>Chronic Administration of Nicotine: Effects on the Brain</a:t>
            </a:r>
          </a:p>
        </p:txBody>
      </p:sp>
      <p:sp>
        <p:nvSpPr>
          <p:cNvPr id="95235" name="Text Box 3"/>
          <p:cNvSpPr txBox="1">
            <a:spLocks noChangeArrowheads="1"/>
          </p:cNvSpPr>
          <p:nvPr/>
        </p:nvSpPr>
        <p:spPr bwMode="auto">
          <a:xfrm>
            <a:off x="2501900" y="6537325"/>
            <a:ext cx="664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30000"/>
              </a:spcBef>
            </a:pPr>
            <a:r>
              <a:rPr kumimoji="1" lang="en-US" sz="1400">
                <a:solidFill>
                  <a:schemeClr val="hlink"/>
                </a:solidFill>
              </a:rPr>
              <a:t>Perry et al. (1999). </a:t>
            </a:r>
            <a:r>
              <a:rPr kumimoji="1" lang="en-US" sz="1400" i="1">
                <a:solidFill>
                  <a:schemeClr val="hlink"/>
                </a:solidFill>
              </a:rPr>
              <a:t>J Pharmacol Exp Ther</a:t>
            </a:r>
            <a:r>
              <a:rPr kumimoji="1" lang="en-US" sz="1400">
                <a:solidFill>
                  <a:schemeClr val="hlink"/>
                </a:solidFill>
              </a:rPr>
              <a:t> 289:1545</a:t>
            </a:r>
            <a:r>
              <a:rPr kumimoji="1" lang="en-US" sz="1400">
                <a:solidFill>
                  <a:schemeClr val="hlink"/>
                </a:solidFill>
                <a:cs typeface="Arial" pitchFamily="34" charset="0"/>
              </a:rPr>
              <a:t>–</a:t>
            </a:r>
            <a:r>
              <a:rPr kumimoji="1" lang="en-US" sz="1400">
                <a:solidFill>
                  <a:schemeClr val="hlink"/>
                </a:solidFill>
              </a:rPr>
              <a:t>1552.</a:t>
            </a:r>
          </a:p>
        </p:txBody>
      </p:sp>
      <p:pic>
        <p:nvPicPr>
          <p:cNvPr id="95236" name="Picture 6" descr="Nicotine brain effect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20813" y="1905000"/>
            <a:ext cx="5911850" cy="3976688"/>
          </a:xfrm>
          <a:noFill/>
          <a:extLst>
            <a:ext uri="{909E8E84-426E-40DD-AFC4-6F175D3DCCD1}">
              <a14:hiddenFill xmlns:a14="http://schemas.microsoft.com/office/drawing/2010/main">
                <a:solidFill>
                  <a:srgbClr val="FFFFFF"/>
                </a:solidFill>
              </a14:hiddenFill>
            </a:ext>
          </a:extLst>
        </p:spPr>
      </p:pic>
      <p:sp>
        <p:nvSpPr>
          <p:cNvPr id="95237" name="Text Box 7"/>
          <p:cNvSpPr txBox="1">
            <a:spLocks noChangeArrowheads="1"/>
          </p:cNvSpPr>
          <p:nvPr/>
        </p:nvSpPr>
        <p:spPr bwMode="auto">
          <a:xfrm>
            <a:off x="2844800" y="5454650"/>
            <a:ext cx="213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2000">
                <a:solidFill>
                  <a:srgbClr val="FFD72B"/>
                </a:solidFill>
                <a:latin typeface="Tahoma" pitchFamily="34" charset="0"/>
              </a:rPr>
              <a:t>Nonsmoker</a:t>
            </a:r>
          </a:p>
        </p:txBody>
      </p:sp>
      <p:sp>
        <p:nvSpPr>
          <p:cNvPr id="95238" name="Text Box 8"/>
          <p:cNvSpPr txBox="1">
            <a:spLocks noChangeArrowheads="1"/>
          </p:cNvSpPr>
          <p:nvPr/>
        </p:nvSpPr>
        <p:spPr bwMode="auto">
          <a:xfrm>
            <a:off x="5338763" y="5472113"/>
            <a:ext cx="213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2000">
                <a:solidFill>
                  <a:srgbClr val="FFD72B"/>
                </a:solidFill>
                <a:latin typeface="Tahoma" pitchFamily="34" charset="0"/>
              </a:rPr>
              <a:t>Smoker</a:t>
            </a:r>
          </a:p>
        </p:txBody>
      </p:sp>
      <p:sp>
        <p:nvSpPr>
          <p:cNvPr id="95239" name="Text Box 9"/>
          <p:cNvSpPr txBox="1">
            <a:spLocks noChangeArrowheads="1"/>
          </p:cNvSpPr>
          <p:nvPr/>
        </p:nvSpPr>
        <p:spPr bwMode="auto">
          <a:xfrm>
            <a:off x="1295400" y="1931988"/>
            <a:ext cx="6323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a:solidFill>
                  <a:srgbClr val="FFD72B"/>
                </a:solidFill>
                <a:latin typeface="Tahoma" pitchFamily="34" charset="0"/>
              </a:rPr>
              <a:t>Human smokers have increased nicotine receptors in the prefrontal cortex.</a:t>
            </a:r>
          </a:p>
        </p:txBody>
      </p:sp>
      <p:sp>
        <p:nvSpPr>
          <p:cNvPr id="95240" name="Rectangle 10"/>
          <p:cNvSpPr>
            <a:spLocks noChangeArrowheads="1"/>
          </p:cNvSpPr>
          <p:nvPr/>
        </p:nvSpPr>
        <p:spPr bwMode="auto">
          <a:xfrm>
            <a:off x="1562100" y="3568700"/>
            <a:ext cx="428625" cy="1401763"/>
          </a:xfrm>
          <a:prstGeom prst="rect">
            <a:avLst/>
          </a:prstGeom>
          <a:solidFill>
            <a:srgbClr val="000000"/>
          </a:solidFill>
          <a:ln w="57150" algn="ctr">
            <a:solidFill>
              <a:srgbClr val="000000"/>
            </a:solidFill>
            <a:miter lim="800000"/>
            <a:headEnd/>
            <a:tailEnd/>
          </a:ln>
        </p:spPr>
        <p:txBody>
          <a:bodyPr wrap="none" anchor="ctr"/>
          <a:lstStyle/>
          <a:p>
            <a:endParaRPr lang="en-US"/>
          </a:p>
        </p:txBody>
      </p:sp>
      <p:sp>
        <p:nvSpPr>
          <p:cNvPr id="95241" name="Text Box 11"/>
          <p:cNvSpPr txBox="1">
            <a:spLocks noChangeArrowheads="1"/>
          </p:cNvSpPr>
          <p:nvPr/>
        </p:nvSpPr>
        <p:spPr bwMode="auto">
          <a:xfrm>
            <a:off x="1471613" y="3470275"/>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1400" b="1">
                <a:latin typeface="Tahoma" pitchFamily="34" charset="0"/>
              </a:rPr>
              <a:t>High</a:t>
            </a:r>
          </a:p>
        </p:txBody>
      </p:sp>
      <p:sp>
        <p:nvSpPr>
          <p:cNvPr id="95242" name="Text Box 12"/>
          <p:cNvSpPr txBox="1">
            <a:spLocks noChangeArrowheads="1"/>
          </p:cNvSpPr>
          <p:nvPr/>
        </p:nvSpPr>
        <p:spPr bwMode="auto">
          <a:xfrm>
            <a:off x="1471613" y="4406900"/>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1400" b="1">
                <a:latin typeface="Tahoma" pitchFamily="34" charset="0"/>
              </a:rPr>
              <a:t>Low</a:t>
            </a:r>
          </a:p>
        </p:txBody>
      </p:sp>
      <p:sp>
        <p:nvSpPr>
          <p:cNvPr id="95243" name="Text Box 13"/>
          <p:cNvSpPr txBox="1">
            <a:spLocks noChangeArrowheads="1"/>
          </p:cNvSpPr>
          <p:nvPr/>
        </p:nvSpPr>
        <p:spPr bwMode="auto">
          <a:xfrm>
            <a:off x="1341438" y="5907088"/>
            <a:ext cx="60944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kumimoji="1" lang="en-US" sz="1500" i="1">
                <a:solidFill>
                  <a:schemeClr val="hlink"/>
                </a:solidFill>
              </a:rPr>
              <a:t>Image courtesy of George Washington University / Dr. David C. Perry </a:t>
            </a:r>
            <a:endParaRPr lang="en-US" sz="1500">
              <a:solidFill>
                <a:schemeClr val="hlin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304800" y="381000"/>
            <a:ext cx="8639175" cy="1143000"/>
          </a:xfrm>
          <a:noFill/>
          <a:extLst>
            <a:ext uri="{909E8E84-426E-40DD-AFC4-6F175D3DCCD1}">
              <a14:hiddenFill xmlns:a14="http://schemas.microsoft.com/office/drawing/2010/main">
                <a:solidFill>
                  <a:srgbClr val="FFFFFF"/>
                </a:solidFill>
              </a14:hiddenFill>
            </a:ext>
          </a:extLst>
        </p:spPr>
        <p:txBody>
          <a:bodyPr anchor="b"/>
          <a:lstStyle/>
          <a:p>
            <a:pPr eaLnBrk="1" hangingPunct="1"/>
            <a:r>
              <a:rPr lang="en-US" sz="4000" dirty="0" smtClean="0">
                <a:solidFill>
                  <a:srgbClr val="FFFF00"/>
                </a:solidFill>
                <a:effectLst/>
              </a:rPr>
              <a:t>Nicotine Pharmacodynamics: Withdrawal Effects</a:t>
            </a:r>
          </a:p>
        </p:txBody>
      </p:sp>
      <p:sp>
        <p:nvSpPr>
          <p:cNvPr id="96259" name="Rectangle 2"/>
          <p:cNvSpPr>
            <a:spLocks noChangeArrowheads="1"/>
          </p:cNvSpPr>
          <p:nvPr/>
        </p:nvSpPr>
        <p:spPr bwMode="auto">
          <a:xfrm>
            <a:off x="547688" y="1982788"/>
            <a:ext cx="772477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Irritability/frustration/anger</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Anxiety</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Difficulty concentrating</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Restlessness/impatience</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Depressed mood/depression</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Insomnia</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Impaired performance</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Increased appetite/weight gain</a:t>
            </a:r>
          </a:p>
          <a:p>
            <a:pPr marL="228600" indent="-228600" eaLnBrk="1" hangingPunct="1">
              <a:lnSpc>
                <a:spcPct val="75000"/>
              </a:lnSpc>
              <a:spcBef>
                <a:spcPct val="50000"/>
              </a:spcBef>
              <a:spcAft>
                <a:spcPct val="10000"/>
              </a:spcAft>
              <a:buClr>
                <a:schemeClr val="tx1"/>
              </a:buClr>
              <a:buSzPct val="60000"/>
              <a:buFont typeface="Wingdings" pitchFamily="2" charset="2"/>
              <a:buChar char="n"/>
            </a:pPr>
            <a:r>
              <a:rPr lang="en-US" altLang="en-US">
                <a:solidFill>
                  <a:srgbClr val="DDDDDD"/>
                </a:solidFill>
                <a:latin typeface="Tahoma" pitchFamily="34" charset="0"/>
              </a:rPr>
              <a:t>Cravings</a:t>
            </a:r>
          </a:p>
        </p:txBody>
      </p:sp>
      <p:sp>
        <p:nvSpPr>
          <p:cNvPr id="96260" name="Text Box 4"/>
          <p:cNvSpPr txBox="1">
            <a:spLocks noChangeArrowheads="1"/>
          </p:cNvSpPr>
          <p:nvPr/>
        </p:nvSpPr>
        <p:spPr bwMode="auto">
          <a:xfrm>
            <a:off x="4249738" y="6330950"/>
            <a:ext cx="4894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400">
                <a:solidFill>
                  <a:schemeClr val="tx2"/>
                </a:solidFill>
              </a:rPr>
              <a:t> </a:t>
            </a:r>
          </a:p>
          <a:p>
            <a:pPr algn="r" eaLnBrk="1" hangingPunct="1">
              <a:buClr>
                <a:schemeClr val="tx1"/>
              </a:buClr>
              <a:buSzPct val="60000"/>
              <a:buFont typeface="Wingdings" pitchFamily="2" charset="2"/>
              <a:buNone/>
            </a:pPr>
            <a:r>
              <a:rPr lang="en-US" sz="1400">
                <a:solidFill>
                  <a:schemeClr val="tx2"/>
                </a:solidFill>
              </a:rPr>
              <a:t>Hughes. (2007). </a:t>
            </a:r>
            <a:r>
              <a:rPr kumimoji="1" lang="en-US" sz="1400" i="1">
                <a:solidFill>
                  <a:schemeClr val="tx2"/>
                </a:solidFill>
              </a:rPr>
              <a:t>Nicotine Tob Res</a:t>
            </a:r>
            <a:r>
              <a:rPr kumimoji="1" lang="en-US" sz="1400">
                <a:solidFill>
                  <a:schemeClr val="tx2"/>
                </a:solidFill>
              </a:rPr>
              <a:t> 9:315–327.</a:t>
            </a:r>
            <a:endParaRPr lang="en-US" sz="1400">
              <a:solidFill>
                <a:schemeClr val="tx2"/>
              </a:solidFill>
            </a:endParaRPr>
          </a:p>
        </p:txBody>
      </p:sp>
      <p:sp>
        <p:nvSpPr>
          <p:cNvPr id="1950725" name="Text Box 5"/>
          <p:cNvSpPr txBox="1">
            <a:spLocks noChangeArrowheads="1"/>
          </p:cNvSpPr>
          <p:nvPr/>
        </p:nvSpPr>
        <p:spPr bwMode="auto">
          <a:xfrm>
            <a:off x="5151438" y="2590800"/>
            <a:ext cx="3763962" cy="191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a:solidFill>
                  <a:schemeClr val="bg1"/>
                </a:solidFill>
                <a:latin typeface="Tahoma" pitchFamily="34" charset="0"/>
              </a:rPr>
              <a:t>Most symptoms manifest within the first 1–2 days, peak within the first week, and subside within 2–4 weeks.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7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Facts About Smoking and Health</a:t>
            </a:r>
            <a:endParaRPr lang="en-US" dirty="0">
              <a:solidFill>
                <a:srgbClr val="FFFF00"/>
              </a:solidFill>
            </a:endParaRPr>
          </a:p>
        </p:txBody>
      </p:sp>
    </p:spTree>
    <p:extLst>
      <p:ext uri="{BB962C8B-B14F-4D97-AF65-F5344CB8AC3E}">
        <p14:creationId xmlns:p14="http://schemas.microsoft.com/office/powerpoint/2010/main" val="70509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0" y="3048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en-US" sz="3400" smtClean="0">
                <a:solidFill>
                  <a:srgbClr val="FFFF00"/>
                </a:solidFill>
                <a:effectLst/>
              </a:rPr>
              <a:t>LONG-TERM (</a:t>
            </a:r>
            <a:r>
              <a:rPr lang="en-US" altLang="en-US" sz="3400" smtClean="0">
                <a:solidFill>
                  <a:srgbClr val="FFFF00"/>
                </a:solidFill>
                <a:effectLst/>
                <a:sym typeface="Symbol" pitchFamily="18" charset="2"/>
              </a:rPr>
              <a:t></a:t>
            </a:r>
            <a:r>
              <a:rPr lang="en-US" altLang="en-US" sz="3400" smtClean="0">
                <a:solidFill>
                  <a:srgbClr val="FFFF00"/>
                </a:solidFill>
                <a:effectLst/>
              </a:rPr>
              <a:t>6 month) QUIT RATES for AVAILABLE CESSATION MEDICATIONS</a:t>
            </a:r>
          </a:p>
        </p:txBody>
      </p:sp>
      <p:graphicFrame>
        <p:nvGraphicFramePr>
          <p:cNvPr id="15362" name="Object 3"/>
          <p:cNvGraphicFramePr>
            <a:graphicFrameLocks noChangeAspect="1"/>
          </p:cNvGraphicFramePr>
          <p:nvPr/>
        </p:nvGraphicFramePr>
        <p:xfrm>
          <a:off x="508000" y="1865313"/>
          <a:ext cx="8399463" cy="4514850"/>
        </p:xfrm>
        <a:graphic>
          <a:graphicData uri="http://schemas.openxmlformats.org/presentationml/2006/ole">
            <mc:AlternateContent xmlns:mc="http://schemas.openxmlformats.org/markup-compatibility/2006">
              <mc:Choice xmlns:v="urn:schemas-microsoft-com:vml" Requires="v">
                <p:oleObj spid="_x0000_s15418" name="Chart" r:id="rId4" imgW="9020129" imgH="4143329" progId="MSGraph.Chart.8">
                  <p:embed followColorScheme="full"/>
                </p:oleObj>
              </mc:Choice>
              <mc:Fallback>
                <p:oleObj name="Chart" r:id="rId4" imgW="9020129" imgH="4143329" progId="MSGraph.Chart.8">
                  <p:embed followColorScheme="full"/>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865313"/>
                        <a:ext cx="839946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4"/>
          <p:cNvSpPr txBox="1">
            <a:spLocks noChangeArrowheads="1"/>
          </p:cNvSpPr>
          <p:nvPr/>
        </p:nvSpPr>
        <p:spPr bwMode="auto">
          <a:xfrm>
            <a:off x="457200" y="6276975"/>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altLang="en-US" sz="1400">
                <a:solidFill>
                  <a:schemeClr val="tx2"/>
                </a:solidFill>
                <a:cs typeface="Arial" pitchFamily="34" charset="0"/>
              </a:rPr>
              <a:t>Data adapted from Cahill et al. (2008). </a:t>
            </a:r>
            <a:r>
              <a:rPr kumimoji="1" lang="en-US" sz="1400" i="1">
                <a:solidFill>
                  <a:schemeClr val="tx2"/>
                </a:solidFill>
                <a:cs typeface="Arial" pitchFamily="34" charset="0"/>
              </a:rPr>
              <a:t>Cochrane Database Syst Rev;</a:t>
            </a:r>
            <a:r>
              <a:rPr lang="en-US" sz="1400">
                <a:solidFill>
                  <a:schemeClr val="tx2"/>
                </a:solidFill>
                <a:cs typeface="Arial" pitchFamily="34" charset="0"/>
              </a:rPr>
              <a:t> </a:t>
            </a:r>
            <a:r>
              <a:rPr lang="en-US" altLang="en-US" sz="1400">
                <a:solidFill>
                  <a:schemeClr val="tx2"/>
                </a:solidFill>
                <a:cs typeface="Arial" pitchFamily="34" charset="0"/>
              </a:rPr>
              <a:t>Stead</a:t>
            </a:r>
            <a:r>
              <a:rPr lang="en-US" sz="1400">
                <a:solidFill>
                  <a:schemeClr val="tx2"/>
                </a:solidFill>
                <a:cs typeface="Arial" pitchFamily="34" charset="0"/>
              </a:rPr>
              <a:t> et al. (2008). </a:t>
            </a:r>
          </a:p>
          <a:p>
            <a:pPr algn="r"/>
            <a:r>
              <a:rPr kumimoji="1" lang="en-US" sz="1400" i="1">
                <a:solidFill>
                  <a:schemeClr val="tx2"/>
                </a:solidFill>
                <a:cs typeface="Arial" pitchFamily="34" charset="0"/>
              </a:rPr>
              <a:t>Cochrane Database Syst Rev;  </a:t>
            </a:r>
            <a:r>
              <a:rPr lang="en-US" sz="1400">
                <a:solidFill>
                  <a:schemeClr val="tx2"/>
                </a:solidFill>
                <a:cs typeface="Arial" pitchFamily="34" charset="0"/>
              </a:rPr>
              <a:t>Hughes et al.</a:t>
            </a:r>
            <a:r>
              <a:rPr lang="en-US" altLang="en-US" sz="1400">
                <a:solidFill>
                  <a:schemeClr val="tx2"/>
                </a:solidFill>
                <a:cs typeface="Arial" pitchFamily="34" charset="0"/>
              </a:rPr>
              <a:t> (2007). </a:t>
            </a:r>
            <a:r>
              <a:rPr lang="en-US" altLang="en-US" sz="1400" i="1">
                <a:solidFill>
                  <a:schemeClr val="tx2"/>
                </a:solidFill>
                <a:cs typeface="Arial" pitchFamily="34" charset="0"/>
              </a:rPr>
              <a:t>Cochrane Database Syst Rev</a:t>
            </a:r>
          </a:p>
        </p:txBody>
      </p:sp>
      <p:sp>
        <p:nvSpPr>
          <p:cNvPr id="15365" name="Text Box 5"/>
          <p:cNvSpPr txBox="1">
            <a:spLocks noChangeArrowheads="1"/>
          </p:cNvSpPr>
          <p:nvPr/>
        </p:nvSpPr>
        <p:spPr bwMode="auto">
          <a:xfrm rot="-5400000">
            <a:off x="-381793" y="3723481"/>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800" b="1">
                <a:cs typeface="Arial" pitchFamily="34" charset="0"/>
              </a:rPr>
              <a:t>Percent quit</a:t>
            </a:r>
          </a:p>
        </p:txBody>
      </p:sp>
      <p:sp>
        <p:nvSpPr>
          <p:cNvPr id="15366" name="Text Box 6"/>
          <p:cNvSpPr txBox="1">
            <a:spLocks noChangeArrowheads="1"/>
          </p:cNvSpPr>
          <p:nvPr/>
        </p:nvSpPr>
        <p:spPr bwMode="auto">
          <a:xfrm>
            <a:off x="971550" y="32258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18.0</a:t>
            </a:r>
          </a:p>
        </p:txBody>
      </p:sp>
      <p:sp>
        <p:nvSpPr>
          <p:cNvPr id="15367" name="Text Box 7"/>
          <p:cNvSpPr txBox="1">
            <a:spLocks noChangeArrowheads="1"/>
          </p:cNvSpPr>
          <p:nvPr/>
        </p:nvSpPr>
        <p:spPr bwMode="auto">
          <a:xfrm>
            <a:off x="2092325" y="34544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15.8</a:t>
            </a:r>
          </a:p>
        </p:txBody>
      </p:sp>
      <p:sp>
        <p:nvSpPr>
          <p:cNvPr id="15368" name="Text Box 8"/>
          <p:cNvSpPr txBox="1">
            <a:spLocks noChangeArrowheads="1"/>
          </p:cNvSpPr>
          <p:nvPr/>
        </p:nvSpPr>
        <p:spPr bwMode="auto">
          <a:xfrm>
            <a:off x="1452563" y="40163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11.3</a:t>
            </a:r>
          </a:p>
        </p:txBody>
      </p:sp>
      <p:sp>
        <p:nvSpPr>
          <p:cNvPr id="15369" name="Text Box 9"/>
          <p:cNvSpPr txBox="1">
            <a:spLocks noChangeArrowheads="1"/>
          </p:cNvSpPr>
          <p:nvPr/>
        </p:nvSpPr>
        <p:spPr bwMode="auto">
          <a:xfrm>
            <a:off x="2640013" y="4406900"/>
            <a:ext cx="43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9.9</a:t>
            </a:r>
          </a:p>
        </p:txBody>
      </p:sp>
      <p:sp>
        <p:nvSpPr>
          <p:cNvPr id="15370" name="Text Box 10"/>
          <p:cNvSpPr txBox="1">
            <a:spLocks noChangeArrowheads="1"/>
          </p:cNvSpPr>
          <p:nvPr/>
        </p:nvSpPr>
        <p:spPr bwMode="auto">
          <a:xfrm>
            <a:off x="3230563" y="34448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16.1</a:t>
            </a:r>
          </a:p>
        </p:txBody>
      </p:sp>
      <p:sp>
        <p:nvSpPr>
          <p:cNvPr id="15371" name="Text Box 11"/>
          <p:cNvSpPr txBox="1">
            <a:spLocks noChangeArrowheads="1"/>
          </p:cNvSpPr>
          <p:nvPr/>
        </p:nvSpPr>
        <p:spPr bwMode="auto">
          <a:xfrm>
            <a:off x="3756025" y="4408488"/>
            <a:ext cx="449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8.1</a:t>
            </a:r>
          </a:p>
        </p:txBody>
      </p:sp>
      <p:sp>
        <p:nvSpPr>
          <p:cNvPr id="15372" name="Text Box 12"/>
          <p:cNvSpPr txBox="1">
            <a:spLocks noChangeArrowheads="1"/>
          </p:cNvSpPr>
          <p:nvPr/>
        </p:nvSpPr>
        <p:spPr bwMode="auto">
          <a:xfrm>
            <a:off x="4381500" y="253523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23.9</a:t>
            </a:r>
          </a:p>
        </p:txBody>
      </p:sp>
      <p:sp>
        <p:nvSpPr>
          <p:cNvPr id="15373" name="Text Box 13"/>
          <p:cNvSpPr txBox="1">
            <a:spLocks noChangeArrowheads="1"/>
          </p:cNvSpPr>
          <p:nvPr/>
        </p:nvSpPr>
        <p:spPr bwMode="auto">
          <a:xfrm>
            <a:off x="4854575" y="39639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11.8</a:t>
            </a:r>
          </a:p>
        </p:txBody>
      </p:sp>
      <p:sp>
        <p:nvSpPr>
          <p:cNvPr id="15374" name="Text Box 14"/>
          <p:cNvSpPr txBox="1">
            <a:spLocks noChangeArrowheads="1"/>
          </p:cNvSpPr>
          <p:nvPr/>
        </p:nvSpPr>
        <p:spPr bwMode="auto">
          <a:xfrm>
            <a:off x="5511800" y="3325813"/>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17.1</a:t>
            </a:r>
          </a:p>
        </p:txBody>
      </p:sp>
      <p:sp>
        <p:nvSpPr>
          <p:cNvPr id="15375" name="Text Box 15"/>
          <p:cNvSpPr txBox="1">
            <a:spLocks noChangeArrowheads="1"/>
          </p:cNvSpPr>
          <p:nvPr/>
        </p:nvSpPr>
        <p:spPr bwMode="auto">
          <a:xfrm>
            <a:off x="6037263" y="4297363"/>
            <a:ext cx="43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9.1</a:t>
            </a:r>
          </a:p>
        </p:txBody>
      </p:sp>
      <p:sp>
        <p:nvSpPr>
          <p:cNvPr id="15376" name="Text Box 16"/>
          <p:cNvSpPr txBox="1">
            <a:spLocks noChangeArrowheads="1"/>
          </p:cNvSpPr>
          <p:nvPr/>
        </p:nvSpPr>
        <p:spPr bwMode="auto">
          <a:xfrm>
            <a:off x="6643688" y="3105150"/>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19.0</a:t>
            </a:r>
          </a:p>
        </p:txBody>
      </p:sp>
      <p:sp>
        <p:nvSpPr>
          <p:cNvPr id="15377" name="Text Box 17"/>
          <p:cNvSpPr txBox="1">
            <a:spLocks noChangeArrowheads="1"/>
          </p:cNvSpPr>
          <p:nvPr/>
        </p:nvSpPr>
        <p:spPr bwMode="auto">
          <a:xfrm>
            <a:off x="7132638" y="413543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10.3</a:t>
            </a:r>
          </a:p>
        </p:txBody>
      </p:sp>
      <p:sp>
        <p:nvSpPr>
          <p:cNvPr id="15378" name="Text Box 18"/>
          <p:cNvSpPr txBox="1">
            <a:spLocks noChangeArrowheads="1"/>
          </p:cNvSpPr>
          <p:nvPr/>
        </p:nvSpPr>
        <p:spPr bwMode="auto">
          <a:xfrm>
            <a:off x="8261350" y="404653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11.2</a:t>
            </a:r>
          </a:p>
        </p:txBody>
      </p:sp>
      <p:sp>
        <p:nvSpPr>
          <p:cNvPr id="15379" name="Text Box 19"/>
          <p:cNvSpPr txBox="1">
            <a:spLocks noChangeArrowheads="1"/>
          </p:cNvSpPr>
          <p:nvPr/>
        </p:nvSpPr>
        <p:spPr bwMode="auto">
          <a:xfrm>
            <a:off x="7780338" y="296703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20.2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Quitlines</a:t>
            </a:r>
            <a:endParaRPr lang="en-US" dirty="0">
              <a:solidFill>
                <a:srgbClr val="FFFF00"/>
              </a:solidFill>
            </a:endParaRPr>
          </a:p>
        </p:txBody>
      </p:sp>
    </p:spTree>
    <p:extLst>
      <p:ext uri="{BB962C8B-B14F-4D97-AF65-F5344CB8AC3E}">
        <p14:creationId xmlns:p14="http://schemas.microsoft.com/office/powerpoint/2010/main" val="1172595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dirty="0" smtClean="0">
                <a:solidFill>
                  <a:srgbClr val="FFFF00"/>
                </a:solidFill>
              </a:rPr>
              <a:t>What Are </a:t>
            </a:r>
            <a:br>
              <a:rPr lang="en-US" dirty="0" smtClean="0">
                <a:solidFill>
                  <a:srgbClr val="FFFF00"/>
                </a:solidFill>
              </a:rPr>
            </a:br>
            <a:r>
              <a:rPr lang="en-US" dirty="0" smtClean="0">
                <a:solidFill>
                  <a:srgbClr val="FFFF00"/>
                </a:solidFill>
              </a:rPr>
              <a:t>“Tobacco Quitlines”?</a:t>
            </a:r>
          </a:p>
        </p:txBody>
      </p:sp>
      <p:sp>
        <p:nvSpPr>
          <p:cNvPr id="3246083" name="Rectangle 3"/>
          <p:cNvSpPr>
            <a:spLocks noGrp="1" noChangeArrowheads="1"/>
          </p:cNvSpPr>
          <p:nvPr>
            <p:ph idx="1"/>
          </p:nvPr>
        </p:nvSpPr>
        <p:spPr>
          <a:xfrm>
            <a:off x="700088" y="2003425"/>
            <a:ext cx="7912100" cy="3117850"/>
          </a:xfrm>
        </p:spPr>
        <p:txBody>
          <a:bodyPr/>
          <a:lstStyle/>
          <a:p>
            <a:pPr eaLnBrk="1" hangingPunct="1">
              <a:defRPr/>
            </a:pPr>
            <a:r>
              <a:rPr lang="en-US" sz="2600" dirty="0" smtClean="0">
                <a:solidFill>
                  <a:srgbClr val="DDDDDD"/>
                </a:solidFill>
              </a:rPr>
              <a:t>Tobacco cessation counseling, provided at no cost via telephone to all Americans</a:t>
            </a:r>
          </a:p>
          <a:p>
            <a:pPr eaLnBrk="1" hangingPunct="1">
              <a:defRPr/>
            </a:pPr>
            <a:r>
              <a:rPr lang="en-US" sz="2600" dirty="0" smtClean="0">
                <a:solidFill>
                  <a:srgbClr val="DDDDDD"/>
                </a:solidFill>
              </a:rPr>
              <a:t>Staffed by trained specialists</a:t>
            </a:r>
          </a:p>
          <a:p>
            <a:pPr eaLnBrk="1" hangingPunct="1">
              <a:defRPr/>
            </a:pPr>
            <a:r>
              <a:rPr lang="en-US" sz="2600" dirty="0" smtClean="0">
                <a:solidFill>
                  <a:srgbClr val="DDDDDD"/>
                </a:solidFill>
              </a:rPr>
              <a:t>Up to 4</a:t>
            </a:r>
            <a:r>
              <a:rPr lang="en-US" dirty="0" smtClean="0">
                <a:solidFill>
                  <a:srgbClr val="DDDDDD"/>
                </a:solidFill>
              </a:rPr>
              <a:t>–</a:t>
            </a:r>
            <a:r>
              <a:rPr lang="en-US" sz="2600" dirty="0" smtClean="0">
                <a:solidFill>
                  <a:srgbClr val="DDDDDD"/>
                </a:solidFill>
              </a:rPr>
              <a:t>6 personalized sessions (varies by state) </a:t>
            </a:r>
          </a:p>
          <a:p>
            <a:pPr eaLnBrk="1" hangingPunct="1">
              <a:defRPr/>
            </a:pPr>
            <a:r>
              <a:rPr lang="en-US" sz="2600" dirty="0" smtClean="0">
                <a:solidFill>
                  <a:srgbClr val="DDDDDD"/>
                </a:solidFill>
              </a:rPr>
              <a:t>Some state quitlines offer nicotine replacement therapy at no cost (or reduced cost)</a:t>
            </a:r>
          </a:p>
          <a:p>
            <a:pPr eaLnBrk="1" hangingPunct="1">
              <a:defRPr/>
            </a:pPr>
            <a:r>
              <a:rPr lang="en-US" sz="2600" dirty="0" smtClean="0">
                <a:solidFill>
                  <a:srgbClr val="DDDDDD"/>
                </a:solidFill>
              </a:rPr>
              <a:t>Up to 30% success rate for patients who complete sessions</a:t>
            </a:r>
          </a:p>
        </p:txBody>
      </p:sp>
      <p:sp>
        <p:nvSpPr>
          <p:cNvPr id="3246084" name="Text Box 4"/>
          <p:cNvSpPr txBox="1">
            <a:spLocks noChangeArrowheads="1"/>
          </p:cNvSpPr>
          <p:nvPr/>
        </p:nvSpPr>
        <p:spPr bwMode="auto">
          <a:xfrm>
            <a:off x="0" y="5897563"/>
            <a:ext cx="9144000" cy="9747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900" b="1">
                <a:solidFill>
                  <a:schemeClr val="bg1"/>
                </a:solidFill>
                <a:latin typeface="Helvetica" pitchFamily="34" charset="0"/>
              </a:rPr>
              <a:t>Most health-care providers, and most patients, </a:t>
            </a:r>
          </a:p>
          <a:p>
            <a:r>
              <a:rPr lang="en-US" sz="2900" b="1">
                <a:solidFill>
                  <a:schemeClr val="bg1"/>
                </a:solidFill>
                <a:latin typeface="Helvetica" pitchFamily="34" charset="0"/>
              </a:rPr>
              <a:t>are not familiar with tobacco quitlines.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083">
                                            <p:txEl>
                                              <p:pRg st="0" end="0"/>
                                            </p:txEl>
                                          </p:spTgt>
                                        </p:tgtEl>
                                        <p:attrNameLst>
                                          <p:attrName>style.visibility</p:attrName>
                                        </p:attrNameLst>
                                      </p:cBhvr>
                                      <p:to>
                                        <p:strVal val="visible"/>
                                      </p:to>
                                    </p:set>
                                    <p:animEffect transition="in" filter="wipe(left)">
                                      <p:cBhvr>
                                        <p:cTn id="7" dur="500"/>
                                        <p:tgtEl>
                                          <p:spTgt spid="32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46083">
                                            <p:txEl>
                                              <p:pRg st="1" end="1"/>
                                            </p:txEl>
                                          </p:spTgt>
                                        </p:tgtEl>
                                        <p:attrNameLst>
                                          <p:attrName>style.visibility</p:attrName>
                                        </p:attrNameLst>
                                      </p:cBhvr>
                                      <p:to>
                                        <p:strVal val="visible"/>
                                      </p:to>
                                    </p:set>
                                    <p:animEffect transition="in" filter="wipe(left)">
                                      <p:cBhvr>
                                        <p:cTn id="12" dur="500"/>
                                        <p:tgtEl>
                                          <p:spTgt spid="32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46083">
                                            <p:txEl>
                                              <p:pRg st="2" end="2"/>
                                            </p:txEl>
                                          </p:spTgt>
                                        </p:tgtEl>
                                        <p:attrNameLst>
                                          <p:attrName>style.visibility</p:attrName>
                                        </p:attrNameLst>
                                      </p:cBhvr>
                                      <p:to>
                                        <p:strVal val="visible"/>
                                      </p:to>
                                    </p:set>
                                    <p:animEffect transition="in" filter="wipe(left)">
                                      <p:cBhvr>
                                        <p:cTn id="17" dur="500"/>
                                        <p:tgtEl>
                                          <p:spTgt spid="32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46083">
                                            <p:txEl>
                                              <p:pRg st="3" end="3"/>
                                            </p:txEl>
                                          </p:spTgt>
                                        </p:tgtEl>
                                        <p:attrNameLst>
                                          <p:attrName>style.visibility</p:attrName>
                                        </p:attrNameLst>
                                      </p:cBhvr>
                                      <p:to>
                                        <p:strVal val="visible"/>
                                      </p:to>
                                    </p:set>
                                    <p:animEffect transition="in" filter="wipe(left)">
                                      <p:cBhvr>
                                        <p:cTn id="22" dur="500"/>
                                        <p:tgtEl>
                                          <p:spTgt spid="32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46083">
                                            <p:txEl>
                                              <p:pRg st="4" end="4"/>
                                            </p:txEl>
                                          </p:spTgt>
                                        </p:tgtEl>
                                        <p:attrNameLst>
                                          <p:attrName>style.visibility</p:attrName>
                                        </p:attrNameLst>
                                      </p:cBhvr>
                                      <p:to>
                                        <p:strVal val="visible"/>
                                      </p:to>
                                    </p:set>
                                    <p:animEffect transition="in" filter="wipe(left)">
                                      <p:cBhvr>
                                        <p:cTn id="27" dur="500"/>
                                        <p:tgtEl>
                                          <p:spTgt spid="32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46084"/>
                                        </p:tgtEl>
                                        <p:attrNameLst>
                                          <p:attrName>style.visibility</p:attrName>
                                        </p:attrNameLst>
                                      </p:cBhvr>
                                      <p:to>
                                        <p:strVal val="visible"/>
                                      </p:to>
                                    </p:set>
                                    <p:animEffect transition="in" filter="wipe(left)">
                                      <p:cBhvr>
                                        <p:cTn id="32" dur="500"/>
                                        <p:tgtEl>
                                          <p:spTgt spid="32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083" grpId="0" build="p"/>
      <p:bldP spid="32460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eaLnBrk="1" hangingPunct="1">
              <a:defRPr/>
            </a:pPr>
            <a:fld id="{EDEC41D4-8CA0-4EE5-AB47-2A4F36E88C2C}" type="slidenum">
              <a:rPr lang="en-US" sz="1200">
                <a:effectLst>
                  <a:outerShdw blurRad="38100" dist="38100" dir="2700000" algn="tl">
                    <a:srgbClr val="000000"/>
                  </a:outerShdw>
                </a:effectLst>
                <a:latin typeface="+mn-lt"/>
              </a:rPr>
              <a:pPr algn="r" eaLnBrk="1" hangingPunct="1">
                <a:defRPr/>
              </a:pPr>
              <a:t>43</a:t>
            </a:fld>
            <a:endParaRPr lang="en-US" sz="1200">
              <a:effectLst>
                <a:outerShdw blurRad="38100" dist="38100" dir="2700000" algn="tl">
                  <a:srgbClr val="000000"/>
                </a:outerShdw>
              </a:effectLst>
              <a:latin typeface="+mn-lt"/>
            </a:endParaRPr>
          </a:p>
        </p:txBody>
      </p:sp>
      <p:sp>
        <p:nvSpPr>
          <p:cNvPr id="3075" name="Rectangle 2"/>
          <p:cNvSpPr>
            <a:spLocks noGrp="1" noChangeArrowheads="1"/>
          </p:cNvSpPr>
          <p:nvPr>
            <p:ph type="title" idx="4294967295"/>
          </p:nvPr>
        </p:nvSpPr>
        <p:spPr>
          <a:xfrm>
            <a:off x="457200" y="152400"/>
            <a:ext cx="8229600" cy="1143000"/>
          </a:xfrm>
        </p:spPr>
        <p:txBody>
          <a:bodyPr/>
          <a:lstStyle/>
          <a:p>
            <a:pPr>
              <a:defRPr/>
            </a:pPr>
            <a:r>
              <a:rPr lang="en-US" sz="4000" dirty="0">
                <a:solidFill>
                  <a:srgbClr val="FFFF00"/>
                </a:solidFill>
              </a:rPr>
              <a:t>California’s 1-800-NO BUTTS</a:t>
            </a:r>
          </a:p>
        </p:txBody>
      </p:sp>
      <p:sp>
        <p:nvSpPr>
          <p:cNvPr id="136196" name="Rectangle 3"/>
          <p:cNvSpPr>
            <a:spLocks noChangeArrowheads="1"/>
          </p:cNvSpPr>
          <p:nvPr/>
        </p:nvSpPr>
        <p:spPr bwMode="auto">
          <a:xfrm>
            <a:off x="4340225" y="3246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atin typeface="Tahoma" pitchFamily="34" charset="0"/>
              </a:rPr>
              <a:t>— </a:t>
            </a:r>
          </a:p>
        </p:txBody>
      </p:sp>
      <p:pic>
        <p:nvPicPr>
          <p:cNvPr id="136197" name="Picture 6" descr="Gol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957388"/>
            <a:ext cx="39624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75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4000" dirty="0" err="1" smtClean="0">
                <a:solidFill>
                  <a:srgbClr val="FFFF00"/>
                </a:solidFill>
                <a:effectLst/>
              </a:rPr>
              <a:t>Quitline</a:t>
            </a:r>
            <a:r>
              <a:rPr lang="en-US" sz="4000" dirty="0" smtClean="0">
                <a:solidFill>
                  <a:srgbClr val="FFFF00"/>
                </a:solidFill>
                <a:effectLst/>
              </a:rPr>
              <a:t> Calls Are Increasing</a:t>
            </a:r>
          </a:p>
        </p:txBody>
      </p:sp>
      <p:sp>
        <p:nvSpPr>
          <p:cNvPr id="140291" name="Rectangle 3"/>
          <p:cNvSpPr>
            <a:spLocks noGrp="1" noChangeArrowheads="1"/>
          </p:cNvSpPr>
          <p:nvPr>
            <p:ph type="body" idx="1"/>
          </p:nvPr>
        </p:nvSpPr>
        <p:spPr>
          <a:xfrm>
            <a:off x="381000" y="1981200"/>
            <a:ext cx="8458200" cy="4495800"/>
          </a:xfrm>
        </p:spPr>
        <p:txBody>
          <a:bodyPr/>
          <a:lstStyle/>
          <a:p>
            <a:pPr eaLnBrk="1" hangingPunct="1"/>
            <a:r>
              <a:rPr lang="en-US" sz="2800" dirty="0" smtClean="0">
                <a:solidFill>
                  <a:srgbClr val="DDDDDD"/>
                </a:solidFill>
                <a:effectLst/>
              </a:rPr>
              <a:t># callers to all national </a:t>
            </a:r>
            <a:r>
              <a:rPr lang="en-US" sz="2800" dirty="0" err="1" smtClean="0">
                <a:solidFill>
                  <a:srgbClr val="DDDDDD"/>
                </a:solidFill>
                <a:effectLst/>
              </a:rPr>
              <a:t>quitlines</a:t>
            </a:r>
            <a:r>
              <a:rPr lang="en-US" sz="2800" dirty="0" smtClean="0">
                <a:solidFill>
                  <a:srgbClr val="DDDDDD"/>
                </a:solidFill>
                <a:effectLst/>
              </a:rPr>
              <a:t> was 222,000 in 2005, 516,000 in 2009</a:t>
            </a:r>
          </a:p>
          <a:p>
            <a:pPr eaLnBrk="1" hangingPunct="1"/>
            <a:r>
              <a:rPr lang="en-US" sz="2800" dirty="0" smtClean="0">
                <a:solidFill>
                  <a:srgbClr val="DDDDDD"/>
                </a:solidFill>
                <a:effectLst/>
              </a:rPr>
              <a:t>In a period when smoking prevalence was declining and states were cutting back on marketing budgets</a:t>
            </a:r>
          </a:p>
          <a:p>
            <a:pPr eaLnBrk="1" hangingPunct="1"/>
            <a:r>
              <a:rPr lang="en-US" sz="2800" dirty="0" smtClean="0">
                <a:solidFill>
                  <a:srgbClr val="DDDDDD"/>
                </a:solidFill>
                <a:effectLst/>
              </a:rPr>
              <a:t>63% North Carolina callers reported history of mental illness</a:t>
            </a:r>
          </a:p>
          <a:p>
            <a:pPr eaLnBrk="1" hangingPunct="1"/>
            <a:r>
              <a:rPr lang="en-US" sz="2800" dirty="0" smtClean="0">
                <a:solidFill>
                  <a:srgbClr val="DDDDDD"/>
                </a:solidFill>
                <a:effectLst/>
              </a:rPr>
              <a:t>New studies showing that web-based cessation protocols yield better results when linked to </a:t>
            </a:r>
            <a:r>
              <a:rPr lang="en-US" sz="2800" dirty="0" err="1" smtClean="0">
                <a:solidFill>
                  <a:srgbClr val="DDDDDD"/>
                </a:solidFill>
                <a:effectLst/>
              </a:rPr>
              <a:t>quitlines</a:t>
            </a:r>
            <a:r>
              <a:rPr lang="en-US" sz="2800" dirty="0" smtClean="0">
                <a:solidFill>
                  <a:srgbClr val="DDDDDD"/>
                </a:solidFill>
                <a:effectLst/>
              </a:rPr>
              <a:t> </a:t>
            </a:r>
          </a:p>
        </p:txBody>
      </p:sp>
    </p:spTree>
    <p:extLst>
      <p:ext uri="{BB962C8B-B14F-4D97-AF65-F5344CB8AC3E}">
        <p14:creationId xmlns:p14="http://schemas.microsoft.com/office/powerpoint/2010/main" val="2257189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Tree>
    <p:extLst>
      <p:ext uri="{BB962C8B-B14F-4D97-AF65-F5344CB8AC3E}">
        <p14:creationId xmlns:p14="http://schemas.microsoft.com/office/powerpoint/2010/main" val="1224518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Electronic Cigarette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Aerosolizes nicotine in propylene glycol </a:t>
            </a:r>
            <a:r>
              <a:rPr lang="en-US" dirty="0" err="1" smtClean="0"/>
              <a:t>soluent</a:t>
            </a:r>
            <a:endParaRPr lang="en-US" dirty="0" smtClean="0"/>
          </a:p>
          <a:p>
            <a:r>
              <a:rPr lang="en-US" dirty="0" smtClean="0"/>
              <a:t>Cartridges contain about 20 mg nicotine</a:t>
            </a:r>
          </a:p>
          <a:p>
            <a:r>
              <a:rPr lang="en-US" dirty="0" smtClean="0"/>
              <a:t>Safety unproven, but &gt;cigarette smoke</a:t>
            </a:r>
          </a:p>
          <a:p>
            <a:r>
              <a:rPr lang="en-US" dirty="0" smtClean="0"/>
              <a:t>Bridge use or starter product?</a:t>
            </a:r>
          </a:p>
          <a:p>
            <a:r>
              <a:rPr lang="en-US" dirty="0" smtClean="0"/>
              <a:t>Probably deliver &lt; nicotine than promised</a:t>
            </a:r>
          </a:p>
          <a:p>
            <a:r>
              <a:rPr lang="en-US" dirty="0" smtClean="0"/>
              <a:t>Not approved by FDA</a:t>
            </a:r>
          </a:p>
          <a:p>
            <a:r>
              <a:rPr lang="en-US" dirty="0" smtClean="0"/>
              <a:t>My advice: avoid unless patient insists</a:t>
            </a:r>
          </a:p>
          <a:p>
            <a:pPr>
              <a:buNone/>
            </a:pPr>
            <a:r>
              <a:rPr lang="en-US" sz="2400" dirty="0" smtClean="0"/>
              <a:t>* Cobb &amp; Abrams.  NEJM July 21, 2011</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dirty="0" smtClean="0">
                <a:solidFill>
                  <a:srgbClr val="FFFF00"/>
                </a:solidFill>
              </a:rPr>
              <a:t>Tobacco Tipping Point?</a:t>
            </a:r>
          </a:p>
        </p:txBody>
      </p:sp>
      <p:sp>
        <p:nvSpPr>
          <p:cNvPr id="159747" name="Rectangle 3"/>
          <p:cNvSpPr>
            <a:spLocks noGrp="1" noChangeArrowheads="1"/>
          </p:cNvSpPr>
          <p:nvPr>
            <p:ph type="body" idx="1"/>
          </p:nvPr>
        </p:nvSpPr>
        <p:spPr/>
        <p:txBody>
          <a:bodyPr/>
          <a:lstStyle/>
          <a:p>
            <a:pPr eaLnBrk="1" hangingPunct="1"/>
            <a:r>
              <a:rPr lang="en-US" sz="2800" smtClean="0">
                <a:solidFill>
                  <a:srgbClr val="DDDDDD"/>
                </a:solidFill>
                <a:effectLst/>
              </a:rPr>
              <a:t>California 11.9% adult smoking prevalence in 2010</a:t>
            </a:r>
          </a:p>
          <a:p>
            <a:pPr eaLnBrk="1" hangingPunct="1"/>
            <a:r>
              <a:rPr lang="en-US" sz="2800" smtClean="0">
                <a:solidFill>
                  <a:srgbClr val="DDDDDD"/>
                </a:solidFill>
                <a:effectLst/>
              </a:rPr>
              <a:t>National prevalence in 2007 at modern low—(19.8%), 20.6% in 2008 and 2009; 19.3% in 2010!!</a:t>
            </a:r>
          </a:p>
          <a:p>
            <a:pPr eaLnBrk="1" hangingPunct="1"/>
            <a:r>
              <a:rPr lang="en-US" sz="2800" smtClean="0">
                <a:solidFill>
                  <a:srgbClr val="DDDDDD"/>
                </a:solidFill>
                <a:effectLst/>
              </a:rPr>
              <a:t>Smokers smoke fewer cigarettes</a:t>
            </a:r>
          </a:p>
          <a:p>
            <a:pPr eaLnBrk="1" hangingPunct="1"/>
            <a:r>
              <a:rPr lang="en-US" sz="2800" smtClean="0">
                <a:solidFill>
                  <a:srgbClr val="DDDDDD"/>
                </a:solidFill>
                <a:effectLst/>
              </a:rPr>
              <a:t>Northern California Kaiser Permanente at 9%</a:t>
            </a:r>
          </a:p>
          <a:p>
            <a:pPr eaLnBrk="1" hangingPunct="1"/>
            <a:r>
              <a:rPr lang="en-US" sz="2800" smtClean="0">
                <a:solidFill>
                  <a:srgbClr val="DDDDDD"/>
                </a:solidFill>
                <a:effectLst/>
              </a:rPr>
              <a:t>Physician smoking prevalence at 1%</a:t>
            </a:r>
          </a:p>
          <a:p>
            <a:pPr eaLnBrk="1" hangingPunct="1"/>
            <a:r>
              <a:rPr lang="en-US" sz="2800" smtClean="0">
                <a:solidFill>
                  <a:srgbClr val="DDDDDD"/>
                </a:solidFill>
                <a:effectLst/>
              </a:rPr>
              <a:t>New FDA warning photos on cigarette packs--2012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Tobacco Tipping Point (2)</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dirty="0" smtClean="0">
                <a:solidFill>
                  <a:srgbClr val="DDDDDD"/>
                </a:solidFill>
              </a:rPr>
              <a:t>Proliferation of smoke-free areas</a:t>
            </a:r>
          </a:p>
          <a:p>
            <a:pPr>
              <a:defRPr/>
            </a:pPr>
            <a:r>
              <a:rPr lang="en-US" dirty="0" smtClean="0">
                <a:solidFill>
                  <a:srgbClr val="DDDDDD"/>
                </a:solidFill>
              </a:rPr>
              <a:t>Higher insurance premiums for smokers</a:t>
            </a:r>
          </a:p>
          <a:p>
            <a:pPr>
              <a:defRPr/>
            </a:pPr>
            <a:r>
              <a:rPr lang="en-US" dirty="0" smtClean="0">
                <a:solidFill>
                  <a:srgbClr val="DDDDDD"/>
                </a:solidFill>
                <a:effectLst/>
              </a:rPr>
              <a:t>April 2009 62 cent/pack federal tax increase</a:t>
            </a:r>
          </a:p>
          <a:p>
            <a:pPr>
              <a:defRPr/>
            </a:pPr>
            <a:r>
              <a:rPr lang="en-US" dirty="0" smtClean="0">
                <a:solidFill>
                  <a:srgbClr val="DDDDDD"/>
                </a:solidFill>
                <a:effectLst/>
              </a:rPr>
              <a:t>Lung cancer deaths in women start to fall</a:t>
            </a:r>
          </a:p>
          <a:p>
            <a:pPr>
              <a:defRPr/>
            </a:pPr>
            <a:r>
              <a:rPr lang="en-US" dirty="0" smtClean="0">
                <a:solidFill>
                  <a:srgbClr val="DDDDDD"/>
                </a:solidFill>
                <a:effectLst/>
              </a:rPr>
              <a:t>Increasing stigmatization of smoking</a:t>
            </a:r>
          </a:p>
          <a:p>
            <a:pPr>
              <a:defRPr/>
            </a:pPr>
            <a:r>
              <a:rPr lang="en-US" dirty="0" smtClean="0">
                <a:solidFill>
                  <a:srgbClr val="DDDDDD"/>
                </a:solidFill>
                <a:effectLst/>
              </a:rPr>
              <a:t>National mass media campaigns—FDA and CDC—in 2012</a:t>
            </a:r>
          </a:p>
          <a:p>
            <a:pPr>
              <a:defRPr/>
            </a:pPr>
            <a:endParaRPr lang="en-US" dirty="0" smtClean="0">
              <a:solidFill>
                <a:schemeClr val="hlink"/>
              </a:solidFill>
              <a:effectLst/>
            </a:endParaRPr>
          </a:p>
          <a:p>
            <a:pPr>
              <a:defRPr/>
            </a:pPr>
            <a:endParaRPr lang="en-US" dirty="0" smtClean="0">
              <a:solidFill>
                <a:schemeClr val="hlink"/>
              </a:solidFill>
              <a:effectLst/>
            </a:endParaRPr>
          </a:p>
          <a:p>
            <a:pPr>
              <a:defRPr/>
            </a:pPr>
            <a:endParaRPr lang="en-US" dirty="0" smtClean="0">
              <a:solidFill>
                <a:schemeClr val="hlink"/>
              </a:solidFill>
              <a:effectLst/>
            </a:endParaRPr>
          </a:p>
          <a:p>
            <a:pPr>
              <a:defRPr/>
            </a:pPr>
            <a:endParaRPr lang="en-US" dirty="0" smtClean="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dirty="0" smtClean="0">
                <a:solidFill>
                  <a:srgbClr val="FFFF00"/>
                </a:solidFill>
                <a:effectLst/>
              </a:rPr>
              <a:t>Tobacco’s Deadly Toll</a:t>
            </a:r>
          </a:p>
        </p:txBody>
      </p:sp>
      <p:sp>
        <p:nvSpPr>
          <p:cNvPr id="350211" name="Rectangle 3"/>
          <p:cNvSpPr>
            <a:spLocks noGrp="1" noChangeArrowheads="1"/>
          </p:cNvSpPr>
          <p:nvPr>
            <p:ph type="body" idx="1"/>
          </p:nvPr>
        </p:nvSpPr>
        <p:spPr>
          <a:xfrm>
            <a:off x="304800" y="2133600"/>
            <a:ext cx="8686800" cy="4495800"/>
          </a:xfrm>
        </p:spPr>
        <p:txBody>
          <a:bodyPr/>
          <a:lstStyle/>
          <a:p>
            <a:pPr eaLnBrk="1" hangingPunct="1">
              <a:buFont typeface="Wingdings" pitchFamily="1" charset="2"/>
              <a:buChar char="n"/>
              <a:defRPr/>
            </a:pPr>
            <a:r>
              <a:rPr lang="en-US" sz="2800" dirty="0" smtClean="0">
                <a:solidFill>
                  <a:srgbClr val="FFFF00"/>
                </a:solidFill>
              </a:rPr>
              <a:t>443,000 deaths in the U.S. each year</a:t>
            </a:r>
          </a:p>
          <a:p>
            <a:pPr eaLnBrk="1" hangingPunct="1">
              <a:buFont typeface="Wingdings" pitchFamily="1" charset="2"/>
              <a:buChar char="n"/>
              <a:defRPr/>
            </a:pPr>
            <a:r>
              <a:rPr lang="en-US" sz="2800" dirty="0" smtClean="0">
                <a:solidFill>
                  <a:srgbClr val="FFFF00"/>
                </a:solidFill>
              </a:rPr>
              <a:t>4.8 million deaths world wide each year</a:t>
            </a:r>
          </a:p>
          <a:p>
            <a:pPr eaLnBrk="1" hangingPunct="1">
              <a:buFont typeface="Wingdings" pitchFamily="1" charset="2"/>
              <a:buChar char="n"/>
              <a:defRPr/>
            </a:pPr>
            <a:r>
              <a:rPr lang="en-US" sz="2800" dirty="0" smtClean="0">
                <a:solidFill>
                  <a:srgbClr val="FFFF00"/>
                </a:solidFill>
              </a:rPr>
              <a:t>10 million deaths estimated by year 2030</a:t>
            </a:r>
          </a:p>
          <a:p>
            <a:pPr eaLnBrk="1" hangingPunct="1">
              <a:buFont typeface="Wingdings" pitchFamily="1" charset="2"/>
              <a:buChar char="n"/>
              <a:defRPr/>
            </a:pPr>
            <a:r>
              <a:rPr lang="en-US" sz="2800" dirty="0" smtClean="0">
                <a:solidFill>
                  <a:srgbClr val="FFFF00"/>
                </a:solidFill>
              </a:rPr>
              <a:t>50,000 deaths in the U.S. due to second-hand smoke exposure</a:t>
            </a:r>
          </a:p>
          <a:p>
            <a:pPr eaLnBrk="1" hangingPunct="1">
              <a:buFont typeface="Wingdings" pitchFamily="1" charset="2"/>
              <a:buChar char="n"/>
              <a:defRPr/>
            </a:pPr>
            <a:r>
              <a:rPr lang="en-US" sz="2800" dirty="0" smtClean="0">
                <a:solidFill>
                  <a:srgbClr val="FFFF00"/>
                </a:solidFill>
              </a:rPr>
              <a:t>8.6 million disabled from tobacco in the U.S. alone</a:t>
            </a:r>
          </a:p>
          <a:p>
            <a:pPr eaLnBrk="1" hangingPunct="1">
              <a:buFont typeface="Wingdings" pitchFamily="1" charset="2"/>
              <a:buChar char="n"/>
              <a:defRPr/>
            </a:pPr>
            <a:r>
              <a:rPr lang="en-US" sz="2800" dirty="0" smtClean="0">
                <a:solidFill>
                  <a:srgbClr val="FFFF00"/>
                </a:solidFill>
              </a:rPr>
              <a:t>45.3 million smokers in U.S. (78% daily smokers, averaging 15 cigarettes/day,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357188"/>
            <a:ext cx="861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altLang="en-US" sz="4000" dirty="0">
                <a:solidFill>
                  <a:srgbClr val="FFFF00"/>
                </a:solidFill>
                <a:latin typeface="Tahoma" pitchFamily="34" charset="0"/>
              </a:rPr>
              <a:t>Annual U.S. Deaths Attributable to Smoking, 2000–2004</a:t>
            </a:r>
          </a:p>
        </p:txBody>
      </p:sp>
      <p:sp>
        <p:nvSpPr>
          <p:cNvPr id="49155" name="Text Box 3"/>
          <p:cNvSpPr txBox="1">
            <a:spLocks noChangeArrowheads="1"/>
          </p:cNvSpPr>
          <p:nvPr/>
        </p:nvSpPr>
        <p:spPr bwMode="auto">
          <a:xfrm>
            <a:off x="1438275" y="6491288"/>
            <a:ext cx="770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1400">
                <a:solidFill>
                  <a:schemeClr val="hlink"/>
                </a:solidFill>
              </a:rPr>
              <a:t>Centers for Disease Control and Prevention. </a:t>
            </a:r>
            <a:r>
              <a:rPr lang="en-US" altLang="en-US" sz="1400" i="1">
                <a:solidFill>
                  <a:schemeClr val="hlink"/>
                </a:solidFill>
              </a:rPr>
              <a:t>MMWR </a:t>
            </a:r>
            <a:r>
              <a:rPr lang="en-US" altLang="en-US" sz="1400">
                <a:solidFill>
                  <a:schemeClr val="hlink"/>
                </a:solidFill>
              </a:rPr>
              <a:t>2008;571226</a:t>
            </a:r>
            <a:r>
              <a:rPr lang="en-US" altLang="en-US" sz="1400">
                <a:solidFill>
                  <a:schemeClr val="hlink"/>
                </a:solidFill>
                <a:cs typeface="Arial" pitchFamily="34" charset="0"/>
              </a:rPr>
              <a:t>–1228</a:t>
            </a:r>
            <a:r>
              <a:rPr lang="en-US" altLang="en-US" sz="1400">
                <a:solidFill>
                  <a:schemeClr val="hlink"/>
                </a:solidFill>
              </a:rPr>
              <a:t>.</a:t>
            </a:r>
          </a:p>
        </p:txBody>
      </p:sp>
      <p:sp>
        <p:nvSpPr>
          <p:cNvPr id="49156" name="Text Box 4"/>
          <p:cNvSpPr txBox="1">
            <a:spLocks noChangeArrowheads="1"/>
          </p:cNvSpPr>
          <p:nvPr/>
        </p:nvSpPr>
        <p:spPr bwMode="auto">
          <a:xfrm>
            <a:off x="7088188" y="252888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29%</a:t>
            </a:r>
          </a:p>
        </p:txBody>
      </p:sp>
      <p:sp>
        <p:nvSpPr>
          <p:cNvPr id="49157" name="Text Box 5"/>
          <p:cNvSpPr txBox="1">
            <a:spLocks noChangeArrowheads="1"/>
          </p:cNvSpPr>
          <p:nvPr/>
        </p:nvSpPr>
        <p:spPr bwMode="auto">
          <a:xfrm>
            <a:off x="7088188" y="3040063"/>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28%</a:t>
            </a:r>
          </a:p>
        </p:txBody>
      </p:sp>
      <p:sp>
        <p:nvSpPr>
          <p:cNvPr id="49158" name="Text Box 6"/>
          <p:cNvSpPr txBox="1">
            <a:spLocks noChangeArrowheads="1"/>
          </p:cNvSpPr>
          <p:nvPr/>
        </p:nvSpPr>
        <p:spPr bwMode="auto">
          <a:xfrm>
            <a:off x="7088188" y="355123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23%</a:t>
            </a:r>
          </a:p>
        </p:txBody>
      </p:sp>
      <p:sp>
        <p:nvSpPr>
          <p:cNvPr id="49159" name="Text Box 7"/>
          <p:cNvSpPr txBox="1">
            <a:spLocks noChangeArrowheads="1"/>
          </p:cNvSpPr>
          <p:nvPr/>
        </p:nvSpPr>
        <p:spPr bwMode="auto">
          <a:xfrm>
            <a:off x="7088188" y="4060825"/>
            <a:ext cx="1065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11%</a:t>
            </a:r>
          </a:p>
        </p:txBody>
      </p:sp>
      <p:sp>
        <p:nvSpPr>
          <p:cNvPr id="49160" name="Text Box 8"/>
          <p:cNvSpPr txBox="1">
            <a:spLocks noChangeArrowheads="1"/>
          </p:cNvSpPr>
          <p:nvPr/>
        </p:nvSpPr>
        <p:spPr bwMode="auto">
          <a:xfrm>
            <a:off x="7315200" y="45720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8%</a:t>
            </a:r>
          </a:p>
        </p:txBody>
      </p:sp>
      <p:sp>
        <p:nvSpPr>
          <p:cNvPr id="49161" name="Text Box 9"/>
          <p:cNvSpPr txBox="1">
            <a:spLocks noChangeArrowheads="1"/>
          </p:cNvSpPr>
          <p:nvPr/>
        </p:nvSpPr>
        <p:spPr bwMode="auto">
          <a:xfrm>
            <a:off x="7024688" y="5081588"/>
            <a:ext cx="1128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&lt;1%</a:t>
            </a:r>
          </a:p>
        </p:txBody>
      </p:sp>
      <p:sp>
        <p:nvSpPr>
          <p:cNvPr id="49162" name="Text Box 10"/>
          <p:cNvSpPr txBox="1">
            <a:spLocks noChangeArrowheads="1"/>
          </p:cNvSpPr>
          <p:nvPr/>
        </p:nvSpPr>
        <p:spPr bwMode="auto">
          <a:xfrm>
            <a:off x="533400" y="5791200"/>
            <a:ext cx="60198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864100" algn="r"/>
              </a:tabLst>
              <a:defRPr sz="2400">
                <a:solidFill>
                  <a:schemeClr val="tx1"/>
                </a:solidFill>
                <a:latin typeface="Arial" pitchFamily="34" charset="0"/>
              </a:defRPr>
            </a:lvl1pPr>
            <a:lvl2pPr marL="742950" indent="-285750">
              <a:tabLst>
                <a:tab pos="4864100" algn="r"/>
              </a:tabLst>
              <a:defRPr sz="2400">
                <a:solidFill>
                  <a:schemeClr val="tx1"/>
                </a:solidFill>
                <a:latin typeface="Arial" pitchFamily="34" charset="0"/>
              </a:defRPr>
            </a:lvl2pPr>
            <a:lvl3pPr marL="1143000" indent="-228600">
              <a:tabLst>
                <a:tab pos="4864100" algn="r"/>
              </a:tabLst>
              <a:defRPr sz="2400">
                <a:solidFill>
                  <a:schemeClr val="tx1"/>
                </a:solidFill>
                <a:latin typeface="Arial" pitchFamily="34" charset="0"/>
              </a:defRPr>
            </a:lvl3pPr>
            <a:lvl4pPr marL="1600200" indent="-228600">
              <a:tabLst>
                <a:tab pos="4864100" algn="r"/>
              </a:tabLst>
              <a:defRPr sz="2400">
                <a:solidFill>
                  <a:schemeClr val="tx1"/>
                </a:solidFill>
                <a:latin typeface="Arial" pitchFamily="34" charset="0"/>
              </a:defRPr>
            </a:lvl4pPr>
            <a:lvl5pPr marL="2057400" indent="-228600">
              <a:tabLst>
                <a:tab pos="4864100" algn="r"/>
              </a:tabLst>
              <a:defRPr sz="2400">
                <a:solidFill>
                  <a:schemeClr val="tx1"/>
                </a:solidFill>
                <a:latin typeface="Arial" pitchFamily="34" charset="0"/>
              </a:defRPr>
            </a:lvl5pPr>
            <a:lvl6pPr marL="2514600" indent="-228600" eaLnBrk="0" fontAlgn="base" hangingPunct="0">
              <a:spcBef>
                <a:spcPct val="0"/>
              </a:spcBef>
              <a:spcAft>
                <a:spcPct val="0"/>
              </a:spcAft>
              <a:tabLst>
                <a:tab pos="4864100" algn="r"/>
              </a:tabLst>
              <a:defRPr sz="2400">
                <a:solidFill>
                  <a:schemeClr val="tx1"/>
                </a:solidFill>
                <a:latin typeface="Arial" pitchFamily="34" charset="0"/>
              </a:defRPr>
            </a:lvl6pPr>
            <a:lvl7pPr marL="2971800" indent="-228600" eaLnBrk="0" fontAlgn="base" hangingPunct="0">
              <a:spcBef>
                <a:spcPct val="0"/>
              </a:spcBef>
              <a:spcAft>
                <a:spcPct val="0"/>
              </a:spcAft>
              <a:tabLst>
                <a:tab pos="4864100" algn="r"/>
              </a:tabLst>
              <a:defRPr sz="2400">
                <a:solidFill>
                  <a:schemeClr val="tx1"/>
                </a:solidFill>
                <a:latin typeface="Arial" pitchFamily="34" charset="0"/>
              </a:defRPr>
            </a:lvl7pPr>
            <a:lvl8pPr marL="3429000" indent="-228600" eaLnBrk="0" fontAlgn="base" hangingPunct="0">
              <a:spcBef>
                <a:spcPct val="0"/>
              </a:spcBef>
              <a:spcAft>
                <a:spcPct val="0"/>
              </a:spcAft>
              <a:tabLst>
                <a:tab pos="4864100" algn="r"/>
              </a:tabLst>
              <a:defRPr sz="2400">
                <a:solidFill>
                  <a:schemeClr val="tx1"/>
                </a:solidFill>
                <a:latin typeface="Arial" pitchFamily="34" charset="0"/>
              </a:defRPr>
            </a:lvl8pPr>
            <a:lvl9pPr marL="3886200" indent="-228600" eaLnBrk="0" fontAlgn="base" hangingPunct="0">
              <a:spcBef>
                <a:spcPct val="0"/>
              </a:spcBef>
              <a:spcAft>
                <a:spcPct val="0"/>
              </a:spcAft>
              <a:tabLst>
                <a:tab pos="4864100" algn="r"/>
              </a:tabLs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600" b="1">
                <a:solidFill>
                  <a:schemeClr val="bg1"/>
                </a:solidFill>
                <a:latin typeface="Tahoma" pitchFamily="34" charset="0"/>
              </a:rPr>
              <a:t>TOTAL: 443,595 deaths annually</a:t>
            </a:r>
          </a:p>
        </p:txBody>
      </p:sp>
      <p:graphicFrame>
        <p:nvGraphicFramePr>
          <p:cNvPr id="30754" name="Group 34"/>
          <p:cNvGraphicFramePr>
            <a:graphicFrameLocks noGrp="1"/>
          </p:cNvGraphicFramePr>
          <p:nvPr/>
        </p:nvGraphicFramePr>
        <p:xfrm>
          <a:off x="533400" y="2513013"/>
          <a:ext cx="6011863" cy="3108624"/>
        </p:xfrm>
        <a:graphic>
          <a:graphicData uri="http://schemas.openxmlformats.org/drawingml/2006/table">
            <a:tbl>
              <a:tblPr/>
              <a:tblGrid>
                <a:gridCol w="4248150"/>
                <a:gridCol w="1763713"/>
              </a:tblGrid>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Cardiovascular diseases</a:t>
                      </a:r>
                    </a:p>
                  </a:txBody>
                  <a:tcPr marT="45692" marB="4569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128,497</a:t>
                      </a:r>
                    </a:p>
                  </a:txBody>
                  <a:tcPr marT="45692" marB="45692"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Lung cancer</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6161D7"/>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125,522</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6161D7"/>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Respiratory diseases</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33CC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103,338</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CCCC"/>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Second-hand smoke</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32ABA"/>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49,400</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32ABA"/>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Cancers other than lung</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9966FF"/>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35,326</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9966FF"/>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Other</a:t>
                      </a:r>
                    </a:p>
                  </a:txBody>
                  <a:tcPr marT="45692" marB="45692"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1,512</a:t>
                      </a:r>
                    </a:p>
                  </a:txBody>
                  <a:tcPr marT="45692" marB="45692"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r>
            </a:tbl>
          </a:graphicData>
        </a:graphic>
      </p:graphicFrame>
      <p:sp>
        <p:nvSpPr>
          <p:cNvPr id="49180" name="Text Box 35"/>
          <p:cNvSpPr txBox="1">
            <a:spLocks noChangeArrowheads="1"/>
          </p:cNvSpPr>
          <p:nvPr/>
        </p:nvSpPr>
        <p:spPr bwMode="auto">
          <a:xfrm>
            <a:off x="6305550" y="1809750"/>
            <a:ext cx="2457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700"/>
              <a:t>Percent of all smoking-attributable deaths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30238" y="274638"/>
            <a:ext cx="8056562" cy="1143000"/>
          </a:xfrm>
        </p:spPr>
        <p:txBody>
          <a:bodyPr/>
          <a:lstStyle/>
          <a:p>
            <a:pPr eaLnBrk="1" hangingPunct="1"/>
            <a:r>
              <a:rPr lang="en-US" sz="4000" dirty="0" smtClean="0">
                <a:solidFill>
                  <a:srgbClr val="FFFF00"/>
                </a:solidFill>
                <a:effectLst/>
              </a:rPr>
              <a:t>Health Consequences of Smoking</a:t>
            </a:r>
          </a:p>
        </p:txBody>
      </p:sp>
      <p:sp>
        <p:nvSpPr>
          <p:cNvPr id="50179" name="Text Box 5"/>
          <p:cNvSpPr txBox="1">
            <a:spLocks noChangeArrowheads="1"/>
          </p:cNvSpPr>
          <p:nvPr/>
        </p:nvSpPr>
        <p:spPr bwMode="auto">
          <a:xfrm>
            <a:off x="2524125" y="6324600"/>
            <a:ext cx="661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400">
                <a:solidFill>
                  <a:schemeClr val="hlink"/>
                </a:solidFill>
                <a:latin typeface="Tahoma" pitchFamily="34" charset="0"/>
              </a:rPr>
              <a:t>U.S. Department of Health and Human Services. </a:t>
            </a:r>
          </a:p>
          <a:p>
            <a:pPr algn="r" eaLnBrk="1" hangingPunct="1">
              <a:buClr>
                <a:schemeClr val="tx1"/>
              </a:buClr>
              <a:buSzPct val="60000"/>
              <a:buFont typeface="Wingdings" pitchFamily="2" charset="2"/>
              <a:buNone/>
            </a:pPr>
            <a:r>
              <a:rPr lang="en-US" sz="1400" i="1">
                <a:solidFill>
                  <a:schemeClr val="hlink"/>
                </a:solidFill>
                <a:latin typeface="Tahoma" pitchFamily="34" charset="0"/>
              </a:rPr>
              <a:t>The Health Consequences of Smoking: A Report of the Surgeon General,</a:t>
            </a:r>
            <a:r>
              <a:rPr lang="en-US" sz="1400">
                <a:solidFill>
                  <a:schemeClr val="hlink"/>
                </a:solidFill>
                <a:latin typeface="Tahoma" pitchFamily="34" charset="0"/>
              </a:rPr>
              <a:t> 2010.</a:t>
            </a:r>
          </a:p>
        </p:txBody>
      </p:sp>
      <p:sp>
        <p:nvSpPr>
          <p:cNvPr id="239625" name="Rectangle 9"/>
          <p:cNvSpPr>
            <a:spLocks noGrp="1" noChangeArrowheads="1"/>
          </p:cNvSpPr>
          <p:nvPr>
            <p:ph type="body" sz="half" idx="1"/>
          </p:nvPr>
        </p:nvSpPr>
        <p:spPr>
          <a:xfrm>
            <a:off x="228600" y="1828800"/>
            <a:ext cx="4225925" cy="4648200"/>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Cancers</a:t>
            </a:r>
          </a:p>
          <a:p>
            <a:pPr marL="571500" lvl="1" indent="-228600" eaLnBrk="1" hangingPunct="1">
              <a:lnSpc>
                <a:spcPct val="90000"/>
              </a:lnSpc>
              <a:defRPr/>
            </a:pPr>
            <a:r>
              <a:rPr lang="en-US" altLang="en-US" sz="1900" dirty="0" smtClean="0">
                <a:solidFill>
                  <a:srgbClr val="DDDDDD"/>
                </a:solidFill>
              </a:rPr>
              <a:t>Acute myeloid leukemia </a:t>
            </a:r>
          </a:p>
          <a:p>
            <a:pPr marL="571500" lvl="1" indent="-228600" eaLnBrk="1" hangingPunct="1">
              <a:lnSpc>
                <a:spcPct val="90000"/>
              </a:lnSpc>
              <a:defRPr/>
            </a:pPr>
            <a:r>
              <a:rPr lang="en-US" altLang="en-US" sz="1900" dirty="0" smtClean="0">
                <a:solidFill>
                  <a:srgbClr val="DDDDDD"/>
                </a:solidFill>
              </a:rPr>
              <a:t>Bladder and kidney</a:t>
            </a:r>
          </a:p>
          <a:p>
            <a:pPr marL="571500" lvl="1" indent="-228600" eaLnBrk="1" hangingPunct="1">
              <a:lnSpc>
                <a:spcPct val="90000"/>
              </a:lnSpc>
              <a:defRPr/>
            </a:pPr>
            <a:r>
              <a:rPr lang="en-US" altLang="en-US" sz="1900" dirty="0" smtClean="0">
                <a:solidFill>
                  <a:srgbClr val="DDDDDD"/>
                </a:solidFill>
              </a:rPr>
              <a:t>Cervical</a:t>
            </a:r>
          </a:p>
          <a:p>
            <a:pPr marL="571500" lvl="1" indent="-228600" eaLnBrk="1" hangingPunct="1">
              <a:lnSpc>
                <a:spcPct val="90000"/>
              </a:lnSpc>
              <a:defRPr/>
            </a:pPr>
            <a:r>
              <a:rPr lang="en-US" altLang="en-US" sz="1900" dirty="0" smtClean="0">
                <a:solidFill>
                  <a:srgbClr val="DDDDDD"/>
                </a:solidFill>
              </a:rPr>
              <a:t>Esophageal</a:t>
            </a:r>
          </a:p>
          <a:p>
            <a:pPr marL="571500" lvl="1" indent="-228600" eaLnBrk="1" hangingPunct="1">
              <a:lnSpc>
                <a:spcPct val="90000"/>
              </a:lnSpc>
              <a:defRPr/>
            </a:pPr>
            <a:r>
              <a:rPr lang="en-US" altLang="en-US" sz="1900" dirty="0" smtClean="0">
                <a:solidFill>
                  <a:srgbClr val="DDDDDD"/>
                </a:solidFill>
              </a:rPr>
              <a:t>Gastric</a:t>
            </a:r>
          </a:p>
          <a:p>
            <a:pPr marL="571500" lvl="1" indent="-228600" eaLnBrk="1" hangingPunct="1">
              <a:lnSpc>
                <a:spcPct val="90000"/>
              </a:lnSpc>
              <a:defRPr/>
            </a:pPr>
            <a:r>
              <a:rPr lang="en-US" altLang="en-US" sz="1900" dirty="0" smtClean="0">
                <a:solidFill>
                  <a:srgbClr val="DDDDDD"/>
                </a:solidFill>
              </a:rPr>
              <a:t>Laryngeal</a:t>
            </a:r>
          </a:p>
          <a:p>
            <a:pPr marL="571500" lvl="1" indent="-228600" eaLnBrk="1" hangingPunct="1">
              <a:lnSpc>
                <a:spcPct val="90000"/>
              </a:lnSpc>
              <a:defRPr/>
            </a:pPr>
            <a:r>
              <a:rPr lang="en-US" altLang="en-US" sz="1900" dirty="0" smtClean="0">
                <a:solidFill>
                  <a:srgbClr val="DDDDDD"/>
                </a:solidFill>
              </a:rPr>
              <a:t>Lung</a:t>
            </a:r>
          </a:p>
          <a:p>
            <a:pPr marL="571500" lvl="1" indent="-228600" eaLnBrk="1" hangingPunct="1">
              <a:lnSpc>
                <a:spcPct val="90000"/>
              </a:lnSpc>
              <a:defRPr/>
            </a:pPr>
            <a:r>
              <a:rPr lang="en-US" altLang="en-US" sz="1900" dirty="0" smtClean="0">
                <a:solidFill>
                  <a:srgbClr val="DDDDDD"/>
                </a:solidFill>
              </a:rPr>
              <a:t>Oral cavity and pharyngeal</a:t>
            </a:r>
          </a:p>
          <a:p>
            <a:pPr marL="571500" lvl="1" indent="-228600" eaLnBrk="1" hangingPunct="1">
              <a:lnSpc>
                <a:spcPct val="90000"/>
              </a:lnSpc>
              <a:defRPr/>
            </a:pPr>
            <a:r>
              <a:rPr lang="en-US" altLang="en-US" sz="1900" dirty="0" smtClean="0">
                <a:solidFill>
                  <a:srgbClr val="DDDDDD"/>
                </a:solidFill>
              </a:rPr>
              <a:t>Pancreatic</a:t>
            </a:r>
          </a:p>
          <a:p>
            <a:pPr marL="571500" lvl="1" indent="-228600" eaLnBrk="1" hangingPunct="1">
              <a:lnSpc>
                <a:spcPct val="90000"/>
              </a:lnSpc>
              <a:defRPr/>
            </a:pPr>
            <a:r>
              <a:rPr lang="en-US" altLang="en-US" sz="1900" dirty="0" smtClean="0">
                <a:solidFill>
                  <a:srgbClr val="DDDDDD"/>
                </a:solidFill>
              </a:rPr>
              <a:t>Prostate </a:t>
            </a:r>
            <a:r>
              <a:rPr lang="en-US" altLang="en-US" sz="1600" dirty="0" smtClean="0">
                <a:solidFill>
                  <a:srgbClr val="DDDDDD"/>
                </a:solidFill>
              </a:rPr>
              <a:t>(</a:t>
            </a:r>
            <a:r>
              <a:rPr lang="en-US" sz="1400" dirty="0" smtClean="0">
                <a:solidFill>
                  <a:srgbClr val="DDDDDD"/>
                </a:solidFill>
              </a:rPr>
              <a:t>↑</a:t>
            </a:r>
            <a:r>
              <a:rPr lang="en-US" altLang="en-US" sz="1400" dirty="0" smtClean="0">
                <a:solidFill>
                  <a:srgbClr val="DDDDDD"/>
                </a:solidFill>
              </a:rPr>
              <a:t>incidence and </a:t>
            </a:r>
            <a:r>
              <a:rPr lang="en-US" sz="1400" dirty="0" smtClean="0">
                <a:solidFill>
                  <a:srgbClr val="DDDDDD"/>
                </a:solidFill>
              </a:rPr>
              <a:t>↓</a:t>
            </a:r>
            <a:r>
              <a:rPr lang="en-US" altLang="en-US" sz="1400" dirty="0" smtClean="0">
                <a:solidFill>
                  <a:srgbClr val="DDDDDD"/>
                </a:solidFill>
              </a:rPr>
              <a:t>survival)</a:t>
            </a:r>
          </a:p>
          <a:p>
            <a:pPr marL="228600" indent="-228600" eaLnBrk="1" hangingPunct="1">
              <a:lnSpc>
                <a:spcPct val="90000"/>
              </a:lnSpc>
              <a:buFont typeface="Wingdings" pitchFamily="1" charset="2"/>
              <a:buChar char="n"/>
              <a:defRPr/>
            </a:pPr>
            <a:r>
              <a:rPr lang="en-US" altLang="en-US" sz="2100" dirty="0" smtClean="0">
                <a:solidFill>
                  <a:srgbClr val="DDDDDD"/>
                </a:solidFill>
              </a:rPr>
              <a:t>Pulmonary diseases</a:t>
            </a:r>
          </a:p>
          <a:p>
            <a:pPr marL="571500" lvl="1" indent="-228600" eaLnBrk="1" hangingPunct="1">
              <a:lnSpc>
                <a:spcPct val="90000"/>
              </a:lnSpc>
              <a:defRPr/>
            </a:pPr>
            <a:r>
              <a:rPr lang="en-US" altLang="en-US" sz="1900" dirty="0" smtClean="0">
                <a:solidFill>
                  <a:srgbClr val="DDDDDD"/>
                </a:solidFill>
              </a:rPr>
              <a:t>Acute (e.g., pneumonia)</a:t>
            </a:r>
          </a:p>
          <a:p>
            <a:pPr marL="571500" lvl="1" indent="-228600" eaLnBrk="1" hangingPunct="1">
              <a:lnSpc>
                <a:spcPct val="90000"/>
              </a:lnSpc>
              <a:defRPr/>
            </a:pPr>
            <a:r>
              <a:rPr lang="en-US" altLang="en-US" sz="1900" dirty="0" smtClean="0">
                <a:solidFill>
                  <a:srgbClr val="DDDDDD"/>
                </a:solidFill>
              </a:rPr>
              <a:t>Chronic (e.g., COPD</a:t>
            </a:r>
            <a:r>
              <a:rPr lang="en-US" altLang="en-US" sz="1900" dirty="0" smtClean="0">
                <a:solidFill>
                  <a:schemeClr val="hlink"/>
                </a:solidFill>
              </a:rPr>
              <a:t>)</a:t>
            </a:r>
          </a:p>
        </p:txBody>
      </p:sp>
      <p:sp>
        <p:nvSpPr>
          <p:cNvPr id="239626" name="Rectangle 10"/>
          <p:cNvSpPr>
            <a:spLocks noGrp="1" noChangeArrowheads="1"/>
          </p:cNvSpPr>
          <p:nvPr>
            <p:ph type="body" sz="half" idx="2"/>
          </p:nvPr>
        </p:nvSpPr>
        <p:spPr>
          <a:xfrm>
            <a:off x="4267200" y="1828800"/>
            <a:ext cx="4876800" cy="4379913"/>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Cardiovascular diseases</a:t>
            </a:r>
          </a:p>
          <a:p>
            <a:pPr lvl="1" eaLnBrk="1" hangingPunct="1">
              <a:lnSpc>
                <a:spcPct val="90000"/>
              </a:lnSpc>
              <a:defRPr/>
            </a:pPr>
            <a:r>
              <a:rPr lang="en-US" altLang="en-US" sz="1900" dirty="0" smtClean="0">
                <a:solidFill>
                  <a:srgbClr val="DDDDDD"/>
                </a:solidFill>
              </a:rPr>
              <a:t>Abdominal aortic aneurysm</a:t>
            </a:r>
          </a:p>
          <a:p>
            <a:pPr lvl="1" eaLnBrk="1" hangingPunct="1">
              <a:lnSpc>
                <a:spcPct val="90000"/>
              </a:lnSpc>
              <a:defRPr/>
            </a:pPr>
            <a:r>
              <a:rPr lang="en-US" altLang="en-US" sz="1900" dirty="0" smtClean="0">
                <a:solidFill>
                  <a:srgbClr val="DDDDDD"/>
                </a:solidFill>
              </a:rPr>
              <a:t>Coronary heart disease</a:t>
            </a:r>
          </a:p>
          <a:p>
            <a:pPr lvl="1" eaLnBrk="1" hangingPunct="1">
              <a:lnSpc>
                <a:spcPct val="90000"/>
              </a:lnSpc>
              <a:defRPr/>
            </a:pPr>
            <a:r>
              <a:rPr lang="en-US" altLang="en-US" sz="1900" dirty="0" err="1" smtClean="0">
                <a:solidFill>
                  <a:srgbClr val="DDDDDD"/>
                </a:solidFill>
              </a:rPr>
              <a:t>Cerebro</a:t>
            </a:r>
            <a:r>
              <a:rPr lang="en-US" altLang="en-US" sz="1900" dirty="0" smtClean="0">
                <a:solidFill>
                  <a:srgbClr val="DDDDDD"/>
                </a:solidFill>
              </a:rPr>
              <a:t>-vascular disease</a:t>
            </a:r>
          </a:p>
          <a:p>
            <a:pPr lvl="1" eaLnBrk="1" hangingPunct="1">
              <a:lnSpc>
                <a:spcPct val="90000"/>
              </a:lnSpc>
              <a:defRPr/>
            </a:pPr>
            <a:r>
              <a:rPr lang="en-US" altLang="en-US" sz="1900" dirty="0" smtClean="0">
                <a:solidFill>
                  <a:srgbClr val="DDDDDD"/>
                </a:solidFill>
              </a:rPr>
              <a:t>Peripheral arterial disease</a:t>
            </a:r>
          </a:p>
          <a:p>
            <a:pPr lvl="1" eaLnBrk="1" hangingPunct="1">
              <a:lnSpc>
                <a:spcPct val="90000"/>
              </a:lnSpc>
              <a:defRPr/>
            </a:pPr>
            <a:r>
              <a:rPr lang="en-US" altLang="en-US" sz="1900" dirty="0" smtClean="0">
                <a:solidFill>
                  <a:srgbClr val="DDDDDD"/>
                </a:solidFill>
              </a:rPr>
              <a:t>Type 2 diabetes mellitus</a:t>
            </a:r>
          </a:p>
          <a:p>
            <a:pPr marL="228600" indent="-228600" eaLnBrk="1" hangingPunct="1">
              <a:lnSpc>
                <a:spcPct val="90000"/>
              </a:lnSpc>
              <a:buFont typeface="Wingdings" pitchFamily="1" charset="2"/>
              <a:buChar char="n"/>
              <a:defRPr/>
            </a:pPr>
            <a:r>
              <a:rPr lang="en-US" altLang="en-US" sz="2100" dirty="0" smtClean="0">
                <a:solidFill>
                  <a:srgbClr val="DDDDDD"/>
                </a:solidFill>
              </a:rPr>
              <a:t>Reproductive effects</a:t>
            </a:r>
          </a:p>
          <a:p>
            <a:pPr lvl="1" eaLnBrk="1" hangingPunct="1">
              <a:lnSpc>
                <a:spcPct val="90000"/>
              </a:lnSpc>
              <a:defRPr/>
            </a:pPr>
            <a:r>
              <a:rPr lang="en-US" altLang="en-US" sz="1900" dirty="0" smtClean="0">
                <a:solidFill>
                  <a:srgbClr val="DDDDDD"/>
                </a:solidFill>
              </a:rPr>
              <a:t>Reduced fertility in women</a:t>
            </a:r>
          </a:p>
          <a:p>
            <a:pPr lvl="1" eaLnBrk="1" hangingPunct="1">
              <a:lnSpc>
                <a:spcPct val="90000"/>
              </a:lnSpc>
              <a:defRPr/>
            </a:pPr>
            <a:r>
              <a:rPr lang="en-US" altLang="en-US" sz="1900" dirty="0" smtClean="0">
                <a:solidFill>
                  <a:srgbClr val="DDDDDD"/>
                </a:solidFill>
              </a:rPr>
              <a:t>Poor pregnancy outcomes  (e.g.,  low birth weight, preterm delivery)</a:t>
            </a:r>
          </a:p>
          <a:p>
            <a:pPr lvl="1" eaLnBrk="1" hangingPunct="1">
              <a:lnSpc>
                <a:spcPct val="90000"/>
              </a:lnSpc>
              <a:defRPr/>
            </a:pPr>
            <a:r>
              <a:rPr lang="en-US" altLang="en-US" sz="1900" dirty="0" smtClean="0">
                <a:solidFill>
                  <a:srgbClr val="DDDDDD"/>
                </a:solidFill>
              </a:rPr>
              <a:t>Infant mortality; childhood obesity</a:t>
            </a:r>
          </a:p>
          <a:p>
            <a:pPr marL="228600" indent="-228600" eaLnBrk="1" hangingPunct="1">
              <a:lnSpc>
                <a:spcPct val="90000"/>
              </a:lnSpc>
              <a:buFont typeface="Wingdings" pitchFamily="1" charset="2"/>
              <a:buChar char="n"/>
              <a:defRPr/>
            </a:pPr>
            <a:r>
              <a:rPr lang="en-US" altLang="en-US" sz="2100" dirty="0" smtClean="0">
                <a:solidFill>
                  <a:srgbClr val="DDDDDD"/>
                </a:solidFill>
              </a:rPr>
              <a:t>Other effects: cataract, osteoporosis, </a:t>
            </a:r>
            <a:r>
              <a:rPr lang="en-US" altLang="en-US" sz="2100" dirty="0" err="1" smtClean="0">
                <a:solidFill>
                  <a:srgbClr val="DDDDDD"/>
                </a:solidFill>
              </a:rPr>
              <a:t>p</a:t>
            </a:r>
            <a:r>
              <a:rPr lang="en-US" sz="2100" dirty="0" err="1" smtClean="0">
                <a:solidFill>
                  <a:srgbClr val="DDDDDD"/>
                </a:solidFill>
              </a:rPr>
              <a:t>eriodontitis</a:t>
            </a:r>
            <a:r>
              <a:rPr lang="en-US" sz="2100" dirty="0" smtClean="0">
                <a:solidFill>
                  <a:srgbClr val="DDDDDD"/>
                </a:solidFill>
              </a:rPr>
              <a:t>, poor surgical outcomes, </a:t>
            </a:r>
            <a:r>
              <a:rPr lang="en-US" sz="2100" dirty="0" err="1" smtClean="0">
                <a:solidFill>
                  <a:srgbClr val="DDDDDD"/>
                </a:solidFill>
              </a:rPr>
              <a:t>Alzheimers</a:t>
            </a:r>
            <a:r>
              <a:rPr lang="en-US" sz="2100" dirty="0" smtClean="0">
                <a:solidFill>
                  <a:srgbClr val="DDDDDD"/>
                </a:solidFill>
              </a:rPr>
              <a:t>; rheumatoid arthritis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Epidemiology of Tobacco Use</a:t>
            </a:r>
            <a:endParaRPr lang="en-US" dirty="0">
              <a:solidFill>
                <a:srgbClr val="FFFF00"/>
              </a:solidFill>
            </a:endParaRPr>
          </a:p>
        </p:txBody>
      </p:sp>
    </p:spTree>
    <p:extLst>
      <p:ext uri="{BB962C8B-B14F-4D97-AF65-F5344CB8AC3E}">
        <p14:creationId xmlns:p14="http://schemas.microsoft.com/office/powerpoint/2010/main" val="4155597848"/>
      </p:ext>
    </p:extLst>
  </p:cSld>
  <p:clrMapOvr>
    <a:masterClrMapping/>
  </p:clrMapOvr>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6932</TotalTime>
  <Words>3988</Words>
  <Application>Microsoft Office PowerPoint</Application>
  <PresentationFormat>On-screen Show (4:3)</PresentationFormat>
  <Paragraphs>443</Paragraphs>
  <Slides>48</Slides>
  <Notes>48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2" baseType="lpstr">
      <vt:lpstr>Slit</vt:lpstr>
      <vt:lpstr>NCCDPHP_PPT_dark([1]</vt:lpstr>
      <vt:lpstr>1_NCCDPHP_PPT_dark([1]</vt:lpstr>
      <vt:lpstr>Chart</vt:lpstr>
      <vt:lpstr>Why We Should Care About Smoking</vt:lpstr>
      <vt:lpstr> </vt:lpstr>
      <vt:lpstr>PowerPoint Presentation</vt:lpstr>
      <vt:lpstr>Facts About Smoking and Health</vt:lpstr>
      <vt:lpstr>Tobacco’s Deadly Toll</vt:lpstr>
      <vt:lpstr>PowerPoint Presentation</vt:lpstr>
      <vt:lpstr>PowerPoint Presentation</vt:lpstr>
      <vt:lpstr>Health Consequences of Smoking</vt:lpstr>
      <vt:lpstr>Epidemiology of Tobacco Use</vt:lpstr>
      <vt:lpstr>TRENDS in ADULT SMOKING, by SEX—U.S., 1955–2010</vt:lpstr>
      <vt:lpstr>Adult Smoking Prevalence U.S.A. 1955-2009</vt:lpstr>
      <vt:lpstr>Smoking Prevalence and Average Number of Cigarettes Smoked per Day per Current Smoker 1965-2010 </vt:lpstr>
      <vt:lpstr>PREVALENCE of ADULT SMOKING,  by RACE/ETHNICITY—U.S., 2010</vt:lpstr>
      <vt:lpstr>PREVALENCE of ADULT SMOKING,  by EDUCATION—U.S., 2009</vt:lpstr>
      <vt:lpstr>Tobacco Control Policies</vt:lpstr>
      <vt:lpstr>PowerPoint Presentation</vt:lpstr>
      <vt:lpstr>Federal Tobacco Tax Per Pack of Cigarettes</vt:lpstr>
      <vt:lpstr>PowerPoint Presentation</vt:lpstr>
      <vt:lpstr>Number of Smokers =  New Smokers + Old Smokers - Quitters</vt:lpstr>
      <vt:lpstr> Number of Quitters =   Number of Quit Attempts   X % of Quitters  </vt:lpstr>
      <vt:lpstr>New FDA Graphic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Issues</vt:lpstr>
      <vt:lpstr>PowerPoint Presentation</vt:lpstr>
      <vt:lpstr>Health Professionals’  Smoking Rates, 2004 *</vt:lpstr>
      <vt:lpstr>Reasons for Not Helping Patients Quit</vt:lpstr>
      <vt:lpstr>PowerPoint Presentation</vt:lpstr>
      <vt:lpstr>Chronic Administration of Nicotine: Effects on the Brain</vt:lpstr>
      <vt:lpstr>Nicotine Pharmacodynamics: Withdrawal Effects</vt:lpstr>
      <vt:lpstr>LONG-TERM (6 month) QUIT RATES for AVAILABLE CESSATION MEDICATIONS</vt:lpstr>
      <vt:lpstr>Quitlines</vt:lpstr>
      <vt:lpstr>What Are  “Tobacco Quitlines”?</vt:lpstr>
      <vt:lpstr>California’s 1-800-NO BUTTS</vt:lpstr>
      <vt:lpstr>Quitline Calls Are Increasing</vt:lpstr>
      <vt:lpstr>Conclusions</vt:lpstr>
      <vt:lpstr>The Electronic Cigarette *</vt:lpstr>
      <vt:lpstr>Tobacco Tipping Point?</vt:lpstr>
      <vt:lpstr>Tobacco Tipping Point (2)</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DGIM</dc:creator>
  <cp:lastModifiedBy>Clark, Brian</cp:lastModifiedBy>
  <cp:revision>594</cp:revision>
  <cp:lastPrinted>2011-06-17T17:48:09Z</cp:lastPrinted>
  <dcterms:created xsi:type="dcterms:W3CDTF">2004-10-25T17:19:59Z</dcterms:created>
  <dcterms:modified xsi:type="dcterms:W3CDTF">2013-08-02T18:40:40Z</dcterms:modified>
</cp:coreProperties>
</file>