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5417" r:id="rId2"/>
    <p:sldMasterId id="2147485428" r:id="rId3"/>
    <p:sldMasterId id="2147485438" r:id="rId4"/>
  </p:sldMasterIdLst>
  <p:notesMasterIdLst>
    <p:notesMasterId r:id="rId67"/>
  </p:notesMasterIdLst>
  <p:handoutMasterIdLst>
    <p:handoutMasterId r:id="rId68"/>
  </p:handoutMasterIdLst>
  <p:sldIdLst>
    <p:sldId id="364" r:id="rId5"/>
    <p:sldId id="761" r:id="rId6"/>
    <p:sldId id="758" r:id="rId7"/>
    <p:sldId id="759" r:id="rId8"/>
    <p:sldId id="760" r:id="rId9"/>
    <p:sldId id="428" r:id="rId10"/>
    <p:sldId id="659" r:id="rId11"/>
    <p:sldId id="425" r:id="rId12"/>
    <p:sldId id="367" r:id="rId13"/>
    <p:sldId id="439" r:id="rId14"/>
    <p:sldId id="763" r:id="rId15"/>
    <p:sldId id="764" r:id="rId16"/>
    <p:sldId id="544" r:id="rId17"/>
    <p:sldId id="545" r:id="rId18"/>
    <p:sldId id="670" r:id="rId19"/>
    <p:sldId id="603" r:id="rId20"/>
    <p:sldId id="637" r:id="rId21"/>
    <p:sldId id="765" r:id="rId22"/>
    <p:sldId id="554" r:id="rId23"/>
    <p:sldId id="766" r:id="rId24"/>
    <p:sldId id="661" r:id="rId25"/>
    <p:sldId id="467" r:id="rId26"/>
    <p:sldId id="468" r:id="rId27"/>
    <p:sldId id="768" r:id="rId28"/>
    <p:sldId id="769" r:id="rId29"/>
    <p:sldId id="770" r:id="rId30"/>
    <p:sldId id="771" r:id="rId31"/>
    <p:sldId id="772" r:id="rId32"/>
    <p:sldId id="773" r:id="rId33"/>
    <p:sldId id="774" r:id="rId34"/>
    <p:sldId id="775" r:id="rId35"/>
    <p:sldId id="776" r:id="rId36"/>
    <p:sldId id="777" r:id="rId37"/>
    <p:sldId id="778" r:id="rId38"/>
    <p:sldId id="779" r:id="rId39"/>
    <p:sldId id="780" r:id="rId40"/>
    <p:sldId id="781" r:id="rId41"/>
    <p:sldId id="663" r:id="rId42"/>
    <p:sldId id="557" r:id="rId43"/>
    <p:sldId id="372" r:id="rId44"/>
    <p:sldId id="384" r:id="rId45"/>
    <p:sldId id="584" r:id="rId46"/>
    <p:sldId id="511" r:id="rId47"/>
    <p:sldId id="649" r:id="rId48"/>
    <p:sldId id="632" r:id="rId49"/>
    <p:sldId id="417" r:id="rId50"/>
    <p:sldId id="753" r:id="rId51"/>
    <p:sldId id="782" r:id="rId52"/>
    <p:sldId id="750" r:id="rId53"/>
    <p:sldId id="751" r:id="rId54"/>
    <p:sldId id="752" r:id="rId55"/>
    <p:sldId id="785" r:id="rId56"/>
    <p:sldId id="756" r:id="rId57"/>
    <p:sldId id="688" r:id="rId58"/>
    <p:sldId id="652" r:id="rId59"/>
    <p:sldId id="595" r:id="rId60"/>
    <p:sldId id="502" r:id="rId61"/>
    <p:sldId id="641" r:id="rId62"/>
    <p:sldId id="757" r:id="rId63"/>
    <p:sldId id="784" r:id="rId64"/>
    <p:sldId id="651" r:id="rId65"/>
    <p:sldId id="749" r:id="rId6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3300"/>
    <a:srgbClr val="00A100"/>
    <a:srgbClr val="FF0000"/>
    <a:srgbClr val="FF6600"/>
    <a:srgbClr val="CC3300"/>
    <a:srgbClr val="6600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707" autoAdjust="0"/>
  </p:normalViewPr>
  <p:slideViewPr>
    <p:cSldViewPr>
      <p:cViewPr>
        <p:scale>
          <a:sx n="60" d="100"/>
          <a:sy n="60" d="100"/>
        </p:scale>
        <p:origin x="-1026"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664"/>
    </p:cViewPr>
  </p:sorterViewPr>
  <p:notesViewPr>
    <p:cSldViewPr>
      <p:cViewPr>
        <p:scale>
          <a:sx n="80" d="100"/>
          <a:sy n="80" d="100"/>
        </p:scale>
        <p:origin x="-1938"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80479645926733E-2"/>
          <c:y val="0.14086096290396075"/>
          <c:w val="0.91424566414492303"/>
          <c:h val="0.83041672749987561"/>
        </c:manualLayout>
      </c:layout>
      <c:barChart>
        <c:barDir val="col"/>
        <c:grouping val="clustered"/>
        <c:varyColors val="0"/>
        <c:ser>
          <c:idx val="0"/>
          <c:order val="0"/>
          <c:tx>
            <c:strRef>
              <c:f>Sheet1!$B$1</c:f>
              <c:strCache>
                <c:ptCount val="1"/>
                <c:pt idx="0">
                  <c:v>Series 1</c:v>
                </c:pt>
              </c:strCache>
            </c:strRef>
          </c:tx>
          <c:spPr>
            <a:solidFill>
              <a:srgbClr val="3399FF"/>
            </a:solidFill>
          </c:spPr>
          <c:invertIfNegative val="0"/>
          <c:cat>
            <c:numRef>
              <c:f>Sheet1!$A$2</c:f>
              <c:numCache>
                <c:formatCode>General</c:formatCode>
                <c:ptCount val="1"/>
              </c:numCache>
            </c:numRef>
          </c:cat>
          <c:val>
            <c:numRef>
              <c:f>Sheet1!$B$2</c:f>
              <c:numCache>
                <c:formatCode>General</c:formatCode>
                <c:ptCount val="1"/>
                <c:pt idx="0">
                  <c:v>25.6</c:v>
                </c:pt>
              </c:numCache>
            </c:numRef>
          </c:val>
        </c:ser>
        <c:ser>
          <c:idx val="1"/>
          <c:order val="1"/>
          <c:tx>
            <c:strRef>
              <c:f>Sheet1!$C$1</c:f>
              <c:strCache>
                <c:ptCount val="1"/>
                <c:pt idx="0">
                  <c:v>Series 2</c:v>
                </c:pt>
              </c:strCache>
            </c:strRef>
          </c:tx>
          <c:spPr>
            <a:solidFill>
              <a:srgbClr val="C00000"/>
            </a:solidFill>
          </c:spPr>
          <c:invertIfNegative val="0"/>
          <c:cat>
            <c:numRef>
              <c:f>Sheet1!$A$2</c:f>
              <c:numCache>
                <c:formatCode>General</c:formatCode>
                <c:ptCount val="1"/>
              </c:numCache>
            </c:numRef>
          </c:cat>
          <c:val>
            <c:numRef>
              <c:f>Sheet1!$C$2</c:f>
              <c:numCache>
                <c:formatCode>General</c:formatCode>
                <c:ptCount val="1"/>
                <c:pt idx="0">
                  <c:v>15.3</c:v>
                </c:pt>
              </c:numCache>
            </c:numRef>
          </c:val>
        </c:ser>
        <c:ser>
          <c:idx val="2"/>
          <c:order val="2"/>
          <c:tx>
            <c:strRef>
              <c:f>Sheet1!$D$1</c:f>
              <c:strCache>
                <c:ptCount val="1"/>
                <c:pt idx="0">
                  <c:v>Series 3</c:v>
                </c:pt>
              </c:strCache>
            </c:strRef>
          </c:tx>
          <c:spPr>
            <a:solidFill>
              <a:srgbClr val="EE8E00"/>
            </a:solidFill>
          </c:spPr>
          <c:invertIfNegative val="0"/>
          <c:cat>
            <c:numRef>
              <c:f>Sheet1!$A$2</c:f>
              <c:numCache>
                <c:formatCode>General</c:formatCode>
                <c:ptCount val="1"/>
              </c:numCache>
            </c:numRef>
          </c:cat>
          <c:val>
            <c:numRef>
              <c:f>Sheet1!$D$2</c:f>
              <c:numCache>
                <c:formatCode>General</c:formatCode>
                <c:ptCount val="1"/>
                <c:pt idx="0">
                  <c:v>10.5</c:v>
                </c:pt>
              </c:numCache>
            </c:numRef>
          </c:val>
        </c:ser>
        <c:ser>
          <c:idx val="3"/>
          <c:order val="3"/>
          <c:tx>
            <c:strRef>
              <c:f>Sheet1!$E$1</c:f>
              <c:strCache>
                <c:ptCount val="1"/>
                <c:pt idx="0">
                  <c:v>Series 4</c:v>
                </c:pt>
              </c:strCache>
            </c:strRef>
          </c:tx>
          <c:spPr>
            <a:solidFill>
              <a:srgbClr val="7030A0"/>
            </a:solidFill>
          </c:spPr>
          <c:invertIfNegative val="0"/>
          <c:cat>
            <c:numRef>
              <c:f>Sheet1!$A$2</c:f>
              <c:numCache>
                <c:formatCode>General</c:formatCode>
                <c:ptCount val="1"/>
              </c:numCache>
            </c:numRef>
          </c:cat>
          <c:val>
            <c:numRef>
              <c:f>Sheet1!$E$2</c:f>
              <c:numCache>
                <c:formatCode>General</c:formatCode>
                <c:ptCount val="1"/>
                <c:pt idx="0">
                  <c:v>3.7</c:v>
                </c:pt>
              </c:numCache>
            </c:numRef>
          </c:val>
        </c:ser>
        <c:ser>
          <c:idx val="4"/>
          <c:order val="4"/>
          <c:tx>
            <c:strRef>
              <c:f>Sheet1!$F$1</c:f>
              <c:strCache>
                <c:ptCount val="1"/>
                <c:pt idx="0">
                  <c:v>Series 5</c:v>
                </c:pt>
              </c:strCache>
            </c:strRef>
          </c:tx>
          <c:spPr>
            <a:solidFill>
              <a:srgbClr val="FF66CC"/>
            </a:solidFill>
          </c:spPr>
          <c:invertIfNegative val="0"/>
          <c:cat>
            <c:numRef>
              <c:f>Sheet1!$A$2</c:f>
              <c:numCache>
                <c:formatCode>General</c:formatCode>
                <c:ptCount val="1"/>
              </c:numCache>
            </c:numRef>
          </c:cat>
          <c:val>
            <c:numRef>
              <c:f>Sheet1!$F$2</c:f>
              <c:numCache>
                <c:formatCode>General</c:formatCode>
                <c:ptCount val="1"/>
                <c:pt idx="0">
                  <c:v>0.46</c:v>
                </c:pt>
              </c:numCache>
            </c:numRef>
          </c:val>
        </c:ser>
        <c:dLbls>
          <c:showLegendKey val="0"/>
          <c:showVal val="0"/>
          <c:showCatName val="0"/>
          <c:showSerName val="0"/>
          <c:showPercent val="0"/>
          <c:showBubbleSize val="0"/>
        </c:dLbls>
        <c:gapWidth val="115"/>
        <c:overlap val="-57"/>
        <c:axId val="89712128"/>
        <c:axId val="89713664"/>
      </c:barChart>
      <c:catAx>
        <c:axId val="89712128"/>
        <c:scaling>
          <c:orientation val="minMax"/>
        </c:scaling>
        <c:delete val="1"/>
        <c:axPos val="b"/>
        <c:numFmt formatCode="General" sourceLinked="1"/>
        <c:majorTickMark val="out"/>
        <c:minorTickMark val="none"/>
        <c:tickLblPos val="none"/>
        <c:crossAx val="89713664"/>
        <c:crosses val="autoZero"/>
        <c:auto val="1"/>
        <c:lblAlgn val="ctr"/>
        <c:lblOffset val="100"/>
        <c:noMultiLvlLbl val="0"/>
      </c:catAx>
      <c:valAx>
        <c:axId val="89713664"/>
        <c:scaling>
          <c:orientation val="minMax"/>
        </c:scaling>
        <c:delete val="0"/>
        <c:axPos val="l"/>
        <c:numFmt formatCode="General" sourceLinked="1"/>
        <c:majorTickMark val="out"/>
        <c:minorTickMark val="none"/>
        <c:tickLblPos val="nextTo"/>
        <c:spPr>
          <a:ln>
            <a:solidFill>
              <a:schemeClr val="bg2"/>
            </a:solidFill>
          </a:ln>
        </c:spPr>
        <c:txPr>
          <a:bodyPr/>
          <a:lstStyle/>
          <a:p>
            <a:pPr>
              <a:defRPr baseline="0">
                <a:solidFill>
                  <a:schemeClr val="bg2"/>
                </a:solidFill>
              </a:defRPr>
            </a:pPr>
            <a:endParaRPr lang="en-US"/>
          </a:p>
        </c:txPr>
        <c:crossAx val="89712128"/>
        <c:crosses val="autoZero"/>
        <c:crossBetween val="between"/>
      </c:valAx>
      <c:spPr>
        <a:noFill/>
        <a:ln w="25411">
          <a:noFill/>
        </a:ln>
      </c:spPr>
    </c:plotArea>
    <c:plotVisOnly val="1"/>
    <c:dispBlanksAs val="gap"/>
    <c:showDLblsOverMax val="0"/>
  </c:chart>
  <c:txPr>
    <a:bodyPr/>
    <a:lstStyle/>
    <a:p>
      <a:pPr>
        <a:defRPr sz="180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Health Care Providers</c:v>
          </c:tx>
          <c:spPr>
            <a:solidFill>
              <a:srgbClr val="004EEA"/>
            </a:solidFill>
          </c:spPr>
          <c:invertIfNegative val="0"/>
          <c:dLbls>
            <c:dLbl>
              <c:idx val="0"/>
              <c:layout>
                <c:manualLayout>
                  <c:x val="-1.1869436201780447E-2"/>
                  <c:y val="0"/>
                </c:manualLayout>
              </c:layout>
              <c:showLegendKey val="0"/>
              <c:showVal val="1"/>
              <c:showCatName val="0"/>
              <c:showSerName val="0"/>
              <c:showPercent val="0"/>
              <c:showBubbleSize val="0"/>
            </c:dLbl>
            <c:dLbl>
              <c:idx val="1"/>
              <c:layout>
                <c:manualLayout>
                  <c:x val="-9.8911968348170537E-3"/>
                  <c:y val="0"/>
                </c:manualLayout>
              </c:layout>
              <c:showLegendKey val="0"/>
              <c:showVal val="1"/>
              <c:showCatName val="0"/>
              <c:showSerName val="0"/>
              <c:showPercent val="0"/>
              <c:showBubbleSize val="0"/>
            </c:dLbl>
            <c:dLbl>
              <c:idx val="2"/>
              <c:layout>
                <c:manualLayout>
                  <c:x val="-1.7804154302670676E-2"/>
                  <c:y val="3.2167273876729055E-3"/>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Lit>
              <c:formatCode>General</c:formatCode>
              <c:ptCount val="7"/>
              <c:pt idx="0">
                <c:v>2004</c:v>
              </c:pt>
              <c:pt idx="1">
                <c:v>2005</c:v>
              </c:pt>
              <c:pt idx="2">
                <c:v>2006</c:v>
              </c:pt>
              <c:pt idx="3">
                <c:v>2007</c:v>
              </c:pt>
              <c:pt idx="4">
                <c:v>2008</c:v>
              </c:pt>
              <c:pt idx="5">
                <c:v>2009</c:v>
              </c:pt>
              <c:pt idx="6">
                <c:v>2010</c:v>
              </c:pt>
            </c:numLit>
          </c:cat>
          <c:val>
            <c:numRef>
              <c:f>(Sheet1!$D$29,Sheet1!$D$30,Sheet1!$D$31,Sheet1!$D$32,Sheet1!$D$39,Sheet1!$D$43,Sheet1!$D$47)</c:f>
              <c:numCache>
                <c:formatCode>General</c:formatCode>
                <c:ptCount val="7"/>
                <c:pt idx="0">
                  <c:v>9384</c:v>
                </c:pt>
                <c:pt idx="1">
                  <c:v>10354</c:v>
                </c:pt>
                <c:pt idx="2">
                  <c:v>10526</c:v>
                </c:pt>
                <c:pt idx="3">
                  <c:v>14533</c:v>
                </c:pt>
                <c:pt idx="4">
                  <c:v>13298</c:v>
                </c:pt>
                <c:pt idx="5">
                  <c:v>16330</c:v>
                </c:pt>
                <c:pt idx="6">
                  <c:v>14778</c:v>
                </c:pt>
              </c:numCache>
            </c:numRef>
          </c:val>
        </c:ser>
        <c:ser>
          <c:idx val="1"/>
          <c:order val="1"/>
          <c:tx>
            <c:v>Media</c:v>
          </c:tx>
          <c:spPr>
            <a:solidFill>
              <a:srgbClr val="F57E1B"/>
            </a:solidFill>
          </c:spPr>
          <c:invertIfNegative val="0"/>
          <c:dLbls>
            <c:dLbl>
              <c:idx val="3"/>
              <c:layout>
                <c:manualLayout>
                  <c:x val="2.5717111770524312E-2"/>
                  <c:y val="-6.433454775345797E-3"/>
                </c:manualLayout>
              </c:layout>
              <c:showLegendKey val="0"/>
              <c:showVal val="1"/>
              <c:showCatName val="0"/>
              <c:showSerName val="0"/>
              <c:showPercent val="0"/>
              <c:showBubbleSize val="0"/>
            </c:dLbl>
            <c:dLbl>
              <c:idx val="4"/>
              <c:layout>
                <c:manualLayout>
                  <c:x val="2.3738872403560894E-2"/>
                  <c:y val="0"/>
                </c:manualLayout>
              </c:layout>
              <c:showLegendKey val="0"/>
              <c:showVal val="1"/>
              <c:showCatName val="0"/>
              <c:showSerName val="0"/>
              <c:showPercent val="0"/>
              <c:showBubbleSize val="0"/>
            </c:dLbl>
            <c:dLbl>
              <c:idx val="5"/>
              <c:layout>
                <c:manualLayout>
                  <c:x val="2.7695351137487636E-2"/>
                  <c:y val="0"/>
                </c:manualLayout>
              </c:layout>
              <c:showLegendKey val="0"/>
              <c:showVal val="1"/>
              <c:showCatName val="0"/>
              <c:showSerName val="0"/>
              <c:showPercent val="0"/>
              <c:showBubbleSize val="0"/>
            </c:dLbl>
            <c:dLbl>
              <c:idx val="6"/>
              <c:layout>
                <c:manualLayout>
                  <c:x val="2.3738872403560894E-2"/>
                  <c:y val="0"/>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val>
            <c:numRef>
              <c:f>(Sheet1!$C$29,Sheet1!$C$30,Sheet1!$C$31,Sheet1!$C$32,Sheet1!$C$39,Sheet1!$C$43,Sheet1!$C$47)</c:f>
              <c:numCache>
                <c:formatCode>General</c:formatCode>
                <c:ptCount val="7"/>
                <c:pt idx="0">
                  <c:v>20857</c:v>
                </c:pt>
                <c:pt idx="1">
                  <c:v>17225</c:v>
                </c:pt>
                <c:pt idx="2">
                  <c:v>15142</c:v>
                </c:pt>
                <c:pt idx="3">
                  <c:v>11491</c:v>
                </c:pt>
                <c:pt idx="4">
                  <c:v>9910</c:v>
                </c:pt>
                <c:pt idx="5">
                  <c:v>12602</c:v>
                </c:pt>
                <c:pt idx="6">
                  <c:v>10354</c:v>
                </c:pt>
              </c:numCache>
            </c:numRef>
          </c:val>
        </c:ser>
        <c:dLbls>
          <c:showLegendKey val="0"/>
          <c:showVal val="1"/>
          <c:showCatName val="0"/>
          <c:showSerName val="0"/>
          <c:showPercent val="0"/>
          <c:showBubbleSize val="0"/>
        </c:dLbls>
        <c:gapWidth val="150"/>
        <c:shape val="box"/>
        <c:axId val="107570304"/>
        <c:axId val="107572224"/>
        <c:axId val="0"/>
      </c:bar3DChart>
      <c:catAx>
        <c:axId val="107570304"/>
        <c:scaling>
          <c:orientation val="minMax"/>
        </c:scaling>
        <c:delete val="0"/>
        <c:axPos val="b"/>
        <c:title>
          <c:tx>
            <c:rich>
              <a:bodyPr/>
              <a:lstStyle/>
              <a:p>
                <a:pPr>
                  <a:defRPr/>
                </a:pPr>
                <a:r>
                  <a:rPr lang="en-US" sz="1200"/>
                  <a:t>Year</a:t>
                </a:r>
              </a:p>
            </c:rich>
          </c:tx>
          <c:overlay val="0"/>
        </c:title>
        <c:numFmt formatCode="General" sourceLinked="1"/>
        <c:majorTickMark val="out"/>
        <c:minorTickMark val="none"/>
        <c:tickLblPos val="nextTo"/>
        <c:crossAx val="107572224"/>
        <c:crosses val="autoZero"/>
        <c:auto val="1"/>
        <c:lblAlgn val="ctr"/>
        <c:lblOffset val="100"/>
        <c:noMultiLvlLbl val="0"/>
      </c:catAx>
      <c:valAx>
        <c:axId val="107572224"/>
        <c:scaling>
          <c:orientation val="minMax"/>
        </c:scaling>
        <c:delete val="0"/>
        <c:axPos val="l"/>
        <c:majorGridlines/>
        <c:title>
          <c:tx>
            <c:rich>
              <a:bodyPr rot="0" vert="horz"/>
              <a:lstStyle/>
              <a:p>
                <a:pPr>
                  <a:defRPr/>
                </a:pPr>
                <a:r>
                  <a:rPr lang="en-US" sz="1200"/>
                  <a:t>Number of Referrals</a:t>
                </a:r>
              </a:p>
            </c:rich>
          </c:tx>
          <c:overlay val="0"/>
        </c:title>
        <c:numFmt formatCode="General" sourceLinked="1"/>
        <c:majorTickMark val="out"/>
        <c:minorTickMark val="none"/>
        <c:tickLblPos val="nextTo"/>
        <c:crossAx val="107570304"/>
        <c:crosses val="autoZero"/>
        <c:crossBetween val="between"/>
      </c:valAx>
    </c:plotArea>
    <c:legend>
      <c:legendPos val="b"/>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860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BC41674A-BF88-49F9-924A-F6764BECEA69}" type="slidenum">
              <a:rPr lang="en-US"/>
              <a:pPr>
                <a:defRPr/>
              </a:pPr>
              <a:t>‹#›</a:t>
            </a:fld>
            <a:endParaRPr lang="en-US"/>
          </a:p>
        </p:txBody>
      </p:sp>
    </p:spTree>
    <p:extLst>
      <p:ext uri="{BB962C8B-B14F-4D97-AF65-F5344CB8AC3E}">
        <p14:creationId xmlns:p14="http://schemas.microsoft.com/office/powerpoint/2010/main" val="254575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03A41752-45BE-43F1-B281-4D56C5AC7443}" type="slidenum">
              <a:rPr lang="en-US"/>
              <a:pPr>
                <a:defRPr/>
              </a:pPr>
              <a:t>‹#›</a:t>
            </a:fld>
            <a:endParaRPr lang="en-US"/>
          </a:p>
        </p:txBody>
      </p:sp>
    </p:spTree>
    <p:extLst>
      <p:ext uri="{BB962C8B-B14F-4D97-AF65-F5344CB8AC3E}">
        <p14:creationId xmlns:p14="http://schemas.microsoft.com/office/powerpoint/2010/main" val="263283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62F5D2B-73BD-4C75-99F4-53CF66CC7F89}" type="slidenum">
              <a:rPr lang="en-US" sz="1200" smtClean="0"/>
              <a:pPr/>
              <a:t>1</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9EFA16F-480F-4B97-9451-C1FF12F680A7}" type="slidenum">
              <a:rPr lang="en-US" sz="1200" smtClean="0"/>
              <a:pPr/>
              <a:t>10</a:t>
            </a:fld>
            <a:endParaRPr lang="en-US" sz="1200" smtClean="0"/>
          </a:p>
        </p:txBody>
      </p:sp>
      <p:sp>
        <p:nvSpPr>
          <p:cNvPr id="177155" name="Rectangle 2"/>
          <p:cNvSpPr>
            <a:spLocks noGrp="1" noRot="1" noChangeAspect="1" noChangeArrowheads="1" noTextEdit="1"/>
          </p:cNvSpPr>
          <p:nvPr>
            <p:ph type="sldImg"/>
          </p:nvPr>
        </p:nvSpPr>
        <p:spPr>
          <a:xfrm>
            <a:off x="1792288" y="696913"/>
            <a:ext cx="3440112" cy="2579687"/>
          </a:xfrm>
          <a:ln/>
        </p:spPr>
      </p:sp>
      <p:sp>
        <p:nvSpPr>
          <p:cNvPr id="177156" name="Rectangle 3"/>
          <p:cNvSpPr>
            <a:spLocks noGrp="1" noChangeArrowheads="1"/>
          </p:cNvSpPr>
          <p:nvPr>
            <p:ph type="body" idx="1"/>
          </p:nvPr>
        </p:nvSpPr>
        <p:spPr>
          <a:xfrm>
            <a:off x="574675" y="3427413"/>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tabLst>
                <a:tab pos="914400" algn="l"/>
                <a:tab pos="1141413" algn="l"/>
                <a:tab pos="1714500" algn="l"/>
                <a:tab pos="2686050" algn="l"/>
              </a:tabLst>
            </a:pPr>
            <a:r>
              <a:rPr lang="en-US" altLang="en-US" sz="1000" dirty="0" smtClean="0">
                <a:latin typeface="Arial" pitchFamily="34" charset="0"/>
              </a:rPr>
              <a:t>Cigarette smoking is the primary known preventable cause of premature death in the U.S. Each year, nearly half a million Americans die from cigarette smoking; one of every five deaths in the U.S. is smoking related (CDC, 2008). This number surpasses the combined death toll due to alcohol, car accidents, suicides, homicides, HIV disease, and illicit drug use.</a:t>
            </a:r>
          </a:p>
          <a:p>
            <a:pPr eaLnBrk="1" hangingPunct="1">
              <a:lnSpc>
                <a:spcPct val="90000"/>
              </a:lnSpc>
              <a:tabLst>
                <a:tab pos="914400" algn="l"/>
                <a:tab pos="1141413" algn="l"/>
                <a:tab pos="1714500" algn="l"/>
                <a:tab pos="2686050" algn="l"/>
              </a:tabLst>
            </a:pPr>
            <a:endParaRPr lang="en-US" altLang="en-US" sz="1000" dirty="0" smtClean="0">
              <a:latin typeface="Arial" pitchFamily="34" charset="0"/>
            </a:endParaRPr>
          </a:p>
          <a:p>
            <a:pPr eaLnBrk="1" hangingPunct="1">
              <a:lnSpc>
                <a:spcPct val="90000"/>
              </a:lnSpc>
              <a:tabLst>
                <a:tab pos="914400" algn="l"/>
                <a:tab pos="1141413" algn="l"/>
                <a:tab pos="1714500" algn="l"/>
                <a:tab pos="2686050" algn="l"/>
              </a:tabLst>
            </a:pPr>
            <a:r>
              <a:rPr lang="en-US" altLang="en-US" sz="1000" dirty="0" smtClean="0">
                <a:latin typeface="Arial" pitchFamily="34" charset="0"/>
              </a:rPr>
              <a:t>Average number of years of life lost because of smoking, for male and female smokers (CDC, 2002):</a:t>
            </a:r>
          </a:p>
          <a:p>
            <a:pPr eaLnBrk="1" hangingPunct="1">
              <a:lnSpc>
                <a:spcPct val="90000"/>
              </a:lnSpc>
              <a:tabLst>
                <a:tab pos="914400" algn="l"/>
                <a:tab pos="1141413" algn="l"/>
                <a:tab pos="1714500" algn="l"/>
                <a:tab pos="2686050" algn="l"/>
              </a:tabLst>
            </a:pPr>
            <a:r>
              <a:rPr lang="en-US" altLang="en-US" sz="1000" dirty="0" smtClean="0">
                <a:latin typeface="Arial" pitchFamily="34" charset="0"/>
              </a:rPr>
              <a:t>	Males	13.2 years</a:t>
            </a:r>
          </a:p>
          <a:p>
            <a:pPr eaLnBrk="1" hangingPunct="1">
              <a:lnSpc>
                <a:spcPct val="90000"/>
              </a:lnSpc>
              <a:spcBef>
                <a:spcPct val="0"/>
              </a:spcBef>
              <a:tabLst>
                <a:tab pos="914400" algn="l"/>
                <a:tab pos="1141413" algn="l"/>
                <a:tab pos="1714500" algn="l"/>
                <a:tab pos="2686050" algn="l"/>
              </a:tabLst>
            </a:pPr>
            <a:r>
              <a:rPr lang="en-US" altLang="en-US" sz="1000" dirty="0" smtClean="0">
                <a:latin typeface="Arial" pitchFamily="34" charset="0"/>
              </a:rPr>
              <a:t>	Females	14.5 years</a:t>
            </a:r>
          </a:p>
          <a:p>
            <a:pPr eaLnBrk="1" hangingPunct="1">
              <a:lnSpc>
                <a:spcPct val="90000"/>
              </a:lnSpc>
              <a:tabLst>
                <a:tab pos="914400" algn="l"/>
                <a:tab pos="1141413" algn="l"/>
                <a:tab pos="1714500" algn="l"/>
                <a:tab pos="2686050" algn="l"/>
              </a:tabLst>
            </a:pPr>
            <a:r>
              <a:rPr lang="en-US" sz="1000" dirty="0" smtClean="0">
                <a:latin typeface="Arial" pitchFamily="34" charset="0"/>
              </a:rPr>
              <a:t>A total of </a:t>
            </a:r>
            <a:r>
              <a:rPr lang="en-US" sz="1000" b="1" dirty="0" smtClean="0">
                <a:latin typeface="Arial" pitchFamily="34" charset="0"/>
              </a:rPr>
              <a:t>443,595 annual deaths</a:t>
            </a:r>
            <a:r>
              <a:rPr lang="en-US" sz="1000" dirty="0" smtClean="0">
                <a:latin typeface="Arial" pitchFamily="34" charset="0"/>
              </a:rPr>
              <a:t> due to cigarette smoking are reported by the CDC (2008) as follows:</a:t>
            </a:r>
          </a:p>
          <a:p>
            <a:pPr eaLnBrk="1" hangingPunct="1">
              <a:lnSpc>
                <a:spcPct val="90000"/>
              </a:lnSpc>
              <a:tabLst>
                <a:tab pos="914400" algn="l"/>
                <a:tab pos="1141413" algn="l"/>
                <a:tab pos="1714500" algn="l"/>
                <a:tab pos="2686050" algn="l"/>
              </a:tabLst>
            </a:pPr>
            <a:r>
              <a:rPr lang="en-US" sz="1000" dirty="0" smtClean="0">
                <a:latin typeface="Arial" pitchFamily="34" charset="0"/>
              </a:rPr>
              <a:t>	Cardiovascular disease…………	128,497</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Ischemic heart disease, other heart diseases, cerebrovascular 			diseases, atherosclerosis, aortic aneurysm, other circulatory diseases</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Lung cancer………………………125,522</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Trachea, lung, bronchus (not including lung cancer due to second-hand smoke 		exposure)</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Respiratory diseases…………….103,338</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Pneumonia, influenza, bronchitis, emphysema, chronic airway obstruction</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Second-hand smoke……………....49,400 </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Cancers other than lung…………..35,326</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Lip, oral cavity, pharynx, esophagus, pancreas, larynx, cervix, uterus, urinary 			bladder, kidney, other urinary</a:t>
            </a:r>
          </a:p>
          <a:p>
            <a:pPr eaLnBrk="1" hangingPunct="1">
              <a:lnSpc>
                <a:spcPct val="90000"/>
              </a:lnSpc>
              <a:spcBef>
                <a:spcPct val="0"/>
              </a:spcBef>
              <a:tabLst>
                <a:tab pos="914400" algn="l"/>
                <a:tab pos="1141413" algn="l"/>
                <a:tab pos="1714500" algn="l"/>
                <a:tab pos="2686050" algn="l"/>
              </a:tabLst>
            </a:pPr>
            <a:r>
              <a:rPr lang="en-US" sz="1000" dirty="0" smtClean="0">
                <a:latin typeface="Arial" pitchFamily="34" charset="0"/>
              </a:rPr>
              <a:t>	Other………………………………….1,512</a:t>
            </a:r>
          </a:p>
          <a:p>
            <a:pPr eaLnBrk="1" hangingPunct="1">
              <a:lnSpc>
                <a:spcPct val="90000"/>
              </a:lnSpc>
              <a:spcBef>
                <a:spcPct val="0"/>
              </a:spcBef>
              <a:tabLst>
                <a:tab pos="914400" algn="l"/>
                <a:tab pos="1141413" algn="l"/>
                <a:tab pos="1714500" algn="l"/>
                <a:tab pos="2686050" algn="l"/>
              </a:tabLst>
            </a:pPr>
            <a:endParaRPr lang="en-US" sz="1000" dirty="0" smtClean="0">
              <a:latin typeface="Arial" pitchFamily="34" charset="0"/>
            </a:endParaRPr>
          </a:p>
          <a:p>
            <a:pPr eaLnBrk="1" hangingPunct="1">
              <a:lnSpc>
                <a:spcPct val="90000"/>
              </a:lnSpc>
              <a:tabLst>
                <a:tab pos="914400" algn="l"/>
                <a:tab pos="1141413" algn="l"/>
                <a:tab pos="1714500" algn="l"/>
                <a:tab pos="2686050" algn="l"/>
              </a:tabLst>
            </a:pPr>
            <a:endParaRPr lang="en-US" sz="800" dirty="0" smtClean="0">
              <a:latin typeface="Arial" pitchFamily="34" charset="0"/>
            </a:endParaRPr>
          </a:p>
          <a:p>
            <a:pPr eaLnBrk="1" hangingPunct="1">
              <a:lnSpc>
                <a:spcPct val="90000"/>
              </a:lnSpc>
              <a:tabLst>
                <a:tab pos="914400" algn="l"/>
                <a:tab pos="1141413" algn="l"/>
                <a:tab pos="1714500" algn="l"/>
                <a:tab pos="2686050" algn="l"/>
              </a:tabLst>
            </a:pPr>
            <a:r>
              <a:rPr lang="en-US" sz="800" dirty="0" smtClean="0">
                <a:latin typeface="Arial" pitchFamily="34" charset="0"/>
              </a:rPr>
              <a:t>Centers for Disease Control and Prevention. Annual smoking-attributable mortality, years of potential life lost, and productivity losses</a:t>
            </a:r>
            <a:r>
              <a:rPr lang="en-US" altLang="en-US" sz="800" dirty="0" smtClean="0">
                <a:latin typeface="Arial" pitchFamily="34" charset="0"/>
              </a:rPr>
              <a:t>—</a:t>
            </a:r>
            <a:r>
              <a:rPr lang="en-US" sz="800" dirty="0" smtClean="0">
                <a:latin typeface="Arial" pitchFamily="34" charset="0"/>
              </a:rPr>
              <a:t>United States, 2000</a:t>
            </a:r>
            <a:r>
              <a:rPr lang="en-US" altLang="en-US" sz="800" dirty="0" smtClean="0">
                <a:latin typeface="Arial" pitchFamily="34" charset="0"/>
                <a:cs typeface="Arial" pitchFamily="34" charset="0"/>
              </a:rPr>
              <a:t>–2004</a:t>
            </a:r>
            <a:r>
              <a:rPr lang="en-US" sz="800" dirty="0" smtClean="0">
                <a:latin typeface="Arial" pitchFamily="34" charset="0"/>
              </a:rPr>
              <a:t>. </a:t>
            </a:r>
            <a:r>
              <a:rPr lang="en-US" sz="800" i="1" dirty="0" smtClean="0">
                <a:latin typeface="Arial" pitchFamily="34" charset="0"/>
              </a:rPr>
              <a:t>MMWR</a:t>
            </a:r>
            <a:r>
              <a:rPr lang="en-US" sz="800" dirty="0" smtClean="0">
                <a:latin typeface="Arial" pitchFamily="34" charset="0"/>
              </a:rPr>
              <a:t> 2008;57:1126</a:t>
            </a:r>
            <a:r>
              <a:rPr lang="en-US" altLang="en-US" sz="800" dirty="0" smtClean="0">
                <a:latin typeface="Arial" pitchFamily="34" charset="0"/>
                <a:cs typeface="Arial" pitchFamily="34" charset="0"/>
              </a:rPr>
              <a:t>–1128</a:t>
            </a:r>
            <a:r>
              <a:rPr lang="en-US" sz="800" dirty="0" smtClean="0">
                <a:latin typeface="Arial" pitchFamily="34" charset="0"/>
              </a:rPr>
              <a:t>.</a:t>
            </a:r>
          </a:p>
          <a:p>
            <a:pPr>
              <a:lnSpc>
                <a:spcPct val="90000"/>
              </a:lnSpc>
              <a:spcBef>
                <a:spcPct val="0"/>
              </a:spcBef>
              <a:tabLst>
                <a:tab pos="914400" algn="l"/>
                <a:tab pos="1141413" algn="l"/>
                <a:tab pos="1714500" algn="l"/>
                <a:tab pos="2686050" algn="l"/>
              </a:tabLst>
            </a:pPr>
            <a:endParaRPr lang="en-US" sz="800" dirty="0" smtClean="0">
              <a:solidFill>
                <a:srgbClr val="000000"/>
              </a:solidFill>
              <a:latin typeface="Arial" pitchFamily="34" charset="0"/>
            </a:endParaRPr>
          </a:p>
          <a:p>
            <a:pPr>
              <a:lnSpc>
                <a:spcPct val="90000"/>
              </a:lnSpc>
              <a:spcBef>
                <a:spcPct val="0"/>
              </a:spcBef>
              <a:tabLst>
                <a:tab pos="914400" algn="l"/>
                <a:tab pos="1141413" algn="l"/>
                <a:tab pos="1714500" algn="l"/>
                <a:tab pos="2686050" algn="l"/>
              </a:tabLst>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lnSpc>
                <a:spcPct val="90000"/>
              </a:lnSpc>
              <a:tabLst>
                <a:tab pos="914400" algn="l"/>
                <a:tab pos="1141413" algn="l"/>
                <a:tab pos="1714500" algn="l"/>
                <a:tab pos="2686050" algn="l"/>
              </a:tabLst>
            </a:pPr>
            <a:endParaRPr lang="en-US" sz="800"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11</a:t>
            </a:fld>
            <a:endParaRPr lang="en-US"/>
          </a:p>
        </p:txBody>
      </p:sp>
    </p:spTree>
    <p:extLst>
      <p:ext uri="{BB962C8B-B14F-4D97-AF65-F5344CB8AC3E}">
        <p14:creationId xmlns:p14="http://schemas.microsoft.com/office/powerpoint/2010/main" val="131708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0EC64E8-E562-4B63-97BA-9FDB2339A81D}" type="slidenum">
              <a:rPr lang="en-US" sz="1200" smtClean="0"/>
              <a:pPr/>
              <a:t>12</a:t>
            </a:fld>
            <a:endParaRPr lang="en-US" sz="1200" smtClean="0"/>
          </a:p>
        </p:txBody>
      </p:sp>
      <p:sp>
        <p:nvSpPr>
          <p:cNvPr id="186371" name="Rectangle 2"/>
          <p:cNvSpPr>
            <a:spLocks noGrp="1" noRot="1" noChangeAspect="1" noChangeArrowheads="1" noTextEdit="1"/>
          </p:cNvSpPr>
          <p:nvPr>
            <p:ph type="sldImg"/>
          </p:nvPr>
        </p:nvSpPr>
        <p:spPr>
          <a:xfrm>
            <a:off x="1789113" y="696913"/>
            <a:ext cx="3440112" cy="2579687"/>
          </a:xfrm>
          <a:ln/>
        </p:spPr>
      </p:sp>
      <p:sp>
        <p:nvSpPr>
          <p:cNvPr id="186372" name="Rectangle 3"/>
          <p:cNvSpPr>
            <a:spLocks noGrp="1" noChangeArrowheads="1"/>
          </p:cNvSpPr>
          <p:nvPr>
            <p:ph type="body" idx="1"/>
          </p:nvPr>
        </p:nvSpPr>
        <p:spPr>
          <a:xfrm>
            <a:off x="574675" y="3429000"/>
            <a:ext cx="5867400" cy="517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Despite the detrimental effects of tobacco on pulmonary health, smoking cessation can lead to a significant reduction in the cumulative risk of death from lung cancer. This graph demonstrates the risk of lung cancer mortality incurred by men at age 75; the risk estimates are 15.9% for those who do not quit smoking cigarettes and 9.9%, 6.0%, 3.0%, and 1.7% for men who stopped at ages 60, 50, 40, and 30, respectively (Peto et al., 2000). Similar trends are seen for women. These aggregate data suggest that quitting, at any age, reduces the risk of death from lung cancer. </a:t>
            </a:r>
          </a:p>
          <a:p>
            <a:pPr eaLnBrk="1" hangingPunct="1"/>
            <a:endParaRPr lang="en-US" smtClean="0">
              <a:latin typeface="Arial" pitchFamily="34" charset="0"/>
              <a:cs typeface="Arial" pitchFamily="34" charset="0"/>
            </a:endParaRPr>
          </a:p>
          <a:p>
            <a:pPr eaLnBrk="1" hangingPunct="1"/>
            <a:endParaRPr lang="en-US" sz="900" smtClean="0">
              <a:latin typeface="Arial" pitchFamily="34" charset="0"/>
              <a:cs typeface="Times New Roman" pitchFamily="18" charset="0"/>
            </a:endParaRPr>
          </a:p>
          <a:p>
            <a:pPr eaLnBrk="1" hangingPunct="1"/>
            <a:r>
              <a:rPr lang="en-US" sz="900" smtClean="0">
                <a:latin typeface="Arial" pitchFamily="34" charset="0"/>
                <a:cs typeface="Times New Roman" pitchFamily="18" charset="0"/>
              </a:rPr>
              <a:t>Peto R, Darby S, Deo H, Silcocks P, Whitley E, Doll R. (2000). Smoking, smoking cessation, and lung cancer in the UK since 1950: Combination of national statistics with two case-control studies. </a:t>
            </a:r>
            <a:r>
              <a:rPr lang="en-US" sz="900" i="1" smtClean="0">
                <a:latin typeface="Arial" pitchFamily="34" charset="0"/>
                <a:cs typeface="Times New Roman" pitchFamily="18" charset="0"/>
              </a:rPr>
              <a:t>BMJ</a:t>
            </a:r>
            <a:r>
              <a:rPr lang="en-US" sz="900" smtClean="0">
                <a:latin typeface="Arial" pitchFamily="34" charset="0"/>
                <a:cs typeface="Times New Roman" pitchFamily="18" charset="0"/>
              </a:rPr>
              <a:t> 321(7257):323</a:t>
            </a:r>
            <a:r>
              <a:rPr lang="en-US" sz="900" smtClean="0">
                <a:latin typeface="Arial" pitchFamily="34" charset="0"/>
                <a:cs typeface="Arial" pitchFamily="34" charset="0"/>
              </a:rPr>
              <a:t>–</a:t>
            </a:r>
            <a:r>
              <a:rPr lang="en-US" sz="900" smtClean="0">
                <a:latin typeface="Arial" pitchFamily="34" charset="0"/>
                <a:cs typeface="Times New Roman" pitchFamily="18" charset="0"/>
              </a:rPr>
              <a:t>329.</a:t>
            </a:r>
          </a:p>
          <a:p>
            <a:pPr eaLnBrk="1" hangingPunct="1"/>
            <a:endParaRPr lang="en-US" sz="900" smtClean="0">
              <a:latin typeface="Arial" pitchFamily="34" charset="0"/>
              <a:cs typeface="Times New Roman" pitchFamily="18" charset="0"/>
            </a:endParaRPr>
          </a:p>
          <a:p>
            <a:pPr>
              <a:spcBef>
                <a:spcPct val="0"/>
              </a:spcBef>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smtClean="0">
              <a:latin typeface="Arial" pitchFamily="34"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6B55949-78E2-4353-ADE0-E7390B04DDD5}" type="slidenum">
              <a:rPr lang="en-US" sz="1200" smtClean="0"/>
              <a:pPr/>
              <a:t>13</a:t>
            </a:fld>
            <a:endParaRPr lang="en-US" sz="1200"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D049EEF-154C-4FE6-8419-7772E2A77B33}" type="slidenum">
              <a:rPr lang="en-US" sz="1200" smtClean="0"/>
              <a:pPr/>
              <a:t>14</a:t>
            </a:fld>
            <a:endParaRPr lang="en-US" sz="120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15</a:t>
            </a:fld>
            <a:endParaRPr lang="en-US"/>
          </a:p>
        </p:txBody>
      </p:sp>
    </p:spTree>
    <p:extLst>
      <p:ext uri="{BB962C8B-B14F-4D97-AF65-F5344CB8AC3E}">
        <p14:creationId xmlns:p14="http://schemas.microsoft.com/office/powerpoint/2010/main" val="295185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6B06530-8A3A-43B6-A9E6-86A8015B0580}"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4AA6CDE-F8C8-4ED3-BD1A-61F167DC8104}" type="slidenum">
              <a:rPr lang="en-US" sz="1200" smtClean="0">
                <a:solidFill>
                  <a:srgbClr val="000000"/>
                </a:solidFill>
              </a:rPr>
              <a:pPr/>
              <a:t>17</a:t>
            </a:fld>
            <a:endParaRPr lang="en-US" sz="1200"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A147B2C2-7A46-4871-9F86-06C3E31BFEA6}"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C561DC3E-88BD-4BE7-AB99-0E373B70A851}" type="slidenum">
              <a:rPr lang="en-US" sz="1200" smtClean="0"/>
              <a:pPr/>
              <a:t>19</a:t>
            </a:fld>
            <a:endParaRPr lang="en-US" sz="1200" smtClean="0"/>
          </a:p>
        </p:txBody>
      </p:sp>
      <p:sp>
        <p:nvSpPr>
          <p:cNvPr id="207875" name="Rectangle 2"/>
          <p:cNvSpPr>
            <a:spLocks noGrp="1" noRot="1" noChangeAspect="1" noChangeArrowheads="1" noTextEdit="1"/>
          </p:cNvSpPr>
          <p:nvPr>
            <p:ph type="sldImg"/>
          </p:nvPr>
        </p:nvSpPr>
        <p:spPr>
          <a:xfrm>
            <a:off x="1792288" y="696913"/>
            <a:ext cx="3440112" cy="2579687"/>
          </a:xfrm>
          <a:ln/>
        </p:spPr>
      </p:sp>
      <p:sp>
        <p:nvSpPr>
          <p:cNvPr id="207876" name="Rectangle 3"/>
          <p:cNvSpPr>
            <a:spLocks noGrp="1" noChangeArrowheads="1"/>
          </p:cNvSpPr>
          <p:nvPr>
            <p:ph type="body" idx="1"/>
          </p:nvPr>
        </p:nvSpPr>
        <p:spPr>
          <a:xfrm>
            <a:off x="574675" y="3427413"/>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83" tIns="46592" rIns="93183" bIns="46592"/>
          <a:lstStyle/>
          <a:p>
            <a:pPr defTabSz="177800" eaLnBrk="1" hangingPunct="1">
              <a:spcBef>
                <a:spcPct val="0"/>
              </a:spcBef>
              <a:tabLst>
                <a:tab pos="228600" algn="l"/>
              </a:tabLst>
            </a:pPr>
            <a:r>
              <a:rPr lang="en-US" altLang="en-US" sz="1000" smtClean="0">
                <a:latin typeface="Arial" pitchFamily="34" charset="0"/>
              </a:rPr>
              <a:t>In 2005, the prevalence of current smoking</a:t>
            </a:r>
            <a:r>
              <a:rPr lang="en-US" altLang="en-US" sz="1000" baseline="30000" smtClean="0">
                <a:latin typeface="Arial" pitchFamily="34" charset="0"/>
              </a:rPr>
              <a:t>1</a:t>
            </a:r>
            <a:r>
              <a:rPr lang="en-US" altLang="en-US" sz="1000" smtClean="0">
                <a:latin typeface="Arial" pitchFamily="34" charset="0"/>
              </a:rPr>
              <a:t> in the U.S. was highest among adults (aged 25 years or older) who had received a General Educational Development (GED) diploma (43.2%). Persons with a graduate degree (masters, professional, or doctorate) had the lowest prevalence (7.1%)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spcBef>
                <a:spcPct val="0"/>
              </a:spcBef>
              <a:tabLst>
                <a:tab pos="228600" algn="l"/>
              </a:tabLst>
            </a:pPr>
            <a:r>
              <a:rPr lang="en-US" altLang="en-US" sz="1000" smtClean="0">
                <a:latin typeface="Arial" pitchFamily="34" charset="0"/>
              </a:rPr>
              <a:t>Also notable is the fact that the prevalence of adult smoking is associated with poverty level. The prevalence is 20.6% for persons who are at or above the poverty level and 29.9% for persons who are below the poverty level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spcBef>
                <a:spcPct val="0"/>
              </a:spcBef>
              <a:tabLst>
                <a:tab pos="228600" algn="l"/>
              </a:tabLst>
            </a:pPr>
            <a:r>
              <a:rPr lang="en-US" altLang="en-US" sz="1000" smtClean="0">
                <a:latin typeface="Arial" pitchFamily="34" charset="0"/>
              </a:rPr>
              <a:t>The smoking prevalence is 24.4% for persons aged 18–24; 24.1% for persons aged 25–44; 21.9% for persons aged 45–64; and 8.6% for persons at least 65 years of age (CDC, 2006). </a:t>
            </a:r>
          </a:p>
          <a:p>
            <a:pPr defTabSz="177800" eaLnBrk="1" hangingPunct="1">
              <a:spcBef>
                <a:spcPct val="0"/>
              </a:spcBef>
              <a:tabLst>
                <a:tab pos="228600" algn="l"/>
              </a:tabLst>
            </a:pPr>
            <a:endParaRPr lang="en-US" altLang="en-US" sz="1000" smtClean="0">
              <a:latin typeface="Arial" pitchFamily="34" charset="0"/>
            </a:endParaRPr>
          </a:p>
          <a:p>
            <a:pPr defTabSz="177800" eaLnBrk="1" hangingPunct="1">
              <a:tabLst>
                <a:tab pos="228600" algn="l"/>
              </a:tabLst>
            </a:pPr>
            <a:r>
              <a:rPr lang="en-US" altLang="en-US" baseline="30000" smtClean="0">
                <a:latin typeface="Arial" pitchFamily="34" charset="0"/>
              </a:rPr>
              <a:t>1</a:t>
            </a:r>
            <a:r>
              <a:rPr lang="en-US" altLang="en-US" sz="900" smtClean="0">
                <a:latin typeface="Arial" pitchFamily="34" charset="0"/>
              </a:rPr>
              <a:t>Current smokers: persons who reported having smoked </a:t>
            </a:r>
            <a:r>
              <a:rPr lang="en-US" altLang="en-US" sz="900" smtClean="0">
                <a:latin typeface="Arial" pitchFamily="34" charset="0"/>
                <a:sym typeface="Symbol" pitchFamily="18" charset="2"/>
              </a:rPr>
              <a:t>100 or more cigarettes during their lifetime and who smoked every day or some days at the time of the interview.</a:t>
            </a:r>
          </a:p>
          <a:p>
            <a:pPr defTabSz="177800" eaLnBrk="1" hangingPunct="1">
              <a:tabLst>
                <a:tab pos="228600" algn="l"/>
              </a:tabLst>
            </a:pPr>
            <a:endParaRPr lang="en-US" altLang="en-US" sz="900" smtClean="0">
              <a:latin typeface="Arial" pitchFamily="34" charset="0"/>
              <a:cs typeface="Times New Roman" pitchFamily="18" charset="0"/>
            </a:endParaRPr>
          </a:p>
          <a:p>
            <a:pPr defTabSz="177800" eaLnBrk="1" hangingPunct="1">
              <a:tabLst>
                <a:tab pos="228600" algn="l"/>
              </a:tabLst>
            </a:pPr>
            <a:r>
              <a:rPr lang="en-US" altLang="en-US" sz="900" smtClean="0">
                <a:latin typeface="Arial" pitchFamily="34" charset="0"/>
                <a:cs typeface="Times New Roman" pitchFamily="18" charset="0"/>
              </a:rPr>
              <a:t>Centers for Disease Control and Prevention.</a:t>
            </a:r>
            <a:r>
              <a:rPr lang="en-US" altLang="en-US" sz="900" smtClean="0">
                <a:latin typeface="Arial" pitchFamily="34" charset="0"/>
              </a:rPr>
              <a:t> (2006). Tobacco use among adults—United States, 2005. </a:t>
            </a:r>
            <a:r>
              <a:rPr lang="en-US" altLang="en-US" sz="900" i="1" smtClean="0">
                <a:latin typeface="Arial" pitchFamily="34" charset="0"/>
              </a:rPr>
              <a:t>MMWR </a:t>
            </a:r>
            <a:r>
              <a:rPr lang="en-US" altLang="en-US" sz="900" smtClean="0">
                <a:latin typeface="Arial" pitchFamily="34" charset="0"/>
              </a:rPr>
              <a:t>55:1145</a:t>
            </a:r>
            <a:r>
              <a:rPr lang="en-US" altLang="en-US" sz="900" smtClean="0">
                <a:latin typeface="Arial" pitchFamily="34" charset="0"/>
                <a:cs typeface="Arial" pitchFamily="34" charset="0"/>
              </a:rPr>
              <a:t>–1148</a:t>
            </a:r>
            <a:r>
              <a:rPr lang="en-US" altLang="en-US" sz="900" smtClean="0">
                <a:latin typeface="Arial" pitchFamily="34" charset="0"/>
              </a:rPr>
              <a:t>.</a:t>
            </a:r>
          </a:p>
          <a:p>
            <a:pPr defTabSz="177800" eaLnBrk="1" hangingPunct="1">
              <a:tabLst>
                <a:tab pos="228600" algn="l"/>
              </a:tabLst>
            </a:pPr>
            <a:endParaRPr lang="en-US" sz="900" smtClean="0">
              <a:solidFill>
                <a:srgbClr val="000000"/>
              </a:solidFill>
              <a:latin typeface="Arial" pitchFamily="34" charset="0"/>
            </a:endParaRPr>
          </a:p>
          <a:p>
            <a:pPr defTabSz="177800">
              <a:spcBef>
                <a:spcPct val="0"/>
              </a:spcBef>
              <a:tabLst>
                <a:tab pos="228600" algn="l"/>
              </a:tabLst>
            </a:pPr>
            <a:r>
              <a:rPr lang="en-US" sz="10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BEA3233-A984-4EDC-9449-52245787C77D}"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3B687BA-F7CF-4B39-9EF4-324B1DB90DA9}" type="slidenum">
              <a:rPr lang="en-US" sz="1200" smtClean="0"/>
              <a:pPr/>
              <a:t>20</a:t>
            </a:fld>
            <a:endParaRPr lang="en-US" sz="1200" smtClean="0"/>
          </a:p>
        </p:txBody>
      </p:sp>
      <p:sp>
        <p:nvSpPr>
          <p:cNvPr id="206851" name="Rectangle 2"/>
          <p:cNvSpPr>
            <a:spLocks noGrp="1" noRot="1" noChangeAspect="1" noChangeArrowheads="1" noTextEdit="1"/>
          </p:cNvSpPr>
          <p:nvPr>
            <p:ph type="sldImg"/>
          </p:nvPr>
        </p:nvSpPr>
        <p:spPr>
          <a:xfrm>
            <a:off x="1792288" y="696913"/>
            <a:ext cx="3440112" cy="2579687"/>
          </a:xfrm>
          <a:ln/>
        </p:spPr>
      </p:sp>
      <p:sp>
        <p:nvSpPr>
          <p:cNvPr id="206852" name="Rectangle 3"/>
          <p:cNvSpPr>
            <a:spLocks noGrp="1" noChangeArrowheads="1"/>
          </p:cNvSpPr>
          <p:nvPr>
            <p:ph type="body" idx="1"/>
          </p:nvPr>
        </p:nvSpPr>
        <p:spPr>
          <a:xfrm>
            <a:off x="533400" y="3429000"/>
            <a:ext cx="5868988"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83" tIns="46592" rIns="93183" bIns="46592"/>
          <a:lstStyle/>
          <a:p>
            <a:pPr defTabSz="177800" eaLnBrk="1" hangingPunct="1">
              <a:spcBef>
                <a:spcPct val="0"/>
              </a:spcBef>
              <a:tabLst>
                <a:tab pos="228600" algn="l"/>
              </a:tabLst>
            </a:pPr>
            <a:r>
              <a:rPr lang="en-US" altLang="en-US" sz="1000" smtClean="0">
                <a:latin typeface="Arial" pitchFamily="34" charset="0"/>
              </a:rPr>
              <a:t>In 2005, the prevalence of smoking in the U.S. was highest among American Indian/Alaska Natives (32.0%) and next highest among non-Hispanic Whites (21.9%), followed by non-Hispanic Blacks (21.5%), Hispanics (16.2%), and Asians (13.3%) (CDC, 2006).</a:t>
            </a:r>
          </a:p>
          <a:p>
            <a:pPr defTabSz="177800" eaLnBrk="1" hangingPunct="1">
              <a:spcBef>
                <a:spcPct val="0"/>
              </a:spcBef>
              <a:tabLst>
                <a:tab pos="228600" algn="l"/>
              </a:tabLst>
            </a:pPr>
            <a:endParaRPr lang="en-US" altLang="en-US" sz="1000" b="1" smtClean="0">
              <a:latin typeface="Arial" pitchFamily="34" charset="0"/>
            </a:endParaRPr>
          </a:p>
          <a:p>
            <a:pPr defTabSz="177800" eaLnBrk="1" hangingPunct="1">
              <a:tabLst>
                <a:tab pos="228600" algn="l"/>
              </a:tabLst>
            </a:pPr>
            <a:endParaRPr lang="en-US" altLang="en-US" sz="1000" smtClean="0">
              <a:latin typeface="Arial" pitchFamily="34" charset="0"/>
              <a:cs typeface="Times New Roman" pitchFamily="18" charset="0"/>
            </a:endParaRPr>
          </a:p>
          <a:p>
            <a:pPr defTabSz="177800" eaLnBrk="1" hangingPunct="1">
              <a:tabLst>
                <a:tab pos="228600" algn="l"/>
              </a:tabLst>
            </a:pPr>
            <a:r>
              <a:rPr lang="en-US" altLang="en-US" sz="900" smtClean="0">
                <a:latin typeface="Arial" pitchFamily="34" charset="0"/>
                <a:cs typeface="Times New Roman" pitchFamily="18" charset="0"/>
              </a:rPr>
              <a:t>Centers for Disease Control and Prevention.</a:t>
            </a:r>
            <a:r>
              <a:rPr lang="en-US" altLang="en-US" sz="900" smtClean="0">
                <a:latin typeface="Arial" pitchFamily="34" charset="0"/>
              </a:rPr>
              <a:t> (2006). Tobacco use among adults—United States, 2005. </a:t>
            </a:r>
            <a:r>
              <a:rPr lang="en-US" altLang="en-US" sz="900" i="1" smtClean="0">
                <a:latin typeface="Arial" pitchFamily="34" charset="0"/>
              </a:rPr>
              <a:t>MMWR </a:t>
            </a:r>
            <a:r>
              <a:rPr lang="en-US" altLang="en-US" sz="900" smtClean="0">
                <a:latin typeface="Arial" pitchFamily="34" charset="0"/>
              </a:rPr>
              <a:t>55:1145</a:t>
            </a:r>
            <a:r>
              <a:rPr lang="en-US" altLang="en-US" sz="900" smtClean="0">
                <a:latin typeface="Arial" pitchFamily="34" charset="0"/>
                <a:cs typeface="Arial" pitchFamily="34" charset="0"/>
              </a:rPr>
              <a:t>–1148</a:t>
            </a:r>
            <a:r>
              <a:rPr lang="en-US" altLang="en-US" sz="900" smtClean="0">
                <a:latin typeface="Arial" pitchFamily="34" charset="0"/>
              </a:rPr>
              <a:t>.</a:t>
            </a:r>
          </a:p>
          <a:p>
            <a:pPr defTabSz="177800">
              <a:spcBef>
                <a:spcPct val="0"/>
              </a:spcBef>
              <a:tabLst>
                <a:tab pos="228600" algn="l"/>
              </a:tabLst>
            </a:pPr>
            <a:endParaRPr lang="en-US" sz="900" smtClean="0">
              <a:solidFill>
                <a:srgbClr val="000000"/>
              </a:solidFill>
              <a:latin typeface="Arial" pitchFamily="34" charset="0"/>
            </a:endParaRPr>
          </a:p>
          <a:p>
            <a:pPr defTabSz="177800">
              <a:spcBef>
                <a:spcPct val="0"/>
              </a:spcBef>
              <a:tabLst>
                <a:tab pos="228600" algn="l"/>
              </a:tabLst>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21</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ABFAEF0-670E-4B6E-A0F8-553986845194}" type="slidenum">
              <a:rPr lang="en-US" sz="1200" smtClean="0"/>
              <a:pPr/>
              <a:t>22</a:t>
            </a:fld>
            <a:endParaRPr lang="en-US" sz="120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3A9220D-D25C-4926-ACFD-DE4E40AB83F7}" type="slidenum">
              <a:rPr lang="en-US" sz="1200" smtClean="0"/>
              <a:pPr/>
              <a:t>23</a:t>
            </a:fld>
            <a:endParaRPr lang="en-US" sz="120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24</a:t>
            </a:fld>
            <a:endParaRPr lang="en-US"/>
          </a:p>
        </p:txBody>
      </p:sp>
    </p:spTree>
    <p:extLst>
      <p:ext uri="{BB962C8B-B14F-4D97-AF65-F5344CB8AC3E}">
        <p14:creationId xmlns:p14="http://schemas.microsoft.com/office/powerpoint/2010/main" val="150165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63F714F1-F9CC-451E-987C-8212CD9E6DDA}"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A9C18DB-6C49-4310-ACE4-9764D2E5A92A}" type="datetime9">
              <a:rPr lang="en-US" smtClean="0">
                <a:solidFill>
                  <a:prstClr val="black"/>
                </a:solidFill>
              </a:rPr>
              <a:pPr>
                <a:defRPr/>
              </a:pPr>
              <a:t>8/2/2013 11:23:19 AM</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9E8D341D-3274-40A0-8A54-78EF9828E08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03596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27</a:t>
            </a:fld>
            <a:endParaRPr lang="en-US"/>
          </a:p>
        </p:txBody>
      </p:sp>
    </p:spTree>
    <p:extLst>
      <p:ext uri="{BB962C8B-B14F-4D97-AF65-F5344CB8AC3E}">
        <p14:creationId xmlns:p14="http://schemas.microsoft.com/office/powerpoint/2010/main" val="3755861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B9FEE59-7642-4A8B-B1C7-FB003967B1D7}" type="slidenum">
              <a:rPr lang="en-US" sz="1200" smtClean="0">
                <a:solidFill>
                  <a:prstClr val="black"/>
                </a:solidFill>
              </a:rPr>
              <a:pPr/>
              <a:t>28</a:t>
            </a:fld>
            <a:endParaRPr lang="en-US" sz="1200"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CDB1C03-C82B-42B4-86E4-44513CB110B8}"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3</a:t>
            </a:fld>
            <a:endParaRPr lang="en-US"/>
          </a:p>
        </p:txBody>
      </p:sp>
    </p:spTree>
    <p:extLst>
      <p:ext uri="{BB962C8B-B14F-4D97-AF65-F5344CB8AC3E}">
        <p14:creationId xmlns:p14="http://schemas.microsoft.com/office/powerpoint/2010/main" val="395323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9B833AAF-BEB2-4FE4-B3BD-D33391214D85}"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10EE9C08-ED1F-4990-8819-5A05A5F8B343}"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B05D0A52-5FED-48D5-9647-6C9EFCD2CB97}"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4933873-A5D2-4925-8E2F-FA7EDB28BD2B}"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38C93D1-F88F-4B3C-9ECF-3C19E9A1E523}" type="slidenum">
              <a:rPr lang="en-US" sz="1200" smtClean="0"/>
              <a:pPr/>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73F8592D-0089-48F1-B513-07F275E7ADDA}" type="slidenum">
              <a:rPr lang="en-US" sz="1200" smtClean="0"/>
              <a:pPr/>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D84BF4E0-7EEE-407A-A69F-8A6625BEC853}" type="slidenum">
              <a:rPr lang="en-US" sz="1200" smtClean="0"/>
              <a:pPr/>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737972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38</a:t>
            </a:fld>
            <a:endParaRPr lang="en-US"/>
          </a:p>
        </p:txBody>
      </p:sp>
    </p:spTree>
    <p:extLst>
      <p:ext uri="{BB962C8B-B14F-4D97-AF65-F5344CB8AC3E}">
        <p14:creationId xmlns:p14="http://schemas.microsoft.com/office/powerpoint/2010/main" val="399972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246372D2-FBAD-4A04-9B2B-7FDE1CBBCF12}" type="slidenum">
              <a:rPr lang="en-US" sz="1200" smtClean="0"/>
              <a:pPr/>
              <a:t>39</a:t>
            </a:fld>
            <a:endParaRPr lang="en-US" sz="120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a:t>
            </a:fld>
            <a:endParaRPr lang="en-US"/>
          </a:p>
        </p:txBody>
      </p:sp>
    </p:spTree>
    <p:extLst>
      <p:ext uri="{BB962C8B-B14F-4D97-AF65-F5344CB8AC3E}">
        <p14:creationId xmlns:p14="http://schemas.microsoft.com/office/powerpoint/2010/main" val="3748036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048C6EC2-C03B-4585-B138-BD1343DDD300}" type="slidenum">
              <a:rPr lang="en-US" sz="1200" smtClean="0"/>
              <a:pPr/>
              <a:t>40</a:t>
            </a:fld>
            <a:endParaRPr lang="en-US" sz="1200" smtClean="0"/>
          </a:p>
        </p:txBody>
      </p:sp>
      <p:sp>
        <p:nvSpPr>
          <p:cNvPr id="223235" name="Rectangle 2"/>
          <p:cNvSpPr>
            <a:spLocks noGrp="1" noRot="1" noChangeAspect="1" noChangeArrowheads="1" noTextEdit="1"/>
          </p:cNvSpPr>
          <p:nvPr>
            <p:ph type="sldImg"/>
          </p:nvPr>
        </p:nvSpPr>
        <p:spPr>
          <a:xfrm>
            <a:off x="1806575" y="695325"/>
            <a:ext cx="3441700" cy="2581275"/>
          </a:xfrm>
          <a:ln/>
        </p:spPr>
      </p:sp>
      <p:sp>
        <p:nvSpPr>
          <p:cNvPr id="223236" name="Rectangle 3"/>
          <p:cNvSpPr>
            <a:spLocks noGrp="1" noChangeArrowheads="1"/>
          </p:cNvSpPr>
          <p:nvPr>
            <p:ph type="body" idx="1"/>
          </p:nvPr>
        </p:nvSpPr>
        <p:spPr>
          <a:xfrm>
            <a:off x="590550" y="3429000"/>
            <a:ext cx="5867400" cy="517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2" tIns="45741" rIns="91482" bIns="45741"/>
          <a:lstStyle/>
          <a:p>
            <a:pPr eaLnBrk="1" hangingPunct="1"/>
            <a:r>
              <a:rPr lang="en-US" altLang="en-US" smtClean="0">
                <a:latin typeface="Arial" pitchFamily="34" charset="0"/>
              </a:rPr>
              <a:t>As a final review, the 5 A’s are</a:t>
            </a:r>
          </a:p>
          <a:p>
            <a:pPr marL="342900" lvl="1" indent="-114300" eaLnBrk="1" hangingPunct="1">
              <a:buFontTx/>
              <a:buChar char="•"/>
            </a:pPr>
            <a:r>
              <a:rPr lang="en-US" altLang="en-US" b="1" smtClean="0">
                <a:latin typeface="Arial" pitchFamily="34" charset="0"/>
              </a:rPr>
              <a:t>Ask</a:t>
            </a:r>
            <a:r>
              <a:rPr lang="en-US" altLang="en-US" smtClean="0">
                <a:latin typeface="Arial" pitchFamily="34" charset="0"/>
              </a:rPr>
              <a:t> about tobacco use.</a:t>
            </a:r>
          </a:p>
          <a:p>
            <a:pPr marL="342900" lvl="1" indent="-114300" eaLnBrk="1" hangingPunct="1">
              <a:buFontTx/>
              <a:buChar char="•"/>
            </a:pPr>
            <a:r>
              <a:rPr lang="en-US" altLang="en-US" b="1" smtClean="0">
                <a:latin typeface="Arial" pitchFamily="34" charset="0"/>
              </a:rPr>
              <a:t>Advise</a:t>
            </a:r>
            <a:r>
              <a:rPr lang="en-US" altLang="en-US" smtClean="0">
                <a:latin typeface="Arial" pitchFamily="34" charset="0"/>
              </a:rPr>
              <a:t> tobacco users to quit.</a:t>
            </a:r>
          </a:p>
          <a:p>
            <a:pPr marL="342900" lvl="1" indent="-114300" eaLnBrk="1" hangingPunct="1">
              <a:buFontTx/>
              <a:buChar char="•"/>
            </a:pPr>
            <a:r>
              <a:rPr lang="en-US" altLang="en-US" b="1" smtClean="0">
                <a:latin typeface="Arial" pitchFamily="34" charset="0"/>
              </a:rPr>
              <a:t>Assess </a:t>
            </a:r>
            <a:r>
              <a:rPr lang="en-US" altLang="en-US" smtClean="0">
                <a:latin typeface="Arial" pitchFamily="34" charset="0"/>
              </a:rPr>
              <a:t>readiness make a quit attempt.</a:t>
            </a:r>
            <a:endParaRPr lang="en-US" altLang="en-US" b="1" smtClean="0">
              <a:latin typeface="Arial" pitchFamily="34" charset="0"/>
            </a:endParaRPr>
          </a:p>
          <a:p>
            <a:pPr marL="342900" lvl="1" indent="-114300" eaLnBrk="1" hangingPunct="1">
              <a:buFontTx/>
              <a:buChar char="•"/>
            </a:pPr>
            <a:r>
              <a:rPr lang="en-US" altLang="en-US" b="1" smtClean="0">
                <a:latin typeface="Arial" pitchFamily="34" charset="0"/>
              </a:rPr>
              <a:t>Assist</a:t>
            </a:r>
            <a:r>
              <a:rPr lang="en-US" altLang="en-US" smtClean="0">
                <a:latin typeface="Arial" pitchFamily="34" charset="0"/>
              </a:rPr>
              <a:t> with the quit attempt.</a:t>
            </a:r>
          </a:p>
          <a:p>
            <a:pPr marL="342900" lvl="1" indent="-114300" eaLnBrk="1" hangingPunct="1">
              <a:buFontTx/>
              <a:buChar char="•"/>
            </a:pPr>
            <a:r>
              <a:rPr lang="en-US" altLang="en-US" b="1" smtClean="0">
                <a:latin typeface="Arial" pitchFamily="34" charset="0"/>
              </a:rPr>
              <a:t>Arrange</a:t>
            </a:r>
            <a:r>
              <a:rPr lang="en-US" altLang="en-US" smtClean="0">
                <a:latin typeface="Arial" pitchFamily="34" charset="0"/>
              </a:rPr>
              <a:t> follow-up care.</a:t>
            </a:r>
          </a:p>
          <a:p>
            <a:pPr eaLnBrk="1" hangingPunct="1">
              <a:spcBef>
                <a:spcPct val="0"/>
              </a:spcBef>
            </a:pPr>
            <a:endParaRPr lang="en-US" altLang="en-US" smtClean="0">
              <a:latin typeface="Arial" pitchFamily="34" charset="0"/>
            </a:endParaRPr>
          </a:p>
          <a:p>
            <a:pPr eaLnBrk="1" hangingPunct="1"/>
            <a:r>
              <a:rPr lang="en-US" altLang="en-US" smtClean="0">
                <a:latin typeface="Arial" pitchFamily="34" charset="0"/>
              </a:rPr>
              <a:t>Each of these is a key component of comprehensive tobacco cessation counseling interventions. </a:t>
            </a:r>
          </a:p>
          <a:p>
            <a:pPr eaLnBrk="1" hangingPunct="1"/>
            <a:endParaRPr lang="en-US" altLang="en-US" smtClean="0">
              <a:latin typeface="Arial" pitchFamily="34" charset="0"/>
            </a:endParaRPr>
          </a:p>
          <a:p>
            <a:pPr eaLnBrk="1" hangingPunct="1"/>
            <a:endParaRPr lang="en-US" altLang="en-US" smtClean="0">
              <a:latin typeface="Arial" pitchFamily="34" charset="0"/>
            </a:endParaRPr>
          </a:p>
          <a:p>
            <a:pPr>
              <a:spcBef>
                <a:spcPct val="0"/>
              </a:spcBef>
            </a:pPr>
            <a:r>
              <a:rPr lang="en-US"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sz="900" smtClean="0">
                <a:solidFill>
                  <a:srgbClr val="000000"/>
                </a:solidFill>
                <a:latin typeface="Arial" pitchFamily="34" charset="0"/>
              </a:rPr>
              <a:t>Slide is used with permission, Rx for Change: Clinician-Assisted Tobacco Cessation. Copyright © 1999-2007 The Regents of the University of California, University of Southern California, and Western University of Health Sciences. All rights reserved.</a:t>
            </a:r>
            <a:endParaRPr lang="en-US" altLang="en-US" sz="900" smtClean="0">
              <a:solidFill>
                <a:srgbClr val="000000"/>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B6CAC1C-E11B-4625-9853-45F274FD5832}" type="slidenum">
              <a:rPr lang="en-US" sz="1200" smtClean="0"/>
              <a:pPr/>
              <a:t>41</a:t>
            </a:fld>
            <a:endParaRPr lang="en-US" sz="1200" smtClean="0"/>
          </a:p>
        </p:txBody>
      </p:sp>
      <p:sp>
        <p:nvSpPr>
          <p:cNvPr id="231427" name="Rectangle 2"/>
          <p:cNvSpPr>
            <a:spLocks noGrp="1" noRot="1" noChangeAspect="1" noChangeArrowheads="1" noTextEdit="1"/>
          </p:cNvSpPr>
          <p:nvPr>
            <p:ph type="sldImg"/>
          </p:nvPr>
        </p:nvSpPr>
        <p:spPr>
          <a:xfrm>
            <a:off x="1935163" y="695325"/>
            <a:ext cx="3441700" cy="2581275"/>
          </a:xfrm>
          <a:ln/>
        </p:spPr>
      </p:sp>
      <p:sp>
        <p:nvSpPr>
          <p:cNvPr id="231428" name="Rectangle 3"/>
          <p:cNvSpPr>
            <a:spLocks noGrp="1" noChangeArrowheads="1"/>
          </p:cNvSpPr>
          <p:nvPr>
            <p:ph type="body" idx="1"/>
          </p:nvPr>
        </p:nvSpPr>
        <p:spPr>
          <a:xfrm>
            <a:off x="573088" y="3429000"/>
            <a:ext cx="5867400" cy="5172075"/>
          </a:xfrm>
          <a:noFill/>
          <a:ln>
            <a:solidFill>
              <a:schemeClr val="tx1"/>
            </a:solidFill>
          </a:ln>
          <a:extLst>
            <a:ext uri="{909E8E84-426E-40DD-AFC4-6F175D3DCCD1}">
              <a14:hiddenFill xmlns:a14="http://schemas.microsoft.com/office/drawing/2010/main">
                <a:solidFill>
                  <a:srgbClr val="FFFFFF"/>
                </a:solidFill>
              </a14:hiddenFill>
            </a:ext>
          </a:extLst>
        </p:spPr>
        <p:txBody>
          <a:bodyPr lIns="94087" tIns="47043" rIns="94087" bIns="47043"/>
          <a:lstStyle/>
          <a:p>
            <a:pPr eaLnBrk="1" hangingPunct="1"/>
            <a:r>
              <a:rPr lang="en-US" sz="900" dirty="0" smtClean="0">
                <a:latin typeface="Arial" pitchFamily="34" charset="0"/>
              </a:rPr>
              <a:t>Drugs such as cocaine, heroin, amphetamine, and nicotine exert profound effects on the brain. These agents have in common the ability to </a:t>
            </a:r>
            <a:r>
              <a:rPr lang="en-US" sz="900" b="1" dirty="0" smtClean="0">
                <a:latin typeface="Arial" pitchFamily="34" charset="0"/>
              </a:rPr>
              <a:t>stimulate the release of the neurotransmitter dopamine</a:t>
            </a:r>
            <a:r>
              <a:rPr lang="en-US" sz="900" dirty="0" smtClean="0">
                <a:latin typeface="Arial" pitchFamily="34" charset="0"/>
              </a:rPr>
              <a:t> in the midbrain. </a:t>
            </a:r>
            <a:r>
              <a:rPr lang="en-US" sz="900" b="1" dirty="0" smtClean="0">
                <a:latin typeface="Arial" pitchFamily="34" charset="0"/>
              </a:rPr>
              <a:t>Dopamine induces feelings of euphoria and pleasure and is responsible for activating the dopamine reward pathway</a:t>
            </a:r>
            <a:r>
              <a:rPr lang="en-US" sz="900" dirty="0" smtClean="0">
                <a:latin typeface="Arial" pitchFamily="34" charset="0"/>
              </a:rPr>
              <a:t> (</a:t>
            </a:r>
            <a:r>
              <a:rPr lang="en-US" sz="900" dirty="0" err="1" smtClean="0">
                <a:latin typeface="Arial" pitchFamily="34" charset="0"/>
              </a:rPr>
              <a:t>Leshner</a:t>
            </a:r>
            <a:r>
              <a:rPr lang="en-US" sz="900" dirty="0" smtClean="0">
                <a:latin typeface="Arial" pitchFamily="34" charset="0"/>
              </a:rPr>
              <a:t>, 1997).</a:t>
            </a:r>
          </a:p>
          <a:p>
            <a:pPr eaLnBrk="1" hangingPunct="1"/>
            <a:r>
              <a:rPr lang="en-US" sz="900" dirty="0" smtClean="0">
                <a:latin typeface="Arial" pitchFamily="34" charset="0"/>
              </a:rPr>
              <a:t>The dopamine reward pathway, as depicted in this simplified diagram, is a network of nervous tissue in the middle of the brain that elicits feelings of pleasure in response to certain stimuli.</a:t>
            </a:r>
            <a:r>
              <a:rPr lang="en-US" sz="900" b="1" dirty="0" smtClean="0">
                <a:latin typeface="Arial" pitchFamily="34" charset="0"/>
              </a:rPr>
              <a:t> </a:t>
            </a:r>
            <a:r>
              <a:rPr lang="en-US" sz="900" dirty="0" smtClean="0">
                <a:latin typeface="Arial" pitchFamily="34" charset="0"/>
              </a:rPr>
              <a:t>The important interconnected structures of the reward pathway include the </a:t>
            </a:r>
            <a:r>
              <a:rPr lang="en-US" sz="900" b="1" dirty="0" smtClean="0">
                <a:latin typeface="Arial" pitchFamily="34" charset="0"/>
              </a:rPr>
              <a:t>ventral tegmental area</a:t>
            </a:r>
            <a:r>
              <a:rPr lang="en-US" sz="900" dirty="0" smtClean="0">
                <a:latin typeface="Arial" pitchFamily="34" charset="0"/>
              </a:rPr>
              <a:t> (VTA), the </a:t>
            </a:r>
            <a:r>
              <a:rPr lang="en-US" sz="900" b="1" dirty="0" smtClean="0">
                <a:latin typeface="Arial" pitchFamily="34" charset="0"/>
              </a:rPr>
              <a:t>nucleus </a:t>
            </a:r>
            <a:r>
              <a:rPr lang="en-US" sz="900" b="1" dirty="0" err="1" smtClean="0">
                <a:latin typeface="Arial" pitchFamily="34" charset="0"/>
              </a:rPr>
              <a:t>accumbens</a:t>
            </a:r>
            <a:r>
              <a:rPr lang="en-US" sz="900" b="1" dirty="0" smtClean="0">
                <a:latin typeface="Arial" pitchFamily="34" charset="0"/>
              </a:rPr>
              <a:t>,</a:t>
            </a:r>
            <a:r>
              <a:rPr lang="en-US" sz="900" dirty="0" smtClean="0">
                <a:latin typeface="Arial" pitchFamily="34" charset="0"/>
              </a:rPr>
              <a:t> and the </a:t>
            </a:r>
            <a:r>
              <a:rPr lang="en-US" sz="900" b="1" dirty="0" smtClean="0">
                <a:latin typeface="Arial" pitchFamily="34" charset="0"/>
              </a:rPr>
              <a:t>prefrontal cortex </a:t>
            </a:r>
            <a:r>
              <a:rPr lang="en-US" sz="900" dirty="0" smtClean="0">
                <a:latin typeface="Arial" pitchFamily="34" charset="0"/>
              </a:rPr>
              <a:t>(area of the brain responsible for thinking and judgment). The neurons of the VTA contain the neurotransmitter dopamine, which is released in the nucleus </a:t>
            </a:r>
            <a:r>
              <a:rPr lang="en-US" sz="900" dirty="0" err="1" smtClean="0">
                <a:latin typeface="Arial" pitchFamily="34" charset="0"/>
              </a:rPr>
              <a:t>accumbens</a:t>
            </a:r>
            <a:r>
              <a:rPr lang="en-US" sz="900" dirty="0" smtClean="0">
                <a:latin typeface="Arial" pitchFamily="34" charset="0"/>
              </a:rPr>
              <a:t> and in the prefrontal cortex.</a:t>
            </a:r>
            <a:r>
              <a:rPr lang="en-US" sz="900" b="1" dirty="0" smtClean="0">
                <a:latin typeface="Arial" pitchFamily="34" charset="0"/>
              </a:rPr>
              <a:t> </a:t>
            </a:r>
          </a:p>
          <a:p>
            <a:pPr eaLnBrk="1" hangingPunct="1"/>
            <a:r>
              <a:rPr lang="en-US" sz="900" dirty="0" smtClean="0">
                <a:latin typeface="Arial" pitchFamily="34" charset="0"/>
              </a:rPr>
              <a:t>Behaviors that naturally stimulate the reward pathway include eating to relieve hunger, drinking to alleviate thirst, or engaging in sexual activity. On a primitive, neurochemical level, </a:t>
            </a:r>
            <a:r>
              <a:rPr lang="en-US" sz="900" b="1" dirty="0" smtClean="0">
                <a:latin typeface="Arial" pitchFamily="34" charset="0"/>
              </a:rPr>
              <a:t>stimulation of the reward pathway reinforces the behavior so that it will be repeated</a:t>
            </a:r>
            <a:r>
              <a:rPr lang="en-US" sz="900" dirty="0" smtClean="0">
                <a:latin typeface="Arial" pitchFamily="34" charset="0"/>
              </a:rPr>
              <a:t>. Obviously these behaviors are necessary for continued survival of the organism. The reward pathway can also be stimulated by drugs of abuse such as cocaine, opiates, amphetamine, and nicotine. When these unnatural stimuli trigger the reward pathway the same pleasurable feelings are elicited. Researchers believe that, with chronic drug use, the brain becomes chemically altered—transforming a drug user into a drug addict (</a:t>
            </a:r>
            <a:r>
              <a:rPr lang="en-US" sz="900" dirty="0" err="1" smtClean="0">
                <a:latin typeface="Arial" pitchFamily="34" charset="0"/>
              </a:rPr>
              <a:t>Leshner</a:t>
            </a:r>
            <a:r>
              <a:rPr lang="en-US" sz="900" dirty="0" smtClean="0">
                <a:latin typeface="Arial" pitchFamily="34" charset="0"/>
              </a:rPr>
              <a:t>, 1997). </a:t>
            </a:r>
          </a:p>
          <a:p>
            <a:pPr eaLnBrk="1" hangingPunct="1"/>
            <a:r>
              <a:rPr lang="en-US" sz="900" dirty="0" smtClean="0">
                <a:latin typeface="Arial" pitchFamily="34" charset="0"/>
              </a:rPr>
              <a:t>Consider cigarette smoking as an example. Immediately following inhalation, a bolus of nicotine enters the brain, stimulating the release of dopamine, which induces nearly immediate feelings of pleasure and relief of symptoms of nicotine withdrawal. This rapid dose-response reinforces and perpetuates the smoking behavior. </a:t>
            </a:r>
          </a:p>
          <a:p>
            <a:pPr eaLnBrk="1" hangingPunct="1"/>
            <a:endParaRPr lang="en-US" altLang="en-US" sz="900" dirty="0" smtClean="0">
              <a:latin typeface="Arial" pitchFamily="34" charset="0"/>
            </a:endParaRPr>
          </a:p>
          <a:p>
            <a:pPr eaLnBrk="1" hangingPunct="1"/>
            <a:r>
              <a:rPr lang="en-US" altLang="en-US" sz="900" dirty="0" smtClean="0">
                <a:latin typeface="Arial" pitchFamily="34" charset="0"/>
              </a:rPr>
              <a:t>This slide is made available to the public through the National Institute on Drug Abuse Web page, at www.nida.nih.gov/Teaching/largegifs/slide-9.gif. Adapted with permission by Dr. Rochelle D. Schwartz-Bloom, Duke University.</a:t>
            </a:r>
          </a:p>
          <a:p>
            <a:pPr eaLnBrk="1" hangingPunct="1"/>
            <a:endParaRPr lang="en-US" altLang="en-US" sz="900" dirty="0" smtClean="0">
              <a:latin typeface="Arial" pitchFamily="34" charset="0"/>
            </a:endParaRPr>
          </a:p>
          <a:p>
            <a:pPr eaLnBrk="1" hangingPunct="1"/>
            <a:r>
              <a:rPr lang="en-US" sz="900" dirty="0" err="1" smtClean="0">
                <a:latin typeface="Arial" pitchFamily="34" charset="0"/>
              </a:rPr>
              <a:t>Leshner</a:t>
            </a:r>
            <a:r>
              <a:rPr lang="en-US" sz="900" dirty="0" smtClean="0">
                <a:latin typeface="Arial" pitchFamily="34" charset="0"/>
              </a:rPr>
              <a:t> Al. (1997, April). Drug abuse and addiction are biomedical problems.</a:t>
            </a:r>
            <a:r>
              <a:rPr lang="en-US" sz="900" i="1" dirty="0" smtClean="0">
                <a:latin typeface="Arial" pitchFamily="34" charset="0"/>
              </a:rPr>
              <a:t> </a:t>
            </a:r>
            <a:r>
              <a:rPr lang="en-US" sz="900" i="1" dirty="0" err="1" smtClean="0">
                <a:latin typeface="Arial" pitchFamily="34" charset="0"/>
              </a:rPr>
              <a:t>Hosp</a:t>
            </a:r>
            <a:r>
              <a:rPr lang="en-US" sz="900" i="1" dirty="0" smtClean="0">
                <a:latin typeface="Arial" pitchFamily="34" charset="0"/>
              </a:rPr>
              <a:t> </a:t>
            </a:r>
            <a:r>
              <a:rPr lang="en-US" sz="900" i="1" dirty="0" err="1" smtClean="0">
                <a:latin typeface="Arial" pitchFamily="34" charset="0"/>
              </a:rPr>
              <a:t>Pract</a:t>
            </a:r>
            <a:r>
              <a:rPr lang="en-US" sz="900" dirty="0" smtClean="0">
                <a:latin typeface="Arial" pitchFamily="34" charset="0"/>
              </a:rPr>
              <a:t> (special report):2–4. </a:t>
            </a:r>
          </a:p>
          <a:p>
            <a:pPr>
              <a:spcBef>
                <a:spcPct val="0"/>
              </a:spcBef>
            </a:pPr>
            <a:endParaRPr lang="en-US" sz="900" dirty="0" smtClean="0">
              <a:solidFill>
                <a:srgbClr val="000000"/>
              </a:solidFill>
              <a:latin typeface="Arial" pitchFamily="34" charset="0"/>
            </a:endParaRPr>
          </a:p>
          <a:p>
            <a:pPr>
              <a:spcBef>
                <a:spcPct val="0"/>
              </a:spcBef>
            </a:pPr>
            <a:r>
              <a:rPr lang="en-US" sz="9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4CE1397-F98D-4699-AF15-80958A0BB833}" type="slidenum">
              <a:rPr lang="en-US" sz="1200" smtClean="0"/>
              <a:pPr/>
              <a:t>42</a:t>
            </a:fld>
            <a:endParaRPr lang="en-US" sz="1200"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9" tIns="46559" rIns="93119" bIns="46559" anchor="b"/>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pPr algn="r" eaLnBrk="1" hangingPunct="1"/>
            <a:fld id="{C1EC620B-B898-4CB2-B50C-1C1467727B00}" type="slidenum">
              <a:rPr lang="en-US" sz="1200">
                <a:latin typeface="Tahoma" pitchFamily="34" charset="0"/>
                <a:cs typeface="Arial" pitchFamily="34" charset="0"/>
              </a:rPr>
              <a:pPr algn="r" eaLnBrk="1" hangingPunct="1"/>
              <a:t>43</a:t>
            </a:fld>
            <a:endParaRPr lang="en-US" sz="1200">
              <a:latin typeface="Tahoma" pitchFamily="34" charset="0"/>
              <a:cs typeface="Arial" pitchFamily="34" charset="0"/>
            </a:endParaRPr>
          </a:p>
        </p:txBody>
      </p:sp>
      <p:sp>
        <p:nvSpPr>
          <p:cNvPr id="268291" name="Rectangle 2"/>
          <p:cNvSpPr>
            <a:spLocks noGrp="1" noRot="1" noChangeAspect="1" noChangeArrowheads="1" noTextEdit="1"/>
          </p:cNvSpPr>
          <p:nvPr>
            <p:ph type="sldImg"/>
          </p:nvPr>
        </p:nvSpPr>
        <p:spPr>
          <a:xfrm>
            <a:off x="1782763" y="696913"/>
            <a:ext cx="3440112" cy="2579687"/>
          </a:xfrm>
          <a:ln/>
        </p:spPr>
      </p:sp>
      <p:sp>
        <p:nvSpPr>
          <p:cNvPr id="268292" name="Rectangle 3"/>
          <p:cNvSpPr>
            <a:spLocks noGrp="1" noChangeArrowheads="1"/>
          </p:cNvSpPr>
          <p:nvPr>
            <p:ph type="body" idx="1"/>
          </p:nvPr>
        </p:nvSpPr>
        <p:spPr>
          <a:xfrm>
            <a:off x="573088" y="3429000"/>
            <a:ext cx="5867400" cy="517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1" tIns="46035" rIns="92071" bIns="46035"/>
          <a:lstStyle/>
          <a:p>
            <a:r>
              <a:rPr lang="en-US" altLang="en-US" sz="1000" smtClean="0">
                <a:latin typeface="Arial" pitchFamily="34" charset="0"/>
              </a:rPr>
              <a:t>This bar chart summarizes the long-term (</a:t>
            </a:r>
            <a:r>
              <a:rPr lang="en-US" altLang="en-US" sz="1000" smtClean="0">
                <a:latin typeface="Arial" pitchFamily="34" charset="0"/>
                <a:sym typeface="Symbol" pitchFamily="18" charset="2"/>
              </a:rPr>
              <a:t>6-</a:t>
            </a:r>
            <a:r>
              <a:rPr lang="en-US" altLang="en-US" sz="1000" smtClean="0">
                <a:latin typeface="Arial" pitchFamily="34" charset="0"/>
              </a:rPr>
              <a:t>month) quit rates observed with the different NRT products, bupropion SR and varenicline (Cahill et al., 2008; Stead et al., 2008; Hughes et al., 2007). These data derive from 145 different randomized-controlled trials; therefore, it is inappropriate to compare the active medications with respect to clinical efficacy. What this chart does illustrate, however, is that the quit rates from each of the methods is approximately twice that of its corresponding placebo control treatment arm. </a:t>
            </a:r>
          </a:p>
          <a:p>
            <a:endParaRPr lang="en-US" altLang="en-US" sz="1000" smtClean="0">
              <a:latin typeface="Arial" pitchFamily="34" charset="0"/>
            </a:endParaRPr>
          </a:p>
          <a:p>
            <a:r>
              <a:rPr lang="en-US" altLang="en-US" sz="1000" smtClean="0">
                <a:latin typeface="Arial" pitchFamily="34" charset="0"/>
              </a:rPr>
              <a:t>Each of the pharmacotherapy options depicted in the chart is considered effective. When patients ask for assistance with their quit attempt, any product can be recommended, if not contraindicated. However, when assisting patients in choosing a product, clinicians should consider additional factors. The number of cigarettes smoked per day (or time to first cigarette, for the nicotine lozenge), level of dependence, advantages and disadvantages of each product, methods used for prior quit attempts and reasons for relapse, and the patient’s own product preference need to be considered. </a:t>
            </a:r>
            <a:r>
              <a:rPr lang="en-US" altLang="en-US" sz="1000" b="1" smtClean="0">
                <a:latin typeface="Arial" pitchFamily="34" charset="0"/>
              </a:rPr>
              <a:t>Behavioral counseling should be used in conjunction with all pharmacologic therapies.</a:t>
            </a:r>
          </a:p>
          <a:p>
            <a:endParaRPr lang="en-US" altLang="en-US" sz="1000" b="1" smtClean="0">
              <a:latin typeface="Arial" pitchFamily="34" charset="0"/>
            </a:endParaRPr>
          </a:p>
          <a:p>
            <a:pPr>
              <a:lnSpc>
                <a:spcPct val="90000"/>
              </a:lnSpc>
            </a:pPr>
            <a:r>
              <a:rPr lang="en-US" altLang="en-US" sz="900" smtClean="0">
                <a:latin typeface="Arial" pitchFamily="34" charset="0"/>
              </a:rPr>
              <a:t>Cahill K, Stead LF, Lancaster T.  Nicotine receptor partial agonists for smoking cessation. (2008). </a:t>
            </a:r>
            <a:r>
              <a:rPr lang="en-US" sz="900" i="1" smtClean="0">
                <a:latin typeface="Arial" pitchFamily="34" charset="0"/>
              </a:rPr>
              <a:t>Cochrane Database Syst Rev</a:t>
            </a:r>
            <a:r>
              <a:rPr lang="en-US" sz="900" smtClean="0">
                <a:latin typeface="Arial" pitchFamily="34" charset="0"/>
              </a:rPr>
              <a:t> 3:CD006103.</a:t>
            </a:r>
            <a:endParaRPr lang="en-US" altLang="en-US" sz="900" smtClean="0">
              <a:latin typeface="Arial" pitchFamily="34" charset="0"/>
            </a:endParaRPr>
          </a:p>
          <a:p>
            <a:pPr>
              <a:lnSpc>
                <a:spcPct val="90000"/>
              </a:lnSpc>
            </a:pPr>
            <a:r>
              <a:rPr lang="en-US" altLang="en-US" sz="900" smtClean="0">
                <a:latin typeface="Arial" pitchFamily="34" charset="0"/>
              </a:rPr>
              <a:t>Hughes JR, Stead LF, Lancaster. (2007). Antidepressants for smoking cessation. </a:t>
            </a:r>
            <a:r>
              <a:rPr lang="en-US" altLang="en-US" sz="900" i="1" smtClean="0">
                <a:latin typeface="Arial" pitchFamily="34" charset="0"/>
              </a:rPr>
              <a:t>Cochrane Database Syst Rev</a:t>
            </a:r>
            <a:r>
              <a:rPr lang="en-US" altLang="en-US" sz="900" smtClean="0">
                <a:latin typeface="Arial" pitchFamily="34" charset="0"/>
              </a:rPr>
              <a:t> 4:CD000031.</a:t>
            </a:r>
          </a:p>
          <a:p>
            <a:pPr>
              <a:lnSpc>
                <a:spcPct val="90000"/>
              </a:lnSpc>
            </a:pPr>
            <a:r>
              <a:rPr lang="en-US" sz="900" smtClean="0">
                <a:latin typeface="Arial" pitchFamily="34" charset="0"/>
              </a:rPr>
              <a:t>Stead LF, Perera R, Bullen C, Mant D, Lancaster T. (2008). Nicotine replacement therapy for smoking cessation. </a:t>
            </a:r>
            <a:r>
              <a:rPr lang="en-US" sz="900" i="1" smtClean="0">
                <a:latin typeface="Arial" pitchFamily="34" charset="0"/>
              </a:rPr>
              <a:t>Cochrane Database Syst Rev</a:t>
            </a:r>
            <a:r>
              <a:rPr lang="en-US" sz="900" smtClean="0">
                <a:latin typeface="Arial" pitchFamily="34" charset="0"/>
              </a:rPr>
              <a:t> 1:CD000146.</a:t>
            </a:r>
          </a:p>
          <a:p>
            <a:pPr>
              <a:lnSpc>
                <a:spcPct val="90000"/>
              </a:lnSpc>
            </a:pPr>
            <a:endParaRPr lang="en-US" sz="900" smtClean="0">
              <a:latin typeface="Arial" pitchFamily="34" charset="0"/>
            </a:endParaRPr>
          </a:p>
          <a:p>
            <a:pPr>
              <a:spcBef>
                <a:spcPct val="0"/>
              </a:spcBef>
            </a:pPr>
            <a:endParaRPr lang="en-US" sz="900" smtClean="0">
              <a:solidFill>
                <a:srgbClr val="000000"/>
              </a:solidFill>
              <a:latin typeface="Arial" pitchFamily="34" charset="0"/>
            </a:endParaRPr>
          </a:p>
          <a:p>
            <a:pPr>
              <a:spcBef>
                <a:spcPct val="0"/>
              </a:spcBef>
            </a:pPr>
            <a:r>
              <a:rPr lang="en-US" sz="90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a:lnSpc>
                <a:spcPct val="90000"/>
              </a:lnSpc>
            </a:pPr>
            <a:endParaRPr lang="en-US" sz="900" smtClean="0">
              <a:latin typeface="Arial" pitchFamily="34" charset="0"/>
            </a:endParaRPr>
          </a:p>
          <a:p>
            <a:pPr>
              <a:lnSpc>
                <a:spcPct val="90000"/>
              </a:lnSpc>
            </a:pPr>
            <a:endParaRPr lang="en-US" altLang="en-US" sz="90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9319D58-CD3C-4503-A7A7-0BE715BF7798}" type="slidenum">
              <a:rPr lang="en-US" smtClean="0">
                <a:cs typeface="Arial" charset="0"/>
              </a:rPr>
              <a:pPr/>
              <a:t>44</a:t>
            </a:fld>
            <a:endParaRPr lang="en-US" smtClean="0">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FDE6578C-6FA8-4A18-90B9-38042E8A2D1C}" type="slidenum">
              <a:rPr lang="en-US" sz="1200" smtClean="0"/>
              <a:pPr/>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D10972B-9452-4AE3-9142-1D2005DB52E3}" type="slidenum">
              <a:rPr lang="en-US" sz="1200" smtClean="0"/>
              <a:pPr/>
              <a:t>46</a:t>
            </a:fld>
            <a:endParaRPr lang="en-US" sz="1200"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E517CF6E-77B7-4EBF-9A60-FF6DD779F73F}" type="slidenum">
              <a:rPr lang="en-US" sz="1200" smtClean="0"/>
              <a:pPr/>
              <a:t>47</a:t>
            </a:fld>
            <a:endParaRPr lang="en-US" sz="1200"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6165276F-B535-46E8-9793-38A6830DD387}" type="slidenum">
              <a:rPr lang="en-US" sz="1200"/>
              <a:pPr algn="r" eaLnBrk="1" hangingPunct="1"/>
              <a:t>48</a:t>
            </a:fld>
            <a:endParaRPr lang="en-US" sz="1200"/>
          </a:p>
        </p:txBody>
      </p:sp>
      <p:sp>
        <p:nvSpPr>
          <p:cNvPr id="28569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a:fld id="{3B9D8752-A7A7-461C-BFE7-A7EF27DB6C47}" type="slidenum">
              <a:rPr lang="en-US" sz="1200"/>
              <a:pPr algn="r"/>
              <a:t>48</a:t>
            </a:fld>
            <a:endParaRPr lang="en-US" sz="1200"/>
          </a:p>
        </p:txBody>
      </p:sp>
      <p:sp>
        <p:nvSpPr>
          <p:cNvPr id="285700" name="Rectangle 2"/>
          <p:cNvSpPr>
            <a:spLocks noGrp="1" noRot="1" noChangeAspect="1" noChangeArrowheads="1" noTextEdit="1"/>
          </p:cNvSpPr>
          <p:nvPr>
            <p:ph type="sldImg"/>
          </p:nvPr>
        </p:nvSpPr>
        <p:spPr>
          <a:ln/>
        </p:spPr>
      </p:sp>
      <p:sp>
        <p:nvSpPr>
          <p:cNvPr id="285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5" rIns="93167" bIns="46585"/>
          <a:lstStyle/>
          <a:p>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49</a:t>
            </a:fld>
            <a:endParaRPr lang="en-US"/>
          </a:p>
        </p:txBody>
      </p:sp>
    </p:spTree>
    <p:extLst>
      <p:ext uri="{BB962C8B-B14F-4D97-AF65-F5344CB8AC3E}">
        <p14:creationId xmlns:p14="http://schemas.microsoft.com/office/powerpoint/2010/main" val="378698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a:t>
            </a:fld>
            <a:endParaRPr lang="en-US"/>
          </a:p>
        </p:txBody>
      </p:sp>
    </p:spTree>
    <p:extLst>
      <p:ext uri="{BB962C8B-B14F-4D97-AF65-F5344CB8AC3E}">
        <p14:creationId xmlns:p14="http://schemas.microsoft.com/office/powerpoint/2010/main" val="117979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50</a:t>
            </a:fld>
            <a:endParaRPr lang="en-US"/>
          </a:p>
        </p:txBody>
      </p:sp>
    </p:spTree>
    <p:extLst>
      <p:ext uri="{BB962C8B-B14F-4D97-AF65-F5344CB8AC3E}">
        <p14:creationId xmlns:p14="http://schemas.microsoft.com/office/powerpoint/2010/main" val="8823810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51</a:t>
            </a:fld>
            <a:endParaRPr lang="en-US"/>
          </a:p>
        </p:txBody>
      </p:sp>
    </p:spTree>
    <p:extLst>
      <p:ext uri="{BB962C8B-B14F-4D97-AF65-F5344CB8AC3E}">
        <p14:creationId xmlns:p14="http://schemas.microsoft.com/office/powerpoint/2010/main" val="2550395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E304C80-6354-4B1B-B7DF-C4D2DC952298}" type="slidenum">
              <a:rPr lang="en-US" sz="1200" smtClean="0">
                <a:solidFill>
                  <a:srgbClr val="000000"/>
                </a:solidFill>
              </a:rPr>
              <a:pPr/>
              <a:t>52</a:t>
            </a:fld>
            <a:endParaRPr lang="en-US" sz="1200" smtClean="0">
              <a:solidFill>
                <a:srgbClr val="000000"/>
              </a:solidFill>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53</a:t>
            </a:fld>
            <a:endParaRPr lang="en-US"/>
          </a:p>
        </p:txBody>
      </p:sp>
    </p:spTree>
    <p:extLst>
      <p:ext uri="{BB962C8B-B14F-4D97-AF65-F5344CB8AC3E}">
        <p14:creationId xmlns:p14="http://schemas.microsoft.com/office/powerpoint/2010/main" val="1966931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54</a:t>
            </a:fld>
            <a:endParaRPr lang="en-US"/>
          </a:p>
        </p:txBody>
      </p:sp>
    </p:spTree>
    <p:extLst>
      <p:ext uri="{BB962C8B-B14F-4D97-AF65-F5344CB8AC3E}">
        <p14:creationId xmlns:p14="http://schemas.microsoft.com/office/powerpoint/2010/main" val="2019667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52E3416-40A8-4C86-B3C9-8B2BD4DC38B3}"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28FB9AE5-7BCE-4E28-AB49-9731FDF03A0E}" type="slidenum">
              <a:rPr lang="en-US" sz="1200" smtClean="0"/>
              <a:pPr/>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36123E2B-DAFA-4099-9618-5F872366C66B}" type="slidenum">
              <a:rPr lang="en-US" sz="1200" smtClean="0"/>
              <a:pPr/>
              <a:t>57</a:t>
            </a:fld>
            <a:endParaRPr lang="en-US" sz="1200"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4163B3DA-06BF-4B91-926E-88D4AC6395D3}" type="slidenum">
              <a:rPr lang="en-US" sz="1200" smtClean="0"/>
              <a:pPr/>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59</a:t>
            </a:fld>
            <a:endParaRPr lang="en-US"/>
          </a:p>
        </p:txBody>
      </p:sp>
    </p:spTree>
    <p:extLst>
      <p:ext uri="{BB962C8B-B14F-4D97-AF65-F5344CB8AC3E}">
        <p14:creationId xmlns:p14="http://schemas.microsoft.com/office/powerpoint/2010/main" val="340612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03EE1A48-65B5-4A8A-893E-925B50D65509}" type="slidenum">
              <a:rPr lang="en-US" sz="1200" smtClean="0"/>
              <a:pPr/>
              <a:t>6</a:t>
            </a:fld>
            <a:endParaRPr lang="en-US"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60</a:t>
            </a:fld>
            <a:endParaRPr lang="en-US"/>
          </a:p>
        </p:txBody>
      </p:sp>
    </p:spTree>
    <p:extLst>
      <p:ext uri="{BB962C8B-B14F-4D97-AF65-F5344CB8AC3E}">
        <p14:creationId xmlns:p14="http://schemas.microsoft.com/office/powerpoint/2010/main" val="39901110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7E90C3-B90A-4688-97C2-042270E3ECBB}"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69B26ED8-4FC8-4E3A-B49A-7E37DEFE1855}" type="slidenum">
              <a:rPr lang="en-US" sz="1200"/>
              <a:pPr algn="r" eaLnBrk="1" hangingPunct="1"/>
              <a:t>62</a:t>
            </a:fld>
            <a:endParaRPr lang="en-US" sz="1200"/>
          </a:p>
        </p:txBody>
      </p:sp>
      <p:sp>
        <p:nvSpPr>
          <p:cNvPr id="173059"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defTabSz="931774" eaLnBrk="1" fontAlgn="auto" hangingPunct="1">
              <a:spcBef>
                <a:spcPts val="0"/>
              </a:spcBef>
              <a:spcAft>
                <a:spcPts val="0"/>
              </a:spcAft>
              <a:defRPr/>
            </a:pPr>
            <a:r>
              <a:rPr lang="en-US" dirty="0" smtClean="0">
                <a:latin typeface="+mn-lt"/>
              </a:rPr>
              <a:t>Africa is the last place on earth for the tobacco-epidemic to occur (other than women in various locations).  It we don’t work on stopping the epidemic before it starts, we will have a century of misery, an unprecedented double burden of disease (because of the high rates of infectious diseases), etc.  This is a unique opportunity, and if we move fast in Africa we have a chance for significant catalytic change.</a:t>
            </a: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3A41752-45BE-43F1-B281-4D56C5AC7443}" type="slidenum">
              <a:rPr lang="en-US" smtClean="0"/>
              <a:pPr>
                <a:defRPr/>
              </a:pPr>
              <a:t>7</a:t>
            </a:fld>
            <a:endParaRPr lang="en-US"/>
          </a:p>
        </p:txBody>
      </p:sp>
    </p:spTree>
    <p:extLst>
      <p:ext uri="{BB962C8B-B14F-4D97-AF65-F5344CB8AC3E}">
        <p14:creationId xmlns:p14="http://schemas.microsoft.com/office/powerpoint/2010/main" val="73797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5C652674-02B6-4CDB-A4E9-242565B84EB9}" type="slidenum">
              <a:rPr lang="en-US" sz="1200" smtClean="0"/>
              <a:pPr/>
              <a:t>8</a:t>
            </a:fld>
            <a:endParaRPr 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itchFamily="34" charset="0"/>
              </a:defRPr>
            </a:lvl1pPr>
            <a:lvl2pPr marL="742950" indent="-285750" defTabSz="931863">
              <a:defRPr sz="2400">
                <a:solidFill>
                  <a:schemeClr val="tx1"/>
                </a:solidFill>
                <a:latin typeface="Arial" pitchFamily="34" charset="0"/>
              </a:defRPr>
            </a:lvl2pPr>
            <a:lvl3pPr marL="1143000" indent="-228600" defTabSz="931863">
              <a:defRPr sz="2400">
                <a:solidFill>
                  <a:schemeClr val="tx1"/>
                </a:solidFill>
                <a:latin typeface="Arial" pitchFamily="34" charset="0"/>
              </a:defRPr>
            </a:lvl3pPr>
            <a:lvl4pPr marL="1600200" indent="-228600" defTabSz="931863">
              <a:defRPr sz="2400">
                <a:solidFill>
                  <a:schemeClr val="tx1"/>
                </a:solidFill>
                <a:latin typeface="Arial" pitchFamily="34" charset="0"/>
              </a:defRPr>
            </a:lvl4pPr>
            <a:lvl5pPr marL="2057400" indent="-228600" defTabSz="931863">
              <a:defRPr sz="2400">
                <a:solidFill>
                  <a:schemeClr val="tx1"/>
                </a:solidFill>
                <a:latin typeface="Arial" pitchFamily="34" charset="0"/>
              </a:defRPr>
            </a:lvl5pPr>
            <a:lvl6pPr marL="2514600" indent="-228600" defTabSz="931863" eaLnBrk="0" fontAlgn="base" hangingPunct="0">
              <a:spcBef>
                <a:spcPct val="0"/>
              </a:spcBef>
              <a:spcAft>
                <a:spcPct val="0"/>
              </a:spcAft>
              <a:defRPr sz="2400">
                <a:solidFill>
                  <a:schemeClr val="tx1"/>
                </a:solidFill>
                <a:latin typeface="Arial" pitchFamily="34" charset="0"/>
              </a:defRPr>
            </a:lvl6pPr>
            <a:lvl7pPr marL="2971800" indent="-228600" defTabSz="931863" eaLnBrk="0" fontAlgn="base" hangingPunct="0">
              <a:spcBef>
                <a:spcPct val="0"/>
              </a:spcBef>
              <a:spcAft>
                <a:spcPct val="0"/>
              </a:spcAft>
              <a:defRPr sz="2400">
                <a:solidFill>
                  <a:schemeClr val="tx1"/>
                </a:solidFill>
                <a:latin typeface="Arial" pitchFamily="34" charset="0"/>
              </a:defRPr>
            </a:lvl7pPr>
            <a:lvl8pPr marL="3429000" indent="-228600" defTabSz="931863" eaLnBrk="0" fontAlgn="base" hangingPunct="0">
              <a:spcBef>
                <a:spcPct val="0"/>
              </a:spcBef>
              <a:spcAft>
                <a:spcPct val="0"/>
              </a:spcAft>
              <a:defRPr sz="2400">
                <a:solidFill>
                  <a:schemeClr val="tx1"/>
                </a:solidFill>
                <a:latin typeface="Arial" pitchFamily="34" charset="0"/>
              </a:defRPr>
            </a:lvl8pPr>
            <a:lvl9pPr marL="3886200" indent="-228600" defTabSz="931863" eaLnBrk="0" fontAlgn="base" hangingPunct="0">
              <a:spcBef>
                <a:spcPct val="0"/>
              </a:spcBef>
              <a:spcAft>
                <a:spcPct val="0"/>
              </a:spcAft>
              <a:defRPr sz="2400">
                <a:solidFill>
                  <a:schemeClr val="tx1"/>
                </a:solidFill>
                <a:latin typeface="Arial" pitchFamily="34" charset="0"/>
              </a:defRPr>
            </a:lvl9pPr>
          </a:lstStyle>
          <a:p>
            <a:fld id="{8B5D2261-34E5-4361-B3FF-B367AD3554B8}" type="slidenum">
              <a:rPr lang="en-US" sz="1200" smtClean="0"/>
              <a:pPr/>
              <a:t>9</a:t>
            </a:fld>
            <a:endParaRPr lang="en-US" sz="1200" smtClean="0"/>
          </a:p>
        </p:txBody>
      </p:sp>
      <p:sp>
        <p:nvSpPr>
          <p:cNvPr id="179203" name="Rectangle 2"/>
          <p:cNvSpPr>
            <a:spLocks noGrp="1" noRot="1" noChangeAspect="1" noChangeArrowheads="1" noTextEdit="1"/>
          </p:cNvSpPr>
          <p:nvPr>
            <p:ph type="sldImg"/>
          </p:nvPr>
        </p:nvSpPr>
        <p:spPr>
          <a:xfrm>
            <a:off x="1792288" y="695325"/>
            <a:ext cx="3441700" cy="2581275"/>
          </a:xfrm>
          <a:ln/>
        </p:spPr>
      </p:sp>
      <p:sp>
        <p:nvSpPr>
          <p:cNvPr id="179204" name="Rectangle 3"/>
          <p:cNvSpPr>
            <a:spLocks noGrp="1" noChangeArrowheads="1"/>
          </p:cNvSpPr>
          <p:nvPr>
            <p:ph type="body" idx="1"/>
          </p:nvPr>
        </p:nvSpPr>
        <p:spPr>
          <a:xfrm>
            <a:off x="574675" y="3427413"/>
            <a:ext cx="5868988" cy="5173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2004 Surgeon General’s Report on the health consequences of smoking describes a long list of diseases with sufficient evidence to infer a causal relationship with smoking. </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b="1" dirty="0" smtClean="0">
                <a:latin typeface="Arial" pitchFamily="34" charset="0"/>
                <a:cs typeface="Arial" pitchFamily="34" charset="0"/>
                <a:sym typeface="Monotype Sorts" charset="2"/>
              </a:rPr>
              <a:t>♪ </a:t>
            </a:r>
            <a:r>
              <a:rPr lang="en-US" b="1" dirty="0" smtClean="0">
                <a:latin typeface="Arial" pitchFamily="34" charset="0"/>
              </a:rPr>
              <a:t>Note to instructor(s):</a:t>
            </a:r>
            <a:r>
              <a:rPr lang="en-US" dirty="0" smtClean="0">
                <a:latin typeface="Arial" pitchFamily="34" charset="0"/>
              </a:rPr>
              <a:t> For more detailed information and literature citations regarding risks for these tobacco-related illnesses, refer to the </a:t>
            </a:r>
            <a:r>
              <a:rPr lang="en-US" i="1" dirty="0" smtClean="0">
                <a:latin typeface="Arial" pitchFamily="34" charset="0"/>
              </a:rPr>
              <a:t>Pathophysiology of Tobacco-Related Disease</a:t>
            </a:r>
            <a:r>
              <a:rPr lang="en-US" dirty="0" smtClean="0">
                <a:latin typeface="Arial" pitchFamily="34" charset="0"/>
              </a:rPr>
              <a:t> module or the Surgeon General’s Report at</a:t>
            </a:r>
            <a:r>
              <a:rPr lang="en-US" altLang="en-US" dirty="0" smtClean="0">
                <a:latin typeface="Arial" pitchFamily="34" charset="0"/>
              </a:rPr>
              <a:t> http://www.surgeongeneral.gov/library/smokingconsequences.</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endParaRPr lang="en-US" sz="900" dirty="0" smtClean="0">
              <a:latin typeface="Arial" pitchFamily="34" charset="0"/>
            </a:endParaRPr>
          </a:p>
          <a:p>
            <a:pPr eaLnBrk="1" hangingPunct="1"/>
            <a:r>
              <a:rPr lang="en-US" sz="900" dirty="0" smtClean="0">
                <a:latin typeface="Arial" pitchFamily="34" charset="0"/>
              </a:rPr>
              <a:t>U.S. Department of Health and Human Services. </a:t>
            </a:r>
            <a:r>
              <a:rPr lang="en-US" sz="900" i="1" dirty="0" smtClean="0">
                <a:latin typeface="Arial" pitchFamily="34" charset="0"/>
              </a:rPr>
              <a:t>The Health Consequences of Smoking: A Report of the Surgeon General. </a:t>
            </a:r>
            <a:r>
              <a:rPr lang="en-US" sz="900" dirty="0" smtClean="0">
                <a:latin typeface="Arial" pitchFamily="34" charset="0"/>
              </a:rPr>
              <a:t>U.S. Department of Health and Human Services, Centers for Disease Control and Prevention, National Center for Chronic Disease Prevention and Health Promotion, Office on Smoking and Health, 2004. Available at </a:t>
            </a:r>
            <a:r>
              <a:rPr lang="en-US" altLang="en-US" sz="900" dirty="0" smtClean="0">
                <a:latin typeface="Arial" pitchFamily="34" charset="0"/>
              </a:rPr>
              <a:t>http://www.surgeongeneral.gov/library/smokingconsequences. Accessed May 29, 2004.</a:t>
            </a:r>
          </a:p>
          <a:p>
            <a:pPr eaLnBrk="1" hangingPunct="1"/>
            <a:endParaRPr lang="en-US" sz="900" dirty="0" smtClean="0">
              <a:latin typeface="Arial" pitchFamily="34" charset="0"/>
            </a:endParaRPr>
          </a:p>
          <a:p>
            <a:pPr>
              <a:spcBef>
                <a:spcPct val="0"/>
              </a:spcBef>
            </a:pPr>
            <a:r>
              <a:rPr lang="en-US" sz="800" dirty="0" smtClean="0">
                <a:solidFill>
                  <a:srgbClr val="000000"/>
                </a:solidFill>
                <a:latin typeface="Arial" pitchFamily="34" charset="0"/>
              </a:rPr>
              <a:t>Slide is used with permission, Rx for Change: Clinician-Assisted Tobacco Cessation. Copyright © 1999-2009 The Regents of the University of California. All rights reserved.</a:t>
            </a:r>
          </a:p>
          <a:p>
            <a:pPr eaLnBrk="1" hangingPunct="1"/>
            <a:endParaRPr lang="en-US" sz="9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3471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lvl1pPr>
          </a:lstStyle>
          <a:p>
            <a:r>
              <a:rPr lang="en-US"/>
              <a:t>Click to edit Master subtitle style</a:t>
            </a:r>
          </a:p>
        </p:txBody>
      </p:sp>
      <p:sp>
        <p:nvSpPr>
          <p:cNvPr id="347145"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CC8A490C-6CB9-40A6-BAED-43022F433C5D}" type="slidenum">
              <a:rPr lang="en-US"/>
              <a:pPr>
                <a:defRPr/>
              </a:pPr>
              <a:t>‹#›</a:t>
            </a:fld>
            <a:endParaRPr lang="en-US"/>
          </a:p>
        </p:txBody>
      </p:sp>
    </p:spTree>
    <p:extLst>
      <p:ext uri="{BB962C8B-B14F-4D97-AF65-F5344CB8AC3E}">
        <p14:creationId xmlns:p14="http://schemas.microsoft.com/office/powerpoint/2010/main" val="359946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7CB03E2-AE00-4574-A92F-90E1A147459F}" type="slidenum">
              <a:rPr lang="en-US"/>
              <a:pPr>
                <a:defRPr/>
              </a:pPr>
              <a:t>‹#›</a:t>
            </a:fld>
            <a:endParaRPr lang="en-US"/>
          </a:p>
        </p:txBody>
      </p:sp>
    </p:spTree>
    <p:extLst>
      <p:ext uri="{BB962C8B-B14F-4D97-AF65-F5344CB8AC3E}">
        <p14:creationId xmlns:p14="http://schemas.microsoft.com/office/powerpoint/2010/main" val="138788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AD087A-103A-498C-A9E8-B659A4C89C4E}" type="slidenum">
              <a:rPr lang="en-US"/>
              <a:pPr>
                <a:defRPr/>
              </a:pPr>
              <a:t>‹#›</a:t>
            </a:fld>
            <a:endParaRPr lang="en-US"/>
          </a:p>
        </p:txBody>
      </p:sp>
    </p:spTree>
    <p:extLst>
      <p:ext uri="{BB962C8B-B14F-4D97-AF65-F5344CB8AC3E}">
        <p14:creationId xmlns:p14="http://schemas.microsoft.com/office/powerpoint/2010/main" val="113281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8D35E94-11C7-40FC-B011-E354A61A0A80}" type="slidenum">
              <a:rPr lang="en-US"/>
              <a:pPr>
                <a:defRPr/>
              </a:pPr>
              <a:t>‹#›</a:t>
            </a:fld>
            <a:endParaRPr lang="en-US"/>
          </a:p>
        </p:txBody>
      </p:sp>
    </p:spTree>
    <p:extLst>
      <p:ext uri="{BB962C8B-B14F-4D97-AF65-F5344CB8AC3E}">
        <p14:creationId xmlns:p14="http://schemas.microsoft.com/office/powerpoint/2010/main" val="389053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932C89-860B-40D4-8A5C-2B1E2D565F3E}" type="slidenum">
              <a:rPr lang="en-US"/>
              <a:pPr>
                <a:defRPr/>
              </a:pPr>
              <a:t>‹#›</a:t>
            </a:fld>
            <a:endParaRPr lang="en-US"/>
          </a:p>
        </p:txBody>
      </p:sp>
    </p:spTree>
    <p:extLst>
      <p:ext uri="{BB962C8B-B14F-4D97-AF65-F5344CB8AC3E}">
        <p14:creationId xmlns:p14="http://schemas.microsoft.com/office/powerpoint/2010/main" val="13755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991E410-6528-48A8-B752-47DC4043087E}" type="slidenum">
              <a:rPr lang="en-US"/>
              <a:pPr>
                <a:defRPr/>
              </a:pPr>
              <a:t>‹#›</a:t>
            </a:fld>
            <a:endParaRPr lang="en-US"/>
          </a:p>
        </p:txBody>
      </p:sp>
    </p:spTree>
    <p:extLst>
      <p:ext uri="{BB962C8B-B14F-4D97-AF65-F5344CB8AC3E}">
        <p14:creationId xmlns:p14="http://schemas.microsoft.com/office/powerpoint/2010/main" val="409988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BB06ECD-53F7-441B-9803-0C2BB90B73B3}" type="slidenum">
              <a:rPr lang="en-US"/>
              <a:pPr>
                <a:defRPr/>
              </a:pPr>
              <a:t>‹#›</a:t>
            </a:fld>
            <a:endParaRPr lang="en-US"/>
          </a:p>
        </p:txBody>
      </p:sp>
    </p:spTree>
    <p:extLst>
      <p:ext uri="{BB962C8B-B14F-4D97-AF65-F5344CB8AC3E}">
        <p14:creationId xmlns:p14="http://schemas.microsoft.com/office/powerpoint/2010/main" val="392730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wipe dir="d"/>
  </p:transition>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wipe dir="d"/>
  </p:transition>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300">
                <a:solidFill>
                  <a:schemeClr val="bg2"/>
                </a:solidFill>
              </a:defRPr>
            </a:lvl2pPr>
            <a:lvl3pPr>
              <a:buClr>
                <a:schemeClr val="tx1"/>
              </a:buClr>
              <a:buSzPct val="100000"/>
              <a:buFont typeface="Arial" pitchFamily="34" charset="0"/>
              <a:buChar char="•"/>
              <a:defRPr sz="20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C927F3B-B5AD-4DC6-994D-5EC210B420A8}" type="slidenum">
              <a:rPr lang="en-US"/>
              <a:pPr>
                <a:defRPr/>
              </a:pPr>
              <a:t>‹#›</a:t>
            </a:fld>
            <a:endParaRPr lang="en-US"/>
          </a:p>
        </p:txBody>
      </p:sp>
    </p:spTree>
    <p:extLst>
      <p:ext uri="{BB962C8B-B14F-4D97-AF65-F5344CB8AC3E}">
        <p14:creationId xmlns:p14="http://schemas.microsoft.com/office/powerpoint/2010/main" val="4074733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wipe dir="d"/>
  </p:transition>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eaLnBrk="1" hangingPunct="1"/>
            <a:r>
              <a:rPr lang="en-US" sz="1300" b="1" dirty="0" smtClean="0">
                <a:solidFill>
                  <a:srgbClr val="FFFFFF"/>
                </a:solidFill>
                <a:latin typeface="Arial" charset="0"/>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eaLnBrk="1" hangingPunct="1"/>
            <a:r>
              <a:rPr lang="en-US" sz="1200" dirty="0" smtClean="0">
                <a:solidFill>
                  <a:srgbClr val="FFFFFF"/>
                </a:solidFill>
                <a:latin typeface="Arial" charset="0"/>
              </a:rPr>
              <a:t>1600 Clifton Road NE, Atlanta, GA 30333</a:t>
            </a:r>
          </a:p>
          <a:p>
            <a:pPr eaLnBrk="1" hangingPunct="1"/>
            <a:r>
              <a:rPr lang="en-US" sz="1200" dirty="0" smtClean="0">
                <a:solidFill>
                  <a:srgbClr val="FFFFFF"/>
                </a:solidFill>
                <a:latin typeface="Arial" charset="0"/>
              </a:rPr>
              <a:t>Telephone, 1-800-CDC-INFO (232-4636)/TTY: 1-888-232-6348</a:t>
            </a:r>
          </a:p>
          <a:p>
            <a:pPr eaLnBrk="1" hangingPunct="1"/>
            <a:r>
              <a:rPr lang="en-US" sz="1200" dirty="0" smtClean="0">
                <a:solidFill>
                  <a:srgbClr val="FFFFFF"/>
                </a:solidFill>
                <a:latin typeface="Arial" charset="0"/>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a:spAutoFit/>
          </a:bodyPr>
          <a:lstStyle/>
          <a:p>
            <a:pPr eaLnBrk="1" hangingPunct="1"/>
            <a:r>
              <a:rPr lang="en-US" sz="900" dirty="0" smtClean="0">
                <a:solidFill>
                  <a:srgbClr val="FFFFFF"/>
                </a:solidFill>
                <a:latin typeface="Arial" charset="0"/>
              </a:rPr>
              <a:t>The findings and conclusions in this report are those of the authors and do not necessarily represent the official position of the Centers for Disease Control and Prevention.</a:t>
            </a:r>
          </a:p>
        </p:txBody>
      </p:sp>
    </p:spTree>
  </p:cSld>
  <p:clrMapOvr>
    <a:masterClrMapping/>
  </p:clrMapOvr>
  <p:transition>
    <p:wipe dir="d"/>
  </p:transition>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B28F1FF-C5D1-49EF-8800-66CD01D98B4B}" type="datetimeFigureOut">
              <a:rPr lang="en-US"/>
              <a:pPr>
                <a:defRPr/>
              </a:pPr>
              <a:t>8/2/2013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DD0389EA-2E58-49DE-881F-1ADC27DD11FE}" type="slidenum">
              <a:rPr lang="en-US"/>
              <a:pPr>
                <a:defRPr/>
              </a:pPr>
              <a:t>‹#›</a:t>
            </a:fld>
            <a:endParaRPr lang="en-US"/>
          </a:p>
        </p:txBody>
      </p:sp>
    </p:spTree>
    <p:extLst>
      <p:ext uri="{BB962C8B-B14F-4D97-AF65-F5344CB8AC3E}">
        <p14:creationId xmlns:p14="http://schemas.microsoft.com/office/powerpoint/2010/main" val="3760332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236B57-3E74-489A-8F3A-A52EC633756F}" type="datetimeFigureOut">
              <a:rPr lang="en-US"/>
              <a:pPr>
                <a:defRPr/>
              </a:pPr>
              <a:t>8/2/2013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86D49B1-62DB-42DC-A124-FB35C64A1076}" type="slidenum">
              <a:rPr lang="en-US"/>
              <a:pPr>
                <a:defRPr/>
              </a:pPr>
              <a:t>‹#›</a:t>
            </a:fld>
            <a:endParaRPr lang="en-US"/>
          </a:p>
        </p:txBody>
      </p:sp>
    </p:spTree>
    <p:extLst>
      <p:ext uri="{BB962C8B-B14F-4D97-AF65-F5344CB8AC3E}">
        <p14:creationId xmlns:p14="http://schemas.microsoft.com/office/powerpoint/2010/main" val="1958144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6D5B617-9DB9-4F2B-954D-B75D81961BFC}" type="datetimeFigureOut">
              <a:rPr lang="en-US"/>
              <a:pPr>
                <a:defRPr/>
              </a:pPr>
              <a:t>8/2/2013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FC7B4EC-2698-4965-8AFF-28D2265D91B5}" type="slidenum">
              <a:rPr lang="en-US"/>
              <a:pPr>
                <a:defRPr/>
              </a:pPr>
              <a:t>‹#›</a:t>
            </a:fld>
            <a:endParaRPr lang="en-US"/>
          </a:p>
        </p:txBody>
      </p:sp>
    </p:spTree>
    <p:extLst>
      <p:ext uri="{BB962C8B-B14F-4D97-AF65-F5344CB8AC3E}">
        <p14:creationId xmlns:p14="http://schemas.microsoft.com/office/powerpoint/2010/main" val="2918645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615A71B-0A3B-449F-A928-7993D1CA5C60}" type="datetimeFigureOut">
              <a:rPr lang="en-US"/>
              <a:pPr>
                <a:defRPr/>
              </a:pPr>
              <a:t>8/2/2013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9C8ECBB9-21AF-4B95-9A7E-84B0026DFBB9}" type="slidenum">
              <a:rPr lang="en-US"/>
              <a:pPr>
                <a:defRPr/>
              </a:pPr>
              <a:t>‹#›</a:t>
            </a:fld>
            <a:endParaRPr lang="en-US"/>
          </a:p>
        </p:txBody>
      </p:sp>
    </p:spTree>
    <p:extLst>
      <p:ext uri="{BB962C8B-B14F-4D97-AF65-F5344CB8AC3E}">
        <p14:creationId xmlns:p14="http://schemas.microsoft.com/office/powerpoint/2010/main" val="1390100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34555E1-0354-4D5C-9DE9-115AF4D6639B}" type="datetimeFigureOut">
              <a:rPr lang="en-US"/>
              <a:pPr>
                <a:defRPr/>
              </a:pPr>
              <a:t>8/2/2013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58D54DF5-592E-4D36-B251-50268CD46EEB}" type="slidenum">
              <a:rPr lang="en-US"/>
              <a:pPr>
                <a:defRPr/>
              </a:pPr>
              <a:t>‹#›</a:t>
            </a:fld>
            <a:endParaRPr lang="en-US"/>
          </a:p>
        </p:txBody>
      </p:sp>
    </p:spTree>
    <p:extLst>
      <p:ext uri="{BB962C8B-B14F-4D97-AF65-F5344CB8AC3E}">
        <p14:creationId xmlns:p14="http://schemas.microsoft.com/office/powerpoint/2010/main" val="2297213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ABB7C3D-EAF2-4BC7-A5EF-B67F7F4D363B}" type="datetimeFigureOut">
              <a:rPr lang="en-US"/>
              <a:pPr>
                <a:defRPr/>
              </a:pPr>
              <a:t>8/2/2013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F2CE85E-1586-4DE2-87E3-81C6C3855CC4}" type="slidenum">
              <a:rPr lang="en-US"/>
              <a:pPr>
                <a:defRPr/>
              </a:pPr>
              <a:t>‹#›</a:t>
            </a:fld>
            <a:endParaRPr lang="en-US"/>
          </a:p>
        </p:txBody>
      </p:sp>
    </p:spTree>
    <p:extLst>
      <p:ext uri="{BB962C8B-B14F-4D97-AF65-F5344CB8AC3E}">
        <p14:creationId xmlns:p14="http://schemas.microsoft.com/office/powerpoint/2010/main" val="951964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5E3E515A-7701-4DAB-812F-79DF2A102344}" type="datetimeFigureOut">
              <a:rPr lang="en-US"/>
              <a:pPr>
                <a:defRPr/>
              </a:pPr>
              <a:t>8/2/2013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CA33DE6-3B36-4796-ABB0-8579ADC033E0}" type="slidenum">
              <a:rPr lang="en-US"/>
              <a:pPr>
                <a:defRPr/>
              </a:pPr>
              <a:t>‹#›</a:t>
            </a:fld>
            <a:endParaRPr lang="en-US"/>
          </a:p>
        </p:txBody>
      </p:sp>
    </p:spTree>
    <p:extLst>
      <p:ext uri="{BB962C8B-B14F-4D97-AF65-F5344CB8AC3E}">
        <p14:creationId xmlns:p14="http://schemas.microsoft.com/office/powerpoint/2010/main" val="28858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F7A45EB-F4D8-49EF-8F9F-9DB2B1A4DC75}" type="slidenum">
              <a:rPr lang="en-US"/>
              <a:pPr>
                <a:defRPr/>
              </a:pPr>
              <a:t>‹#›</a:t>
            </a:fld>
            <a:endParaRPr lang="en-US"/>
          </a:p>
        </p:txBody>
      </p:sp>
    </p:spTree>
    <p:extLst>
      <p:ext uri="{BB962C8B-B14F-4D97-AF65-F5344CB8AC3E}">
        <p14:creationId xmlns:p14="http://schemas.microsoft.com/office/powerpoint/2010/main" val="4266563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C829A3B-2A03-440B-A17E-1C43602427BA}" type="datetimeFigureOut">
              <a:rPr lang="en-US"/>
              <a:pPr>
                <a:defRPr/>
              </a:pPr>
              <a:t>8/2/2013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DFF99003-58BD-4CD9-9E6C-4183D800AA42}" type="slidenum">
              <a:rPr lang="en-US"/>
              <a:pPr>
                <a:defRPr/>
              </a:pPr>
              <a:t>‹#›</a:t>
            </a:fld>
            <a:endParaRPr lang="en-US"/>
          </a:p>
        </p:txBody>
      </p:sp>
    </p:spTree>
    <p:extLst>
      <p:ext uri="{BB962C8B-B14F-4D97-AF65-F5344CB8AC3E}">
        <p14:creationId xmlns:p14="http://schemas.microsoft.com/office/powerpoint/2010/main" val="3056492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3F4E7E9-CB10-43CA-951C-32BA476DA5A7}" type="datetimeFigureOut">
              <a:rPr lang="en-US"/>
              <a:pPr>
                <a:defRPr/>
              </a:pPr>
              <a:t>8/2/2013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98F7E36-4466-4A4B-9965-908B296F99E2}" type="slidenum">
              <a:rPr lang="en-US"/>
              <a:pPr>
                <a:defRPr/>
              </a:pPr>
              <a:t>‹#›</a:t>
            </a:fld>
            <a:endParaRPr lang="en-US"/>
          </a:p>
        </p:txBody>
      </p:sp>
    </p:spTree>
    <p:extLst>
      <p:ext uri="{BB962C8B-B14F-4D97-AF65-F5344CB8AC3E}">
        <p14:creationId xmlns:p14="http://schemas.microsoft.com/office/powerpoint/2010/main" val="3858967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9D95AF9-1AB7-4D78-BB2C-2CA60E529ED8}" type="datetimeFigureOut">
              <a:rPr lang="en-US"/>
              <a:pPr>
                <a:defRPr/>
              </a:pPr>
              <a:t>8/2/2013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7BFE2742-DE35-4EEB-A109-31E2D93125A9}" type="slidenum">
              <a:rPr lang="en-US"/>
              <a:pPr>
                <a:defRPr/>
              </a:pPr>
              <a:t>‹#›</a:t>
            </a:fld>
            <a:endParaRPr lang="en-US"/>
          </a:p>
        </p:txBody>
      </p:sp>
    </p:spTree>
    <p:extLst>
      <p:ext uri="{BB962C8B-B14F-4D97-AF65-F5344CB8AC3E}">
        <p14:creationId xmlns:p14="http://schemas.microsoft.com/office/powerpoint/2010/main" val="631423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04209D9-6E54-4B87-9D2C-018B20BB384B}" type="datetimeFigureOut">
              <a:rPr lang="en-US"/>
              <a:pPr>
                <a:defRPr/>
              </a:pPr>
              <a:t>8/2/2013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175771CE-D639-483F-B440-74ECFB59DA57}" type="slidenum">
              <a:rPr lang="en-US"/>
              <a:pPr>
                <a:defRPr/>
              </a:pPr>
              <a:t>‹#›</a:t>
            </a:fld>
            <a:endParaRPr lang="en-US"/>
          </a:p>
        </p:txBody>
      </p:sp>
    </p:spTree>
    <p:extLst>
      <p:ext uri="{BB962C8B-B14F-4D97-AF65-F5344CB8AC3E}">
        <p14:creationId xmlns:p14="http://schemas.microsoft.com/office/powerpoint/2010/main" val="367422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840B44C-0A71-4E26-98F5-F223D9D40438}" type="slidenum">
              <a:rPr lang="en-US"/>
              <a:pPr>
                <a:defRPr/>
              </a:pPr>
              <a:t>‹#›</a:t>
            </a:fld>
            <a:endParaRPr lang="en-US"/>
          </a:p>
        </p:txBody>
      </p:sp>
    </p:spTree>
    <p:extLst>
      <p:ext uri="{BB962C8B-B14F-4D97-AF65-F5344CB8AC3E}">
        <p14:creationId xmlns:p14="http://schemas.microsoft.com/office/powerpoint/2010/main" val="84444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12762F-AD70-4330-8D7F-77342B6EA80D}" type="slidenum">
              <a:rPr lang="en-US"/>
              <a:pPr>
                <a:defRPr/>
              </a:pPr>
              <a:t>‹#›</a:t>
            </a:fld>
            <a:endParaRPr lang="en-US"/>
          </a:p>
        </p:txBody>
      </p:sp>
    </p:spTree>
    <p:extLst>
      <p:ext uri="{BB962C8B-B14F-4D97-AF65-F5344CB8AC3E}">
        <p14:creationId xmlns:p14="http://schemas.microsoft.com/office/powerpoint/2010/main" val="21193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8A00367-3658-4D87-A49D-9322E184C3CA}" type="slidenum">
              <a:rPr lang="en-US"/>
              <a:pPr>
                <a:defRPr/>
              </a:pPr>
              <a:t>‹#›</a:t>
            </a:fld>
            <a:endParaRPr lang="en-US"/>
          </a:p>
        </p:txBody>
      </p:sp>
    </p:spTree>
    <p:extLst>
      <p:ext uri="{BB962C8B-B14F-4D97-AF65-F5344CB8AC3E}">
        <p14:creationId xmlns:p14="http://schemas.microsoft.com/office/powerpoint/2010/main" val="29222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4D057E6-6653-454E-8587-91C093E20E4B}" type="slidenum">
              <a:rPr lang="en-US"/>
              <a:pPr>
                <a:defRPr/>
              </a:pPr>
              <a:t>‹#›</a:t>
            </a:fld>
            <a:endParaRPr lang="en-US"/>
          </a:p>
        </p:txBody>
      </p:sp>
    </p:spTree>
    <p:extLst>
      <p:ext uri="{BB962C8B-B14F-4D97-AF65-F5344CB8AC3E}">
        <p14:creationId xmlns:p14="http://schemas.microsoft.com/office/powerpoint/2010/main" val="101108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7B73F36-22A2-4634-B991-3B6D1063B970}" type="slidenum">
              <a:rPr lang="en-US"/>
              <a:pPr>
                <a:defRPr/>
              </a:pPr>
              <a:t>‹#›</a:t>
            </a:fld>
            <a:endParaRPr lang="en-US"/>
          </a:p>
        </p:txBody>
      </p:sp>
    </p:spTree>
    <p:extLst>
      <p:ext uri="{BB962C8B-B14F-4D97-AF65-F5344CB8AC3E}">
        <p14:creationId xmlns:p14="http://schemas.microsoft.com/office/powerpoint/2010/main" val="40423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7242175" cy="1981200"/>
            <a:chOff x="0" y="0"/>
            <a:chExt cx="4562" cy="1248"/>
          </a:xfrm>
        </p:grpSpPr>
        <p:sp>
          <p:nvSpPr>
            <p:cNvPr id="34611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34611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1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3461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34612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7EB9D86-3270-46D4-B455-2CF06190C7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05"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1"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Lst>
  <p:transition>
    <p:wipe dir="d"/>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77C582DC-C3BD-4A36-A52C-A36DC7D3A0A3}" type="datetimeFigureOut">
              <a:rPr lang="en-US"/>
              <a:pPr>
                <a:defRPr/>
              </a:pPr>
              <a:t>8/2/2013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81242A77-9BFF-44DE-AA77-0708330F045F}" type="slidenum">
              <a:rPr lang="en-US"/>
              <a:pPr>
                <a:defRPr/>
              </a:pPr>
              <a:t>‹#›</a:t>
            </a:fld>
            <a:endParaRPr lang="en-US"/>
          </a:p>
        </p:txBody>
      </p:sp>
    </p:spTree>
    <p:extLst>
      <p:ext uri="{BB962C8B-B14F-4D97-AF65-F5344CB8AC3E}">
        <p14:creationId xmlns:p14="http://schemas.microsoft.com/office/powerpoint/2010/main" val="3550895768"/>
      </p:ext>
    </p:extLst>
  </p:cSld>
  <p:clrMap bg1="lt1" tx1="dk1" bg2="lt2" tx2="dk2" accent1="accent1" accent2="accent2" accent3="accent3" accent4="accent4" accent5="accent5" accent6="accent6" hlink="hlink" folHlink="folHlink"/>
  <p:sldLayoutIdLst>
    <p:sldLayoutId id="2147485439" r:id="rId1"/>
    <p:sldLayoutId id="2147485440" r:id="rId2"/>
    <p:sldLayoutId id="2147485441" r:id="rId3"/>
    <p:sldLayoutId id="2147485442" r:id="rId4"/>
    <p:sldLayoutId id="2147485443" r:id="rId5"/>
    <p:sldLayoutId id="2147485444" r:id="rId6"/>
    <p:sldLayoutId id="2147485445" r:id="rId7"/>
    <p:sldLayoutId id="2147485446" r:id="rId8"/>
    <p:sldLayoutId id="2147485447" r:id="rId9"/>
    <p:sldLayoutId id="2147485448" r:id="rId10"/>
    <p:sldLayoutId id="21474854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81000" y="457200"/>
            <a:ext cx="8458200" cy="2286000"/>
          </a:xfrm>
        </p:spPr>
        <p:txBody>
          <a:bodyPr/>
          <a:lstStyle/>
          <a:p>
            <a:pPr eaLnBrk="1" hangingPunct="1"/>
            <a:r>
              <a:rPr lang="en-US" sz="5200" dirty="0" smtClean="0">
                <a:solidFill>
                  <a:srgbClr val="FFFF00"/>
                </a:solidFill>
                <a:effectLst/>
              </a:rPr>
              <a:t>What Physicians Should Know about Smoking:2012</a:t>
            </a:r>
          </a:p>
        </p:txBody>
      </p:sp>
      <p:sp>
        <p:nvSpPr>
          <p:cNvPr id="235525" name="Rectangle 5"/>
          <p:cNvSpPr>
            <a:spLocks noChangeArrowheads="1"/>
          </p:cNvSpPr>
          <p:nvPr/>
        </p:nvSpPr>
        <p:spPr bwMode="auto">
          <a:xfrm>
            <a:off x="457200" y="2819400"/>
            <a:ext cx="8305800" cy="3810000"/>
          </a:xfrm>
          <a:prstGeom prst="rect">
            <a:avLst/>
          </a:prstGeom>
          <a:noFill/>
          <a:ln w="9525">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800" dirty="0">
              <a:solidFill>
                <a:schemeClr val="hlink"/>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sz="2800" dirty="0">
                <a:solidFill>
                  <a:srgbClr val="FFFF00"/>
                </a:solidFill>
                <a:effectLst>
                  <a:outerShdw blurRad="38100" dist="38100" dir="2700000" algn="tl">
                    <a:srgbClr val="000000"/>
                  </a:outerShdw>
                </a:effectLst>
                <a:latin typeface="Tahoma" pitchFamily="34" charset="0"/>
              </a:rPr>
              <a:t>Steven A. Schroeder, MD</a:t>
            </a:r>
          </a:p>
          <a:p>
            <a:pPr algn="ctr" eaLnBrk="1" hangingPunct="1">
              <a:spcBef>
                <a:spcPct val="20000"/>
              </a:spcBef>
              <a:buClr>
                <a:schemeClr val="hlink"/>
              </a:buClr>
              <a:buSzPct val="80000"/>
              <a:buFont typeface="Wingdings" pitchFamily="2" charset="2"/>
              <a:buNone/>
              <a:defRPr/>
            </a:pPr>
            <a:endParaRPr lang="en-US" sz="2800"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endParaRPr lang="en-US"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dirty="0" smtClean="0">
                <a:solidFill>
                  <a:srgbClr val="FFFF00"/>
                </a:solidFill>
                <a:effectLst>
                  <a:outerShdw blurRad="38100" dist="38100" dir="2700000" algn="tl">
                    <a:srgbClr val="000000"/>
                  </a:outerShdw>
                </a:effectLst>
                <a:latin typeface="Tahoma" pitchFamily="34" charset="0"/>
              </a:rPr>
              <a:t>Medical Grand Rounds, Oct 4, 2012</a:t>
            </a:r>
            <a:endParaRPr lang="en-US" dirty="0">
              <a:solidFill>
                <a:srgbClr val="FFFF00"/>
              </a:solidFill>
              <a:effectLst>
                <a:outerShdw blurRad="38100" dist="38100" dir="2700000" algn="tl">
                  <a:srgbClr val="000000"/>
                </a:outerShdw>
              </a:effectLst>
              <a:latin typeface="Tahoma" pitchFamily="34" charset="0"/>
            </a:endParaRP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The Smoking Cessation Leadership Center </a:t>
            </a:r>
          </a:p>
          <a:p>
            <a:pPr algn="ctr" eaLnBrk="1" hangingPunct="1">
              <a:spcBef>
                <a:spcPct val="20000"/>
              </a:spcBef>
              <a:buClr>
                <a:schemeClr val="hlink"/>
              </a:buClr>
              <a:buSzPct val="80000"/>
              <a:buFont typeface="Wingdings" pitchFamily="2" charset="2"/>
              <a:buNone/>
              <a:defRPr/>
            </a:pPr>
            <a:r>
              <a:rPr lang="en-US" dirty="0">
                <a:solidFill>
                  <a:srgbClr val="FFFF00"/>
                </a:solidFill>
                <a:effectLst>
                  <a:outerShdw blurRad="38100" dist="38100" dir="2700000" algn="tl">
                    <a:srgbClr val="000000"/>
                  </a:outerShdw>
                </a:effectLst>
                <a:latin typeface="Tahoma" pitchFamily="34" charset="0"/>
              </a:rPr>
              <a:t>and Rx for </a:t>
            </a:r>
            <a:r>
              <a:rPr lang="en-US" dirty="0" smtClean="0">
                <a:solidFill>
                  <a:srgbClr val="FFFF00"/>
                </a:solidFill>
                <a:effectLst>
                  <a:outerShdw blurRad="38100" dist="38100" dir="2700000" algn="tl">
                    <a:srgbClr val="000000"/>
                  </a:outerShdw>
                </a:effectLst>
                <a:latin typeface="Tahoma" pitchFamily="34" charset="0"/>
              </a:rPr>
              <a:t>Change</a:t>
            </a:r>
            <a:endParaRPr lang="en-US" sz="2800" dirty="0">
              <a:solidFill>
                <a:srgbClr val="FFFF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357188"/>
            <a:ext cx="861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altLang="en-US" sz="4000" dirty="0">
                <a:solidFill>
                  <a:srgbClr val="FFFF00"/>
                </a:solidFill>
                <a:latin typeface="Tahoma" pitchFamily="34" charset="0"/>
              </a:rPr>
              <a:t>Annual U.S. Deaths Attributable to Smoking, 2000–2004</a:t>
            </a:r>
          </a:p>
        </p:txBody>
      </p:sp>
      <p:sp>
        <p:nvSpPr>
          <p:cNvPr id="49155" name="Text Box 3"/>
          <p:cNvSpPr txBox="1">
            <a:spLocks noChangeArrowheads="1"/>
          </p:cNvSpPr>
          <p:nvPr/>
        </p:nvSpPr>
        <p:spPr bwMode="auto">
          <a:xfrm>
            <a:off x="1438275" y="6491288"/>
            <a:ext cx="770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1400">
                <a:solidFill>
                  <a:schemeClr val="hlink"/>
                </a:solidFill>
              </a:rPr>
              <a:t>Centers for Disease Control and Prevention. </a:t>
            </a:r>
            <a:r>
              <a:rPr lang="en-US" altLang="en-US" sz="1400" i="1">
                <a:solidFill>
                  <a:schemeClr val="hlink"/>
                </a:solidFill>
              </a:rPr>
              <a:t>MMWR </a:t>
            </a:r>
            <a:r>
              <a:rPr lang="en-US" altLang="en-US" sz="1400">
                <a:solidFill>
                  <a:schemeClr val="hlink"/>
                </a:solidFill>
              </a:rPr>
              <a:t>2008;571226</a:t>
            </a:r>
            <a:r>
              <a:rPr lang="en-US" altLang="en-US" sz="1400">
                <a:solidFill>
                  <a:schemeClr val="hlink"/>
                </a:solidFill>
                <a:cs typeface="Arial" pitchFamily="34" charset="0"/>
              </a:rPr>
              <a:t>–1228</a:t>
            </a:r>
            <a:r>
              <a:rPr lang="en-US" altLang="en-US" sz="1400">
                <a:solidFill>
                  <a:schemeClr val="hlink"/>
                </a:solidFill>
              </a:rPr>
              <a:t>.</a:t>
            </a:r>
          </a:p>
        </p:txBody>
      </p:sp>
      <p:sp>
        <p:nvSpPr>
          <p:cNvPr id="49156" name="Text Box 4"/>
          <p:cNvSpPr txBox="1">
            <a:spLocks noChangeArrowheads="1"/>
          </p:cNvSpPr>
          <p:nvPr/>
        </p:nvSpPr>
        <p:spPr bwMode="auto">
          <a:xfrm>
            <a:off x="7088188" y="252888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29%</a:t>
            </a:r>
          </a:p>
        </p:txBody>
      </p:sp>
      <p:sp>
        <p:nvSpPr>
          <p:cNvPr id="49157" name="Text Box 5"/>
          <p:cNvSpPr txBox="1">
            <a:spLocks noChangeArrowheads="1"/>
          </p:cNvSpPr>
          <p:nvPr/>
        </p:nvSpPr>
        <p:spPr bwMode="auto">
          <a:xfrm>
            <a:off x="7088188" y="3040063"/>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28%</a:t>
            </a:r>
          </a:p>
        </p:txBody>
      </p:sp>
      <p:sp>
        <p:nvSpPr>
          <p:cNvPr id="49158" name="Text Box 6"/>
          <p:cNvSpPr txBox="1">
            <a:spLocks noChangeArrowheads="1"/>
          </p:cNvSpPr>
          <p:nvPr/>
        </p:nvSpPr>
        <p:spPr bwMode="auto">
          <a:xfrm>
            <a:off x="7088188" y="3551238"/>
            <a:ext cx="1065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23%</a:t>
            </a:r>
          </a:p>
        </p:txBody>
      </p:sp>
      <p:sp>
        <p:nvSpPr>
          <p:cNvPr id="49159" name="Text Box 7"/>
          <p:cNvSpPr txBox="1">
            <a:spLocks noChangeArrowheads="1"/>
          </p:cNvSpPr>
          <p:nvPr/>
        </p:nvSpPr>
        <p:spPr bwMode="auto">
          <a:xfrm>
            <a:off x="7088188" y="4060825"/>
            <a:ext cx="1065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11%</a:t>
            </a:r>
          </a:p>
        </p:txBody>
      </p:sp>
      <p:sp>
        <p:nvSpPr>
          <p:cNvPr id="49160" name="Text Box 8"/>
          <p:cNvSpPr txBox="1">
            <a:spLocks noChangeArrowheads="1"/>
          </p:cNvSpPr>
          <p:nvPr/>
        </p:nvSpPr>
        <p:spPr bwMode="auto">
          <a:xfrm>
            <a:off x="7315200" y="45720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8%</a:t>
            </a:r>
          </a:p>
        </p:txBody>
      </p:sp>
      <p:sp>
        <p:nvSpPr>
          <p:cNvPr id="49161" name="Text Box 9"/>
          <p:cNvSpPr txBox="1">
            <a:spLocks noChangeArrowheads="1"/>
          </p:cNvSpPr>
          <p:nvPr/>
        </p:nvSpPr>
        <p:spPr bwMode="auto">
          <a:xfrm>
            <a:off x="7024688" y="5081588"/>
            <a:ext cx="1128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b="1">
                <a:latin typeface="Tahoma" pitchFamily="34" charset="0"/>
              </a:rPr>
              <a:t>&lt;1%</a:t>
            </a:r>
          </a:p>
        </p:txBody>
      </p:sp>
      <p:sp>
        <p:nvSpPr>
          <p:cNvPr id="49162" name="Text Box 10"/>
          <p:cNvSpPr txBox="1">
            <a:spLocks noChangeArrowheads="1"/>
          </p:cNvSpPr>
          <p:nvPr/>
        </p:nvSpPr>
        <p:spPr bwMode="auto">
          <a:xfrm>
            <a:off x="533400" y="5791200"/>
            <a:ext cx="6019800"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864100" algn="r"/>
              </a:tabLst>
              <a:defRPr sz="2400">
                <a:solidFill>
                  <a:schemeClr val="tx1"/>
                </a:solidFill>
                <a:latin typeface="Arial" pitchFamily="34" charset="0"/>
              </a:defRPr>
            </a:lvl1pPr>
            <a:lvl2pPr marL="742950" indent="-285750">
              <a:tabLst>
                <a:tab pos="4864100" algn="r"/>
              </a:tabLst>
              <a:defRPr sz="2400">
                <a:solidFill>
                  <a:schemeClr val="tx1"/>
                </a:solidFill>
                <a:latin typeface="Arial" pitchFamily="34" charset="0"/>
              </a:defRPr>
            </a:lvl2pPr>
            <a:lvl3pPr marL="1143000" indent="-228600">
              <a:tabLst>
                <a:tab pos="4864100" algn="r"/>
              </a:tabLst>
              <a:defRPr sz="2400">
                <a:solidFill>
                  <a:schemeClr val="tx1"/>
                </a:solidFill>
                <a:latin typeface="Arial" pitchFamily="34" charset="0"/>
              </a:defRPr>
            </a:lvl3pPr>
            <a:lvl4pPr marL="1600200" indent="-228600">
              <a:tabLst>
                <a:tab pos="4864100" algn="r"/>
              </a:tabLst>
              <a:defRPr sz="2400">
                <a:solidFill>
                  <a:schemeClr val="tx1"/>
                </a:solidFill>
                <a:latin typeface="Arial" pitchFamily="34" charset="0"/>
              </a:defRPr>
            </a:lvl4pPr>
            <a:lvl5pPr marL="2057400" indent="-228600">
              <a:tabLst>
                <a:tab pos="4864100" algn="r"/>
              </a:tabLst>
              <a:defRPr sz="2400">
                <a:solidFill>
                  <a:schemeClr val="tx1"/>
                </a:solidFill>
                <a:latin typeface="Arial" pitchFamily="34" charset="0"/>
              </a:defRPr>
            </a:lvl5pPr>
            <a:lvl6pPr marL="2514600" indent="-228600" eaLnBrk="0" fontAlgn="base" hangingPunct="0">
              <a:spcBef>
                <a:spcPct val="0"/>
              </a:spcBef>
              <a:spcAft>
                <a:spcPct val="0"/>
              </a:spcAft>
              <a:tabLst>
                <a:tab pos="4864100" algn="r"/>
              </a:tabLst>
              <a:defRPr sz="2400">
                <a:solidFill>
                  <a:schemeClr val="tx1"/>
                </a:solidFill>
                <a:latin typeface="Arial" pitchFamily="34" charset="0"/>
              </a:defRPr>
            </a:lvl6pPr>
            <a:lvl7pPr marL="2971800" indent="-228600" eaLnBrk="0" fontAlgn="base" hangingPunct="0">
              <a:spcBef>
                <a:spcPct val="0"/>
              </a:spcBef>
              <a:spcAft>
                <a:spcPct val="0"/>
              </a:spcAft>
              <a:tabLst>
                <a:tab pos="4864100" algn="r"/>
              </a:tabLst>
              <a:defRPr sz="2400">
                <a:solidFill>
                  <a:schemeClr val="tx1"/>
                </a:solidFill>
                <a:latin typeface="Arial" pitchFamily="34" charset="0"/>
              </a:defRPr>
            </a:lvl7pPr>
            <a:lvl8pPr marL="3429000" indent="-228600" eaLnBrk="0" fontAlgn="base" hangingPunct="0">
              <a:spcBef>
                <a:spcPct val="0"/>
              </a:spcBef>
              <a:spcAft>
                <a:spcPct val="0"/>
              </a:spcAft>
              <a:tabLst>
                <a:tab pos="4864100" algn="r"/>
              </a:tabLst>
              <a:defRPr sz="2400">
                <a:solidFill>
                  <a:schemeClr val="tx1"/>
                </a:solidFill>
                <a:latin typeface="Arial" pitchFamily="34" charset="0"/>
              </a:defRPr>
            </a:lvl8pPr>
            <a:lvl9pPr marL="3886200" indent="-228600" eaLnBrk="0" fontAlgn="base" hangingPunct="0">
              <a:spcBef>
                <a:spcPct val="0"/>
              </a:spcBef>
              <a:spcAft>
                <a:spcPct val="0"/>
              </a:spcAft>
              <a:tabLst>
                <a:tab pos="4864100" algn="r"/>
              </a:tabLs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600" b="1">
                <a:solidFill>
                  <a:schemeClr val="bg1"/>
                </a:solidFill>
                <a:latin typeface="Tahoma" pitchFamily="34" charset="0"/>
              </a:rPr>
              <a:t>TOTAL: 443,595 deaths annually</a:t>
            </a:r>
          </a:p>
        </p:txBody>
      </p:sp>
      <p:graphicFrame>
        <p:nvGraphicFramePr>
          <p:cNvPr id="30754" name="Group 34"/>
          <p:cNvGraphicFramePr>
            <a:graphicFrameLocks noGrp="1"/>
          </p:cNvGraphicFramePr>
          <p:nvPr/>
        </p:nvGraphicFramePr>
        <p:xfrm>
          <a:off x="533400" y="2513013"/>
          <a:ext cx="6011863" cy="3108624"/>
        </p:xfrm>
        <a:graphic>
          <a:graphicData uri="http://schemas.openxmlformats.org/drawingml/2006/table">
            <a:tbl>
              <a:tblPr/>
              <a:tblGrid>
                <a:gridCol w="4248150"/>
                <a:gridCol w="1763713"/>
              </a:tblGrid>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Cardiovascular diseases</a:t>
                      </a:r>
                    </a:p>
                  </a:txBody>
                  <a:tcPr marT="45692" marB="4569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128,497</a:t>
                      </a:r>
                    </a:p>
                  </a:txBody>
                  <a:tcPr marT="45692" marB="45692"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Lung cancer</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6161D7"/>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125,522</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6161D7"/>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Respiratory diseases</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33CC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103,338</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CCCC"/>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Second-hand smoke</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32ABA"/>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49,400</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32ABA"/>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Cancers other than lung</a:t>
                      </a:r>
                    </a:p>
                  </a:txBody>
                  <a:tcPr marT="45692" marB="45692"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9966FF"/>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35,326</a:t>
                      </a:r>
                    </a:p>
                  </a:txBody>
                  <a:tcPr marT="45692" marB="4569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9966FF"/>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Other</a:t>
                      </a:r>
                    </a:p>
                  </a:txBody>
                  <a:tcPr marT="45692" marB="45692"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1,512</a:t>
                      </a:r>
                    </a:p>
                  </a:txBody>
                  <a:tcPr marT="45692" marB="45692"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r>
            </a:tbl>
          </a:graphicData>
        </a:graphic>
      </p:graphicFrame>
      <p:sp>
        <p:nvSpPr>
          <p:cNvPr id="49180" name="Text Box 35"/>
          <p:cNvSpPr txBox="1">
            <a:spLocks noChangeArrowheads="1"/>
          </p:cNvSpPr>
          <p:nvPr/>
        </p:nvSpPr>
        <p:spPr bwMode="auto">
          <a:xfrm>
            <a:off x="6305550" y="1809750"/>
            <a:ext cx="2457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700"/>
              <a:t>Percent of all smoking-attributable deaths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1164"/>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68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152400"/>
            <a:ext cx="9144000" cy="701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spcBef>
                <a:spcPct val="100000"/>
              </a:spcBef>
              <a:buClr>
                <a:schemeClr val="tx1"/>
              </a:buClr>
              <a:buSzPct val="60000"/>
              <a:buFont typeface="Wingdings" pitchFamily="2" charset="2"/>
              <a:buChar char="n"/>
            </a:pPr>
            <a:endParaRPr lang="en-US" sz="1000">
              <a:solidFill>
                <a:schemeClr val="accent1"/>
              </a:solidFill>
            </a:endParaRPr>
          </a:p>
        </p:txBody>
      </p:sp>
      <p:sp>
        <p:nvSpPr>
          <p:cNvPr id="5124" name="Text Box 3"/>
          <p:cNvSpPr txBox="1">
            <a:spLocks noChangeArrowheads="1"/>
          </p:cNvSpPr>
          <p:nvPr/>
        </p:nvSpPr>
        <p:spPr bwMode="auto">
          <a:xfrm>
            <a:off x="14288" y="1311275"/>
            <a:ext cx="3209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buClr>
                <a:schemeClr val="tx1"/>
              </a:buClr>
              <a:buSzPct val="60000"/>
              <a:buFont typeface="Wingdings" pitchFamily="2" charset="2"/>
              <a:buNone/>
            </a:pPr>
            <a:r>
              <a:rPr lang="en-US" sz="2800" dirty="0">
                <a:solidFill>
                  <a:srgbClr val="FFFF00"/>
                </a:solidFill>
                <a:latin typeface="Tahoma" pitchFamily="34" charset="0"/>
              </a:rPr>
              <a:t>Reduction in cumulative risk of death from lung cancer in men</a:t>
            </a:r>
          </a:p>
        </p:txBody>
      </p:sp>
      <p:sp>
        <p:nvSpPr>
          <p:cNvPr id="5125" name="Text Box 4"/>
          <p:cNvSpPr txBox="1">
            <a:spLocks noChangeArrowheads="1"/>
          </p:cNvSpPr>
          <p:nvPr/>
        </p:nvSpPr>
        <p:spPr bwMode="auto">
          <a:xfrm>
            <a:off x="2674938" y="6553200"/>
            <a:ext cx="6478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lang="en-US" sz="1400">
                <a:solidFill>
                  <a:schemeClr val="hlink"/>
                </a:solidFill>
                <a:cs typeface="Times New Roman" pitchFamily="18" charset="0"/>
              </a:rPr>
              <a:t>Reprinted with permission. </a:t>
            </a:r>
            <a:r>
              <a:rPr lang="en-US" sz="1400">
                <a:solidFill>
                  <a:schemeClr val="hlink"/>
                </a:solidFill>
                <a:cs typeface="Arial" pitchFamily="34" charset="0"/>
              </a:rPr>
              <a:t>Peto et al. (2000). </a:t>
            </a:r>
            <a:r>
              <a:rPr lang="en-US" sz="1400" i="1">
                <a:solidFill>
                  <a:schemeClr val="hlink"/>
                </a:solidFill>
                <a:cs typeface="Arial" pitchFamily="34" charset="0"/>
              </a:rPr>
              <a:t>BMJ </a:t>
            </a:r>
            <a:r>
              <a:rPr lang="en-US" sz="1400">
                <a:solidFill>
                  <a:schemeClr val="hlink"/>
                </a:solidFill>
                <a:cs typeface="Arial" pitchFamily="34" charset="0"/>
              </a:rPr>
              <a:t>321(7257):323</a:t>
            </a:r>
            <a:r>
              <a:rPr lang="en-US" sz="1400">
                <a:solidFill>
                  <a:schemeClr val="hlink"/>
                </a:solidFill>
              </a:rPr>
              <a:t>–</a:t>
            </a:r>
            <a:r>
              <a:rPr lang="en-US" sz="1400">
                <a:solidFill>
                  <a:schemeClr val="hlink"/>
                </a:solidFill>
                <a:cs typeface="Arial" pitchFamily="34" charset="0"/>
              </a:rPr>
              <a:t>329.</a:t>
            </a:r>
            <a:endParaRPr lang="en-US" sz="1400">
              <a:solidFill>
                <a:schemeClr val="hlink"/>
              </a:solidFill>
            </a:endParaRPr>
          </a:p>
        </p:txBody>
      </p:sp>
      <p:graphicFrame>
        <p:nvGraphicFramePr>
          <p:cNvPr id="5122" name="Object 6"/>
          <p:cNvGraphicFramePr>
            <a:graphicFrameLocks noChangeAspect="1"/>
          </p:cNvGraphicFramePr>
          <p:nvPr/>
        </p:nvGraphicFramePr>
        <p:xfrm>
          <a:off x="3325813" y="288925"/>
          <a:ext cx="4533900" cy="5994400"/>
        </p:xfrm>
        <a:graphic>
          <a:graphicData uri="http://schemas.openxmlformats.org/presentationml/2006/ole">
            <mc:AlternateContent xmlns:mc="http://schemas.openxmlformats.org/markup-compatibility/2006">
              <mc:Choice xmlns:v="urn:schemas-microsoft-com:vml" Requires="v">
                <p:oleObj spid="_x0000_s16403" name="Bitmap Image" r:id="rId4" imgW="7621064" imgH="13857143" progId="PBrush">
                  <p:embed/>
                </p:oleObj>
              </mc:Choice>
              <mc:Fallback>
                <p:oleObj name="Bitmap Image" r:id="rId4" imgW="7621064" imgH="1385714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288925"/>
                        <a:ext cx="45339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7"/>
          <p:cNvSpPr txBox="1">
            <a:spLocks noChangeArrowheads="1"/>
          </p:cNvSpPr>
          <p:nvPr/>
        </p:nvSpPr>
        <p:spPr bwMode="auto">
          <a:xfrm rot="-5400000">
            <a:off x="2574131" y="1112044"/>
            <a:ext cx="1830388" cy="3048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solidFill>
                  <a:schemeClr val="bg1"/>
                </a:solidFill>
              </a:rPr>
              <a:t>Cumulative risk (%)</a:t>
            </a:r>
          </a:p>
        </p:txBody>
      </p:sp>
      <p:sp>
        <p:nvSpPr>
          <p:cNvPr id="5127" name="Rectangle 8"/>
          <p:cNvSpPr>
            <a:spLocks noChangeArrowheads="1"/>
          </p:cNvSpPr>
          <p:nvPr/>
        </p:nvSpPr>
        <p:spPr bwMode="auto">
          <a:xfrm>
            <a:off x="3810000" y="400050"/>
            <a:ext cx="371475" cy="1428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128" name="Rectangle 9"/>
          <p:cNvSpPr>
            <a:spLocks noChangeArrowheads="1"/>
          </p:cNvSpPr>
          <p:nvPr/>
        </p:nvSpPr>
        <p:spPr bwMode="auto">
          <a:xfrm>
            <a:off x="7458075" y="6153150"/>
            <a:ext cx="371475" cy="1428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129" name="Text Box 10"/>
          <p:cNvSpPr txBox="1">
            <a:spLocks noChangeArrowheads="1"/>
          </p:cNvSpPr>
          <p:nvPr/>
        </p:nvSpPr>
        <p:spPr bwMode="auto">
          <a:xfrm>
            <a:off x="5184775" y="5983288"/>
            <a:ext cx="1089025" cy="274637"/>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200" b="1">
                <a:solidFill>
                  <a:schemeClr val="bg1"/>
                </a:solidFill>
              </a:rPr>
              <a:t>Age in years</a:t>
            </a:r>
          </a:p>
        </p:txBody>
      </p:sp>
    </p:spTree>
    <p:extLst>
      <p:ext uri="{BB962C8B-B14F-4D97-AF65-F5344CB8AC3E}">
        <p14:creationId xmlns:p14="http://schemas.microsoft.com/office/powerpoint/2010/main" val="3801217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z="4000" dirty="0" smtClean="0">
                <a:solidFill>
                  <a:srgbClr val="FFFF00"/>
                </a:solidFill>
              </a:rPr>
              <a:t>Smoking and Mental Illness: </a:t>
            </a:r>
            <a:br>
              <a:rPr lang="en-US" sz="4000" dirty="0" smtClean="0">
                <a:solidFill>
                  <a:srgbClr val="FFFF00"/>
                </a:solidFill>
              </a:rPr>
            </a:br>
            <a:r>
              <a:rPr lang="en-US" sz="4000" dirty="0" smtClean="0">
                <a:solidFill>
                  <a:srgbClr val="FFFF00"/>
                </a:solidFill>
              </a:rPr>
              <a:t>The Heavy Burden</a:t>
            </a:r>
          </a:p>
        </p:txBody>
      </p:sp>
      <p:sp>
        <p:nvSpPr>
          <p:cNvPr id="536579" name="Rectangle 3"/>
          <p:cNvSpPr>
            <a:spLocks noGrp="1" noChangeArrowheads="1"/>
          </p:cNvSpPr>
          <p:nvPr>
            <p:ph type="body" idx="1"/>
          </p:nvPr>
        </p:nvSpPr>
        <p:spPr/>
        <p:txBody>
          <a:bodyPr/>
          <a:lstStyle/>
          <a:p>
            <a:pPr eaLnBrk="1" hangingPunct="1">
              <a:lnSpc>
                <a:spcPct val="90000"/>
              </a:lnSpc>
              <a:defRPr/>
            </a:pPr>
            <a:r>
              <a:rPr lang="en-US" sz="2400" dirty="0" smtClean="0">
                <a:solidFill>
                  <a:srgbClr val="DDDDDD"/>
                </a:solidFill>
              </a:rPr>
              <a:t>200,000 annual deaths from smoking occur among patients with CMI and/or substance abuse</a:t>
            </a:r>
          </a:p>
          <a:p>
            <a:pPr eaLnBrk="1" hangingPunct="1">
              <a:lnSpc>
                <a:spcPct val="90000"/>
              </a:lnSpc>
              <a:defRPr/>
            </a:pPr>
            <a:r>
              <a:rPr lang="en-US" sz="2400" dirty="0" smtClean="0">
                <a:solidFill>
                  <a:srgbClr val="DDDDDD"/>
                </a:solidFill>
              </a:rPr>
              <a:t>This population consumes 44% of all cigarettes sold in the United States</a:t>
            </a:r>
          </a:p>
          <a:p>
            <a:pPr eaLnBrk="1" hangingPunct="1">
              <a:lnSpc>
                <a:spcPct val="90000"/>
              </a:lnSpc>
              <a:buFont typeface="Wingdings" pitchFamily="2" charset="2"/>
              <a:buNone/>
              <a:defRPr/>
            </a:pPr>
            <a:r>
              <a:rPr lang="en-US" sz="2400" dirty="0" smtClean="0">
                <a:solidFill>
                  <a:srgbClr val="DDDDDD"/>
                </a:solidFill>
              </a:rPr>
              <a:t>	-- higher prevalence</a:t>
            </a:r>
          </a:p>
          <a:p>
            <a:pPr eaLnBrk="1" hangingPunct="1">
              <a:lnSpc>
                <a:spcPct val="90000"/>
              </a:lnSpc>
              <a:buFont typeface="Wingdings" pitchFamily="2" charset="2"/>
              <a:buNone/>
              <a:defRPr/>
            </a:pPr>
            <a:r>
              <a:rPr lang="en-US" sz="2400" dirty="0" smtClean="0">
                <a:solidFill>
                  <a:srgbClr val="DDDDDD"/>
                </a:solidFill>
              </a:rPr>
              <a:t>	-- smoke more</a:t>
            </a:r>
          </a:p>
          <a:p>
            <a:pPr eaLnBrk="1" hangingPunct="1">
              <a:lnSpc>
                <a:spcPct val="90000"/>
              </a:lnSpc>
              <a:buFont typeface="Wingdings" pitchFamily="2" charset="2"/>
              <a:buNone/>
              <a:defRPr/>
            </a:pPr>
            <a:r>
              <a:rPr lang="en-US" sz="2400" dirty="0" smtClean="0">
                <a:solidFill>
                  <a:srgbClr val="DDDDDD"/>
                </a:solidFill>
              </a:rPr>
              <a:t>	-- more likely to smoke down to the butt</a:t>
            </a:r>
          </a:p>
          <a:p>
            <a:pPr eaLnBrk="1" hangingPunct="1">
              <a:lnSpc>
                <a:spcPct val="90000"/>
              </a:lnSpc>
              <a:defRPr/>
            </a:pPr>
            <a:r>
              <a:rPr lang="en-US" sz="2400" dirty="0" smtClean="0">
                <a:solidFill>
                  <a:srgbClr val="DDDDDD"/>
                </a:solidFill>
              </a:rPr>
              <a:t>People with CMI die on average 25 years earlier than others, and smoking is a large contributor to that early mortality </a:t>
            </a:r>
          </a:p>
          <a:p>
            <a:pPr eaLnBrk="1" hangingPunct="1">
              <a:lnSpc>
                <a:spcPct val="90000"/>
              </a:lnSpc>
              <a:defRPr/>
            </a:pPr>
            <a:r>
              <a:rPr lang="en-US" sz="2400" dirty="0" smtClean="0">
                <a:solidFill>
                  <a:srgbClr val="DDDDDD"/>
                </a:solidFill>
              </a:rPr>
              <a:t>Social isolation from smoking compounds the social stigma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sz="4000" dirty="0" smtClean="0">
                <a:solidFill>
                  <a:srgbClr val="FFFF00"/>
                </a:solidFill>
                <a:effectLst/>
              </a:rPr>
              <a:t>Causal Associations with </a:t>
            </a:r>
            <a:br>
              <a:rPr lang="en-US" sz="4000" dirty="0" smtClean="0">
                <a:solidFill>
                  <a:srgbClr val="FFFF00"/>
                </a:solidFill>
                <a:effectLst/>
              </a:rPr>
            </a:br>
            <a:r>
              <a:rPr lang="en-US" sz="4000" dirty="0" smtClean="0">
                <a:solidFill>
                  <a:srgbClr val="FFFF00"/>
                </a:solidFill>
                <a:effectLst/>
              </a:rPr>
              <a:t>Second-hand Smoke</a:t>
            </a:r>
          </a:p>
        </p:txBody>
      </p:sp>
      <p:sp>
        <p:nvSpPr>
          <p:cNvPr id="397316" name="Rectangle 4"/>
          <p:cNvSpPr>
            <a:spLocks noChangeArrowheads="1"/>
          </p:cNvSpPr>
          <p:nvPr/>
        </p:nvSpPr>
        <p:spPr bwMode="auto">
          <a:xfrm>
            <a:off x="152400" y="1951038"/>
            <a:ext cx="4038600" cy="4525962"/>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n"/>
              <a:defRPr/>
            </a:pPr>
            <a:r>
              <a:rPr lang="en-US" dirty="0">
                <a:solidFill>
                  <a:srgbClr val="DDDDDD"/>
                </a:solidFill>
                <a:effectLst>
                  <a:outerShdw blurRad="38100" dist="38100" dir="2700000" algn="tl">
                    <a:srgbClr val="000000"/>
                  </a:outerShdw>
                </a:effectLst>
                <a:latin typeface="Tahoma" pitchFamily="34" charset="0"/>
              </a:rPr>
              <a:t>Developmental</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Low </a:t>
            </a:r>
            <a:r>
              <a:rPr lang="en-US" sz="2000" dirty="0" smtClean="0">
                <a:solidFill>
                  <a:srgbClr val="DDDDDD"/>
                </a:solidFill>
                <a:effectLst>
                  <a:outerShdw blurRad="38100" dist="38100" dir="2700000" algn="tl">
                    <a:srgbClr val="000000"/>
                  </a:outerShdw>
                </a:effectLst>
                <a:latin typeface="Tahoma" pitchFamily="34" charset="0"/>
              </a:rPr>
              <a:t>birth-weight</a:t>
            </a:r>
            <a:endParaRPr lang="en-US" sz="2000" dirty="0">
              <a:solidFill>
                <a:srgbClr val="DDDDDD"/>
              </a:solidFill>
              <a:effectLst>
                <a:outerShdw blurRad="38100" dist="38100" dir="2700000" algn="tl">
                  <a:srgbClr val="000000"/>
                </a:outerShdw>
              </a:effectLst>
              <a:latin typeface="Tahoma" pitchFamily="34" charset="0"/>
            </a:endParaRP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Sudden infant death syndrome (SIDS)</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34" charset="0"/>
              </a:rPr>
              <a:t>Pre-term delivery</a:t>
            </a:r>
          </a:p>
          <a:p>
            <a:pPr marL="742950" lvl="1" indent="-285750" eaLnBrk="1" hangingPunct="1">
              <a:spcBef>
                <a:spcPct val="20000"/>
              </a:spcBef>
              <a:buClr>
                <a:schemeClr val="tx1"/>
              </a:buClr>
              <a:defRPr/>
            </a:pPr>
            <a:r>
              <a:rPr lang="en-US" sz="2000" dirty="0">
                <a:solidFill>
                  <a:srgbClr val="DDDDDD"/>
                </a:solidFill>
                <a:effectLst>
                  <a:outerShdw blurRad="38100" dist="38100" dir="2700000" algn="tl">
                    <a:srgbClr val="000000"/>
                  </a:outerShdw>
                </a:effectLst>
                <a:latin typeface="Tahoma" pitchFamily="34" charset="0"/>
              </a:rPr>
              <a:t>-- </a:t>
            </a:r>
            <a:r>
              <a:rPr lang="en-US" sz="2000" dirty="0">
                <a:solidFill>
                  <a:srgbClr val="FFFF00"/>
                </a:solidFill>
                <a:effectLst>
                  <a:outerShdw blurRad="38100" dist="38100" dir="2700000" algn="tl">
                    <a:srgbClr val="000000"/>
                  </a:outerShdw>
                </a:effectLst>
                <a:latin typeface="Tahoma" pitchFamily="34" charset="0"/>
              </a:rPr>
              <a:t>Childhood depression</a:t>
            </a:r>
          </a:p>
          <a:p>
            <a:pPr marL="342900" indent="-342900" eaLnBrk="1" hangingPunct="1">
              <a:spcBef>
                <a:spcPct val="20000"/>
              </a:spcBef>
              <a:buClr>
                <a:schemeClr val="hlink"/>
              </a:buClr>
              <a:buSzPct val="80000"/>
              <a:buFont typeface="Wingdings" pitchFamily="2" charset="2"/>
              <a:buChar char="n"/>
              <a:defRPr/>
            </a:pPr>
            <a:r>
              <a:rPr lang="en-US" dirty="0">
                <a:solidFill>
                  <a:srgbClr val="DDDDDD"/>
                </a:solidFill>
                <a:effectLst>
                  <a:outerShdw blurRad="38100" dist="38100" dir="2700000" algn="tl">
                    <a:srgbClr val="000000"/>
                  </a:outerShdw>
                </a:effectLst>
                <a:latin typeface="Tahoma" pitchFamily="34" charset="0"/>
              </a:rPr>
              <a:t>Respiratory</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Asthma induction and exacerbation</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Eye and nasal irritation</a:t>
            </a:r>
          </a:p>
          <a:p>
            <a:pPr marL="742950" lvl="1" indent="-285750" eaLnBrk="1" hangingPunct="1">
              <a:spcBef>
                <a:spcPct val="20000"/>
              </a:spcBef>
              <a:buClr>
                <a:schemeClr val="tx1"/>
              </a:buClr>
              <a:buFontTx/>
              <a:buChar char="–"/>
              <a:defRPr/>
            </a:pPr>
            <a:r>
              <a:rPr lang="en-US" sz="1600" dirty="0">
                <a:solidFill>
                  <a:srgbClr val="DDDDDD"/>
                </a:solidFill>
                <a:effectLst>
                  <a:outerShdw blurRad="38100" dist="38100" dir="2700000" algn="tl">
                    <a:srgbClr val="000000"/>
                  </a:outerShdw>
                </a:effectLst>
                <a:latin typeface="Tahoma" pitchFamily="34" charset="0"/>
              </a:rPr>
              <a:t>Bronchitis, pneumonia, otitis </a:t>
            </a:r>
            <a:r>
              <a:rPr lang="en-US" sz="1600" dirty="0" smtClean="0">
                <a:solidFill>
                  <a:srgbClr val="DDDDDD"/>
                </a:solidFill>
                <a:effectLst>
                  <a:outerShdw blurRad="38100" dist="38100" dir="2700000" algn="tl">
                    <a:srgbClr val="000000"/>
                  </a:outerShdw>
                </a:effectLst>
                <a:latin typeface="Tahoma" pitchFamily="34" charset="0"/>
              </a:rPr>
              <a:t>media, </a:t>
            </a:r>
            <a:r>
              <a:rPr lang="en-US" sz="1600" dirty="0" smtClean="0">
                <a:solidFill>
                  <a:srgbClr val="FFFF00"/>
                </a:solidFill>
                <a:effectLst>
                  <a:outerShdw blurRad="38100" dist="38100" dir="2700000" algn="tl">
                    <a:srgbClr val="000000"/>
                  </a:outerShdw>
                </a:effectLst>
                <a:latin typeface="Tahoma" pitchFamily="34" charset="0"/>
              </a:rPr>
              <a:t>bruxism </a:t>
            </a:r>
            <a:r>
              <a:rPr lang="en-US" sz="1600" dirty="0">
                <a:solidFill>
                  <a:srgbClr val="FFFF00"/>
                </a:solidFill>
                <a:effectLst>
                  <a:outerShdw blurRad="38100" dist="38100" dir="2700000" algn="tl">
                    <a:srgbClr val="000000"/>
                  </a:outerShdw>
                </a:effectLst>
                <a:latin typeface="Tahoma" pitchFamily="34" charset="0"/>
              </a:rPr>
              <a:t>in children</a:t>
            </a:r>
          </a:p>
          <a:p>
            <a:pPr marL="742950" lvl="1" indent="-285750" eaLnBrk="1" hangingPunct="1">
              <a:spcBef>
                <a:spcPct val="20000"/>
              </a:spcBef>
              <a:buClr>
                <a:schemeClr val="tx1"/>
              </a:buClr>
              <a:buFontTx/>
              <a:buChar char="–"/>
              <a:defRPr/>
            </a:pPr>
            <a:r>
              <a:rPr lang="en-US" sz="1600" dirty="0">
                <a:solidFill>
                  <a:srgbClr val="FFFF00"/>
                </a:solidFill>
                <a:effectLst>
                  <a:outerShdw blurRad="38100" dist="38100" dir="2700000" algn="tl">
                    <a:srgbClr val="000000"/>
                  </a:outerShdw>
                </a:effectLst>
                <a:latin typeface="Tahoma" pitchFamily="34" charset="0"/>
              </a:rPr>
              <a:t>Decreased hearing in teens</a:t>
            </a:r>
          </a:p>
          <a:p>
            <a:pPr marL="342900" indent="-342900" eaLnBrk="1" hangingPunct="1">
              <a:spcBef>
                <a:spcPct val="20000"/>
              </a:spcBef>
              <a:buClr>
                <a:schemeClr val="hlink"/>
              </a:buClr>
              <a:buSzPct val="80000"/>
              <a:buFont typeface="Wingdings" pitchFamily="2" charset="2"/>
              <a:buChar char="n"/>
              <a:defRPr/>
            </a:pPr>
            <a:endParaRPr lang="en-US" dirty="0">
              <a:solidFill>
                <a:schemeClr val="hlink"/>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Wingdings" pitchFamily="2" charset="2"/>
              <a:buChar char="n"/>
              <a:defRPr/>
            </a:pPr>
            <a:endParaRPr lang="en-US" dirty="0">
              <a:solidFill>
                <a:schemeClr val="hlink"/>
              </a:solidFill>
              <a:effectLst>
                <a:outerShdw blurRad="38100" dist="38100" dir="2700000" algn="tl">
                  <a:srgbClr val="000000"/>
                </a:outerShdw>
              </a:effectLst>
              <a:latin typeface="Tahoma" pitchFamily="34" charset="0"/>
            </a:endParaRPr>
          </a:p>
        </p:txBody>
      </p:sp>
      <p:sp>
        <p:nvSpPr>
          <p:cNvPr id="397317" name="Rectangle 5"/>
          <p:cNvSpPr>
            <a:spLocks noChangeArrowheads="1"/>
          </p:cNvSpPr>
          <p:nvPr/>
        </p:nvSpPr>
        <p:spPr bwMode="auto">
          <a:xfrm>
            <a:off x="3810000" y="1951038"/>
            <a:ext cx="4038600" cy="4525962"/>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1" charset="2"/>
              <a:buChar char="n"/>
              <a:defRPr/>
            </a:pPr>
            <a:r>
              <a:rPr lang="en-US" dirty="0">
                <a:solidFill>
                  <a:srgbClr val="DDDDDD"/>
                </a:solidFill>
                <a:effectLst>
                  <a:outerShdw blurRad="38100" dist="38100" dir="2700000" algn="tl">
                    <a:srgbClr val="000000"/>
                  </a:outerShdw>
                </a:effectLst>
                <a:latin typeface="Tahoma" pitchFamily="1" charset="0"/>
              </a:rPr>
              <a:t>Carcinogenic</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Lung cancer</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Nasal sinus cancer</a:t>
            </a:r>
          </a:p>
          <a:p>
            <a:pPr marL="742950" lvl="1" indent="-285750" eaLnBrk="1" hangingPunct="1">
              <a:spcBef>
                <a:spcPct val="20000"/>
              </a:spcBef>
              <a:buClr>
                <a:schemeClr val="tx1"/>
              </a:buClr>
              <a:buFontTx/>
              <a:buChar char="–"/>
              <a:defRPr/>
            </a:pPr>
            <a:r>
              <a:rPr lang="en-US" sz="2000" dirty="0">
                <a:solidFill>
                  <a:srgbClr val="FFFF00"/>
                </a:solidFill>
                <a:effectLst>
                  <a:outerShdw blurRad="38100" dist="38100" dir="2700000" algn="tl">
                    <a:srgbClr val="000000"/>
                  </a:outerShdw>
                </a:effectLst>
                <a:latin typeface="Tahoma" pitchFamily="1" charset="0"/>
              </a:rPr>
              <a:t>Breast cancer (younger, </a:t>
            </a:r>
            <a:r>
              <a:rPr lang="en-US" sz="2000" dirty="0" err="1" smtClean="0">
                <a:solidFill>
                  <a:srgbClr val="FFFF00"/>
                </a:solidFill>
                <a:effectLst>
                  <a:outerShdw blurRad="38100" dist="38100" dir="2700000" algn="tl">
                    <a:srgbClr val="000000"/>
                  </a:outerShdw>
                </a:effectLst>
                <a:latin typeface="Tahoma" pitchFamily="1" charset="0"/>
              </a:rPr>
              <a:t>premenarche</a:t>
            </a:r>
            <a:r>
              <a:rPr lang="en-US" sz="2000" dirty="0" smtClean="0">
                <a:solidFill>
                  <a:srgbClr val="FFFF00"/>
                </a:solidFill>
                <a:effectLst>
                  <a:outerShdw blurRad="38100" dist="38100" dir="2700000" algn="tl">
                    <a:srgbClr val="000000"/>
                  </a:outerShdw>
                </a:effectLst>
                <a:latin typeface="Tahoma" pitchFamily="1" charset="0"/>
              </a:rPr>
              <a:t> </a:t>
            </a:r>
            <a:r>
              <a:rPr lang="en-US" sz="2000" dirty="0">
                <a:solidFill>
                  <a:srgbClr val="FFFF00"/>
                </a:solidFill>
                <a:effectLst>
                  <a:outerShdw blurRad="38100" dist="38100" dir="2700000" algn="tl">
                    <a:srgbClr val="000000"/>
                  </a:outerShdw>
                </a:effectLst>
                <a:latin typeface="Tahoma" pitchFamily="1" charset="0"/>
              </a:rPr>
              <a:t>women)</a:t>
            </a:r>
          </a:p>
          <a:p>
            <a:pPr marL="342900" indent="-342900" eaLnBrk="1" hangingPunct="1">
              <a:spcBef>
                <a:spcPct val="20000"/>
              </a:spcBef>
              <a:buClr>
                <a:schemeClr val="hlink"/>
              </a:buClr>
              <a:buSzPct val="80000"/>
              <a:buFont typeface="Wingdings" pitchFamily="1" charset="2"/>
              <a:buChar char="n"/>
              <a:defRPr/>
            </a:pPr>
            <a:endParaRPr lang="en-US" sz="2000" dirty="0">
              <a:solidFill>
                <a:srgbClr val="DDDDDD"/>
              </a:solidFill>
              <a:effectLst>
                <a:outerShdw blurRad="38100" dist="38100" dir="2700000" algn="tl">
                  <a:srgbClr val="000000"/>
                </a:outerShdw>
              </a:effectLst>
              <a:latin typeface="Tahoma" pitchFamily="1" charset="0"/>
            </a:endParaRPr>
          </a:p>
          <a:p>
            <a:pPr marL="342900" indent="-342900" eaLnBrk="1" hangingPunct="1">
              <a:spcBef>
                <a:spcPct val="20000"/>
              </a:spcBef>
              <a:buClr>
                <a:schemeClr val="hlink"/>
              </a:buClr>
              <a:buSzPct val="80000"/>
              <a:buFont typeface="Wingdings" pitchFamily="1" charset="2"/>
              <a:buChar char="n"/>
              <a:defRPr/>
            </a:pPr>
            <a:r>
              <a:rPr lang="en-US" dirty="0">
                <a:solidFill>
                  <a:srgbClr val="DDDDDD"/>
                </a:solidFill>
                <a:effectLst>
                  <a:outerShdw blurRad="38100" dist="38100" dir="2700000" algn="tl">
                    <a:srgbClr val="000000"/>
                  </a:outerShdw>
                </a:effectLst>
                <a:latin typeface="Tahoma" pitchFamily="1" charset="0"/>
              </a:rPr>
              <a:t>Cardiovascular</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Heart disease mortality</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Acute and chronic coronary heart disease morbidity</a:t>
            </a:r>
          </a:p>
          <a:p>
            <a:pPr marL="742950" lvl="1" indent="-285750" eaLnBrk="1" hangingPunct="1">
              <a:spcBef>
                <a:spcPct val="20000"/>
              </a:spcBef>
              <a:buClr>
                <a:schemeClr val="tx1"/>
              </a:buClr>
              <a:buFontTx/>
              <a:buChar char="–"/>
              <a:defRPr/>
            </a:pPr>
            <a:r>
              <a:rPr lang="en-US" sz="2000" dirty="0">
                <a:solidFill>
                  <a:srgbClr val="DDDDDD"/>
                </a:solidFill>
                <a:effectLst>
                  <a:outerShdw blurRad="38100" dist="38100" dir="2700000" algn="tl">
                    <a:srgbClr val="000000"/>
                  </a:outerShdw>
                </a:effectLst>
                <a:latin typeface="Tahoma" pitchFamily="1" charset="0"/>
              </a:rPr>
              <a:t>Altered vascular properties</a:t>
            </a:r>
          </a:p>
        </p:txBody>
      </p:sp>
      <p:sp>
        <p:nvSpPr>
          <p:cNvPr id="58373" name="Text Box 6"/>
          <p:cNvSpPr txBox="1">
            <a:spLocks noChangeArrowheads="1"/>
          </p:cNvSpPr>
          <p:nvPr/>
        </p:nvSpPr>
        <p:spPr bwMode="auto">
          <a:xfrm>
            <a:off x="1581150" y="6340475"/>
            <a:ext cx="7562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lang="en-US" sz="1400">
                <a:solidFill>
                  <a:schemeClr val="hlink"/>
                </a:solidFill>
              </a:rPr>
              <a:t>USDHHS. (2006).</a:t>
            </a:r>
            <a:r>
              <a:rPr lang="en-US" sz="1400" i="1">
                <a:solidFill>
                  <a:schemeClr val="hlink"/>
                </a:solidFill>
              </a:rPr>
              <a:t> </a:t>
            </a:r>
            <a:r>
              <a:rPr kumimoji="1" lang="en-US" sz="1400" i="1">
                <a:solidFill>
                  <a:schemeClr val="hlink"/>
                </a:solidFill>
              </a:rPr>
              <a:t>The Health Consequences of Involuntary Exposure to Tobacco Smoke: Report of the Surgeon General</a:t>
            </a:r>
            <a:r>
              <a:rPr lang="en-US" sz="1400" i="1">
                <a:solidFill>
                  <a:schemeClr val="hlink"/>
                </a:solidFill>
              </a:rPr>
              <a:t>.</a:t>
            </a:r>
          </a:p>
        </p:txBody>
      </p:sp>
      <p:sp>
        <p:nvSpPr>
          <p:cNvPr id="58374" name="Text Box 7"/>
          <p:cNvSpPr txBox="1">
            <a:spLocks noChangeArrowheads="1"/>
          </p:cNvSpPr>
          <p:nvPr/>
        </p:nvSpPr>
        <p:spPr bwMode="auto">
          <a:xfrm>
            <a:off x="7102475" y="1736725"/>
            <a:ext cx="1963738" cy="131127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2000" b="1">
                <a:solidFill>
                  <a:schemeClr val="bg1"/>
                </a:solidFill>
                <a:latin typeface="Tahoma" pitchFamily="34" charset="0"/>
              </a:rPr>
              <a:t>There is no safe level of second-hand smoke.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Epidemiology of Tobacco Use</a:t>
            </a:r>
            <a:endParaRPr lang="en-US" dirty="0">
              <a:solidFill>
                <a:srgbClr val="FFFF00"/>
              </a:solidFill>
            </a:endParaRPr>
          </a:p>
        </p:txBody>
      </p:sp>
    </p:spTree>
    <p:extLst>
      <p:ext uri="{BB962C8B-B14F-4D97-AF65-F5344CB8AC3E}">
        <p14:creationId xmlns:p14="http://schemas.microsoft.com/office/powerpoint/2010/main" val="4155597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Adult Smoking Prevalence</a:t>
            </a:r>
            <a:br>
              <a:rPr lang="en-US" dirty="0" smtClean="0">
                <a:solidFill>
                  <a:srgbClr val="FFFF00"/>
                </a:solidFill>
              </a:rPr>
            </a:br>
            <a:r>
              <a:rPr lang="en-US" dirty="0" smtClean="0">
                <a:solidFill>
                  <a:srgbClr val="FFFF00"/>
                </a:solidFill>
              </a:rPr>
              <a:t>U.S.A. 1955-2009</a:t>
            </a:r>
            <a:endParaRPr lang="en-US" dirty="0">
              <a:solidFill>
                <a:srgbClr val="FFFF00"/>
              </a:solidFill>
            </a:endParaRPr>
          </a:p>
        </p:txBody>
      </p:sp>
      <p:pic>
        <p:nvPicPr>
          <p:cNvPr id="6553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5594" t="28815" r="2542" b="13559"/>
          <a:stretch>
            <a:fillRect/>
          </a:stretch>
        </p:blipFill>
        <p:spPr>
          <a:xfrm>
            <a:off x="1295400" y="1676400"/>
            <a:ext cx="6324600" cy="4038600"/>
          </a:xfrm>
          <a:noFill/>
          <a:extLst>
            <a:ext uri="{909E8E84-426E-40DD-AFC4-6F175D3DCCD1}">
              <a14:hiddenFill xmlns:a14="http://schemas.microsoft.com/office/drawing/2010/main">
                <a:solidFill>
                  <a:srgbClr val="FFFFFF"/>
                </a:solidFill>
              </a14:hiddenFill>
            </a:ext>
          </a:extLst>
        </p:spPr>
      </p:pic>
      <p:sp>
        <p:nvSpPr>
          <p:cNvPr id="65540" name="TextBox 4"/>
          <p:cNvSpPr txBox="1">
            <a:spLocks noChangeArrowheads="1"/>
          </p:cNvSpPr>
          <p:nvPr/>
        </p:nvSpPr>
        <p:spPr bwMode="auto">
          <a:xfrm>
            <a:off x="1600200" y="6019800"/>
            <a:ext cx="5573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t>Source: Centers for Disease Control and Prevention (Schroeder and Warner, NEJM, July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defRPr/>
            </a:pPr>
            <a:r>
              <a:rPr lang="en-US" sz="3600" dirty="0">
                <a:solidFill>
                  <a:srgbClr val="FFFF00"/>
                </a:solidFill>
                <a:ea typeface="Tahoma" pitchFamily="34" charset="0"/>
                <a:cs typeface="Tahoma" pitchFamily="34" charset="0"/>
              </a:rPr>
              <a:t>Smoking Prevalence and Average Number of Cigarettes </a:t>
            </a:r>
            <a:r>
              <a:rPr lang="en-US" sz="3600" dirty="0" smtClean="0">
                <a:solidFill>
                  <a:srgbClr val="FFFF00"/>
                </a:solidFill>
                <a:ea typeface="Tahoma" pitchFamily="34" charset="0"/>
                <a:cs typeface="Tahoma" pitchFamily="34" charset="0"/>
              </a:rPr>
              <a:t>Smoked per Day per Current Smoker 1965-2010</a:t>
            </a:r>
            <a:r>
              <a:rPr lang="en-US" sz="3600" dirty="0">
                <a:solidFill>
                  <a:srgbClr val="FFC000"/>
                </a:solidFill>
                <a:ea typeface="Tahoma" pitchFamily="34" charset="0"/>
                <a:cs typeface="Tahoma" pitchFamily="34" charset="0"/>
              </a:rPr>
              <a:t/>
            </a:r>
            <a:br>
              <a:rPr lang="en-US" sz="3600" dirty="0">
                <a:solidFill>
                  <a:srgbClr val="FFC000"/>
                </a:solidFill>
                <a:ea typeface="Tahoma" pitchFamily="34" charset="0"/>
                <a:cs typeface="Tahoma" pitchFamily="34" charset="0"/>
              </a:rPr>
            </a:br>
            <a:endParaRPr lang="en-US" sz="3600" dirty="0"/>
          </a:p>
        </p:txBody>
      </p:sp>
      <p:sp>
        <p:nvSpPr>
          <p:cNvPr id="66563" name="TextBox 4"/>
          <p:cNvSpPr txBox="1">
            <a:spLocks noChangeArrowheads="1"/>
          </p:cNvSpPr>
          <p:nvPr/>
        </p:nvSpPr>
        <p:spPr bwMode="auto">
          <a:xfrm>
            <a:off x="2286000" y="6265863"/>
            <a:ext cx="4232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000">
                <a:solidFill>
                  <a:srgbClr val="FFFF00"/>
                </a:solidFill>
              </a:rPr>
              <a:t>Source: Centers for Disease Control and Prevention (1965-2010). </a:t>
            </a:r>
            <a:r>
              <a:rPr lang="en-US" sz="1000" i="1">
                <a:solidFill>
                  <a:srgbClr val="FFFF00"/>
                </a:solidFill>
              </a:rPr>
              <a:t>NHIS</a:t>
            </a:r>
          </a:p>
        </p:txBody>
      </p:sp>
      <p:pic>
        <p:nvPicPr>
          <p:cNvPr id="6656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1665288"/>
            <a:ext cx="7543800" cy="4410075"/>
          </a:xfrm>
        </p:spPr>
      </p:pic>
      <p:sp>
        <p:nvSpPr>
          <p:cNvPr id="66565" name="TextBox 2"/>
          <p:cNvSpPr txBox="1">
            <a:spLocks noChangeArrowheads="1"/>
          </p:cNvSpPr>
          <p:nvPr/>
        </p:nvSpPr>
        <p:spPr bwMode="auto">
          <a:xfrm rot="-5400000">
            <a:off x="-2243137" y="3419475"/>
            <a:ext cx="532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a:solidFill>
                  <a:srgbClr val="FFFF00"/>
                </a:solidFill>
              </a:rPr>
              <a:t>Percent/Number of Cigarettes Smoked Daily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pPr>
              <a:defRPr/>
            </a:pPr>
            <a:r>
              <a:rPr lang="en-US" sz="3600" dirty="0" smtClean="0">
                <a:solidFill>
                  <a:srgbClr val="FFFF00"/>
                </a:solidFill>
              </a:rPr>
              <a:t>Declines in Heavy (≥ 20cpd) Smoking, California and Rest of U. S.*</a:t>
            </a:r>
            <a:endParaRPr lang="en-US" sz="3600" dirty="0">
              <a:solidFill>
                <a:srgbClr val="FFFF00"/>
              </a:solidFill>
            </a:endParaRPr>
          </a:p>
        </p:txBody>
      </p:sp>
      <p:graphicFrame>
        <p:nvGraphicFramePr>
          <p:cNvPr id="6" name="Table 5"/>
          <p:cNvGraphicFramePr>
            <a:graphicFrameLocks noGrp="1"/>
          </p:cNvGraphicFramePr>
          <p:nvPr/>
        </p:nvGraphicFramePr>
        <p:xfrm>
          <a:off x="1676400" y="2362200"/>
          <a:ext cx="6019800" cy="3463932"/>
        </p:xfrm>
        <a:graphic>
          <a:graphicData uri="http://schemas.openxmlformats.org/drawingml/2006/table">
            <a:tbl>
              <a:tblPr firstRow="1" bandRow="1">
                <a:tableStyleId>{5C22544A-7EE6-4342-B048-85BDC9FD1C3A}</a:tableStyleId>
              </a:tblPr>
              <a:tblGrid>
                <a:gridCol w="2006600"/>
                <a:gridCol w="2006600"/>
                <a:gridCol w="2006600"/>
              </a:tblGrid>
              <a:tr h="640052">
                <a:tc>
                  <a:txBody>
                    <a:bodyPr/>
                    <a:lstStyle/>
                    <a:p>
                      <a:r>
                        <a:rPr lang="en-US" sz="1800" dirty="0" smtClean="0"/>
                        <a:t>Year</a:t>
                      </a:r>
                      <a:endParaRPr lang="en-US" sz="1800" dirty="0"/>
                    </a:p>
                  </a:txBody>
                  <a:tcPr marT="45708" marB="45708"/>
                </a:tc>
                <a:tc>
                  <a:txBody>
                    <a:bodyPr/>
                    <a:lstStyle/>
                    <a:p>
                      <a:r>
                        <a:rPr lang="en-US" sz="1800" dirty="0" smtClean="0"/>
                        <a:t>California (%)</a:t>
                      </a:r>
                      <a:endParaRPr lang="en-US" sz="1800" dirty="0"/>
                    </a:p>
                  </a:txBody>
                  <a:tcPr marT="45708" marB="45708"/>
                </a:tc>
                <a:tc>
                  <a:txBody>
                    <a:bodyPr/>
                    <a:lstStyle/>
                    <a:p>
                      <a:r>
                        <a:rPr lang="en-US" sz="1800" dirty="0" smtClean="0"/>
                        <a:t>Rest of U.S. (%)</a:t>
                      </a:r>
                      <a:endParaRPr lang="en-US" sz="1800" dirty="0"/>
                    </a:p>
                  </a:txBody>
                  <a:tcPr marT="45708" marB="45708"/>
                </a:tc>
              </a:tr>
              <a:tr h="545955">
                <a:tc>
                  <a:txBody>
                    <a:bodyPr/>
                    <a:lstStyle/>
                    <a:p>
                      <a:r>
                        <a:rPr lang="en-US" sz="1800" dirty="0" smtClean="0"/>
                        <a:t>1965</a:t>
                      </a:r>
                      <a:endParaRPr lang="en-US" sz="1800" dirty="0"/>
                    </a:p>
                  </a:txBody>
                  <a:tcPr marT="45708" marB="45708"/>
                </a:tc>
                <a:tc>
                  <a:txBody>
                    <a:bodyPr/>
                    <a:lstStyle/>
                    <a:p>
                      <a:r>
                        <a:rPr lang="en-US" sz="1800" dirty="0" smtClean="0"/>
                        <a:t>23.2</a:t>
                      </a:r>
                      <a:endParaRPr lang="en-US" sz="1800" dirty="0"/>
                    </a:p>
                  </a:txBody>
                  <a:tcPr marT="45708" marB="45708"/>
                </a:tc>
                <a:tc>
                  <a:txBody>
                    <a:bodyPr/>
                    <a:lstStyle/>
                    <a:p>
                      <a:r>
                        <a:rPr lang="en-US" sz="1800" dirty="0" smtClean="0"/>
                        <a:t>22.9</a:t>
                      </a:r>
                      <a:endParaRPr lang="en-US" sz="1800" dirty="0"/>
                    </a:p>
                  </a:txBody>
                  <a:tcPr marT="45708" marB="45708"/>
                </a:tc>
              </a:tr>
              <a:tr h="545955">
                <a:tc>
                  <a:txBody>
                    <a:bodyPr/>
                    <a:lstStyle/>
                    <a:p>
                      <a:r>
                        <a:rPr lang="en-US" sz="1800" dirty="0" smtClean="0"/>
                        <a:t>1979</a:t>
                      </a:r>
                      <a:endParaRPr lang="en-US" sz="1800" dirty="0"/>
                    </a:p>
                  </a:txBody>
                  <a:tcPr marT="45708" marB="45708"/>
                </a:tc>
                <a:tc>
                  <a:txBody>
                    <a:bodyPr/>
                    <a:lstStyle/>
                    <a:p>
                      <a:r>
                        <a:rPr lang="en-US" sz="1800" dirty="0" smtClean="0"/>
                        <a:t>17.9</a:t>
                      </a:r>
                      <a:endParaRPr lang="en-US" sz="1800" dirty="0"/>
                    </a:p>
                  </a:txBody>
                  <a:tcPr marT="45708" marB="45708"/>
                </a:tc>
                <a:tc>
                  <a:txBody>
                    <a:bodyPr/>
                    <a:lstStyle/>
                    <a:p>
                      <a:r>
                        <a:rPr lang="en-US" sz="1800" dirty="0" smtClean="0"/>
                        <a:t>20.5</a:t>
                      </a:r>
                      <a:endParaRPr lang="en-US" sz="1800" dirty="0"/>
                    </a:p>
                  </a:txBody>
                  <a:tcPr marT="45708" marB="45708"/>
                </a:tc>
              </a:tr>
              <a:tr h="545955">
                <a:tc>
                  <a:txBody>
                    <a:bodyPr/>
                    <a:lstStyle/>
                    <a:p>
                      <a:r>
                        <a:rPr lang="en-US" sz="1800" dirty="0" smtClean="0"/>
                        <a:t>1989</a:t>
                      </a:r>
                      <a:endParaRPr lang="en-US" sz="1800" dirty="0"/>
                    </a:p>
                  </a:txBody>
                  <a:tcPr marT="45708" marB="45708"/>
                </a:tc>
                <a:tc>
                  <a:txBody>
                    <a:bodyPr/>
                    <a:lstStyle/>
                    <a:p>
                      <a:r>
                        <a:rPr lang="en-US" sz="1800" dirty="0" smtClean="0"/>
                        <a:t>10.6</a:t>
                      </a:r>
                      <a:endParaRPr lang="en-US" sz="1800" dirty="0"/>
                    </a:p>
                  </a:txBody>
                  <a:tcPr marT="45708" marB="45708"/>
                </a:tc>
                <a:tc>
                  <a:txBody>
                    <a:bodyPr/>
                    <a:lstStyle/>
                    <a:p>
                      <a:r>
                        <a:rPr lang="en-US" sz="1800" dirty="0" smtClean="0"/>
                        <a:t>14.8</a:t>
                      </a:r>
                      <a:endParaRPr lang="en-US" sz="1800" dirty="0"/>
                    </a:p>
                  </a:txBody>
                  <a:tcPr marT="45708" marB="45708"/>
                </a:tc>
              </a:tr>
              <a:tr h="545955">
                <a:tc>
                  <a:txBody>
                    <a:bodyPr/>
                    <a:lstStyle/>
                    <a:p>
                      <a:r>
                        <a:rPr lang="en-US" sz="1800" dirty="0" smtClean="0"/>
                        <a:t>1999</a:t>
                      </a:r>
                      <a:endParaRPr lang="en-US" sz="1800" dirty="0"/>
                    </a:p>
                  </a:txBody>
                  <a:tcPr marT="45708" marB="45708"/>
                </a:tc>
                <a:tc>
                  <a:txBody>
                    <a:bodyPr/>
                    <a:lstStyle/>
                    <a:p>
                      <a:r>
                        <a:rPr lang="en-US" sz="1800" dirty="0" smtClean="0"/>
                        <a:t>4.8</a:t>
                      </a:r>
                      <a:endParaRPr lang="en-US" sz="1800" dirty="0"/>
                    </a:p>
                  </a:txBody>
                  <a:tcPr marT="45708" marB="45708"/>
                </a:tc>
                <a:tc>
                  <a:txBody>
                    <a:bodyPr/>
                    <a:lstStyle/>
                    <a:p>
                      <a:r>
                        <a:rPr lang="en-US" sz="1800" dirty="0" smtClean="0"/>
                        <a:t>10.7</a:t>
                      </a:r>
                      <a:endParaRPr lang="en-US" sz="1800" dirty="0"/>
                    </a:p>
                  </a:txBody>
                  <a:tcPr marT="45708" marB="45708"/>
                </a:tc>
              </a:tr>
              <a:tr h="640052">
                <a:tc>
                  <a:txBody>
                    <a:bodyPr/>
                    <a:lstStyle/>
                    <a:p>
                      <a:r>
                        <a:rPr lang="en-US" sz="1800" dirty="0" smtClean="0"/>
                        <a:t>2007</a:t>
                      </a:r>
                      <a:endParaRPr lang="en-US" sz="1800" dirty="0"/>
                    </a:p>
                  </a:txBody>
                  <a:tcPr marT="45708" marB="45708"/>
                </a:tc>
                <a:tc>
                  <a:txBody>
                    <a:bodyPr/>
                    <a:lstStyle/>
                    <a:p>
                      <a:r>
                        <a:rPr lang="en-US" sz="1800" dirty="0" smtClean="0"/>
                        <a:t>2.6 (overall prevalence 11.3)</a:t>
                      </a:r>
                      <a:endParaRPr lang="en-US" sz="1800" dirty="0"/>
                    </a:p>
                  </a:txBody>
                  <a:tcPr marT="45708" marB="45708"/>
                </a:tc>
                <a:tc>
                  <a:txBody>
                    <a:bodyPr/>
                    <a:lstStyle/>
                    <a:p>
                      <a:r>
                        <a:rPr lang="en-US" sz="1800" dirty="0" smtClean="0"/>
                        <a:t>7.2 (overall</a:t>
                      </a:r>
                      <a:r>
                        <a:rPr lang="en-US" sz="1800" baseline="0" dirty="0" smtClean="0"/>
                        <a:t> 17.9)</a:t>
                      </a:r>
                      <a:endParaRPr lang="en-US" sz="1800" dirty="0"/>
                    </a:p>
                  </a:txBody>
                  <a:tcPr marT="45708" marB="45708"/>
                </a:tc>
              </a:tr>
            </a:tbl>
          </a:graphicData>
        </a:graphic>
      </p:graphicFrame>
      <p:sp>
        <p:nvSpPr>
          <p:cNvPr id="67617" name="TextBox 6"/>
          <p:cNvSpPr txBox="1">
            <a:spLocks noChangeArrowheads="1"/>
          </p:cNvSpPr>
          <p:nvPr/>
        </p:nvSpPr>
        <p:spPr bwMode="auto">
          <a:xfrm>
            <a:off x="1143000" y="6324600"/>
            <a:ext cx="447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a:solidFill>
                  <a:srgbClr val="FFFF00"/>
                </a:solidFill>
              </a:rPr>
              <a:t>*  Pierce et al.  JAMA 2011;305:1106-1112</a:t>
            </a:r>
          </a:p>
        </p:txBody>
      </p:sp>
    </p:spTree>
    <p:extLst>
      <p:ext uri="{BB962C8B-B14F-4D97-AF65-F5344CB8AC3E}">
        <p14:creationId xmlns:p14="http://schemas.microsoft.com/office/powerpoint/2010/main" val="263133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EDUCATION—U.S., 2009</a:t>
            </a:r>
          </a:p>
        </p:txBody>
      </p:sp>
      <p:sp>
        <p:nvSpPr>
          <p:cNvPr id="11268" name="Line 3"/>
          <p:cNvSpPr>
            <a:spLocks noChangeShapeType="1"/>
          </p:cNvSpPr>
          <p:nvPr/>
        </p:nvSpPr>
        <p:spPr bwMode="auto">
          <a:xfrm>
            <a:off x="3116263" y="2098675"/>
            <a:ext cx="0" cy="722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69" name="Line 4"/>
          <p:cNvSpPr>
            <a:spLocks noChangeShapeType="1"/>
          </p:cNvSpPr>
          <p:nvPr/>
        </p:nvSpPr>
        <p:spPr bwMode="auto">
          <a:xfrm>
            <a:off x="1827213" y="4475163"/>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1270" name="Line 5"/>
          <p:cNvSpPr>
            <a:spLocks noChangeShapeType="1"/>
          </p:cNvSpPr>
          <p:nvPr/>
        </p:nvSpPr>
        <p:spPr bwMode="auto">
          <a:xfrm>
            <a:off x="1781175" y="5348288"/>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11266" name="Object 6"/>
          <p:cNvGraphicFramePr>
            <a:graphicFrameLocks noChangeAspect="1"/>
          </p:cNvGraphicFramePr>
          <p:nvPr/>
        </p:nvGraphicFramePr>
        <p:xfrm>
          <a:off x="0" y="2041525"/>
          <a:ext cx="5319713" cy="4511675"/>
        </p:xfrm>
        <a:graphic>
          <a:graphicData uri="http://schemas.openxmlformats.org/presentationml/2006/ole">
            <mc:AlternateContent xmlns:mc="http://schemas.openxmlformats.org/markup-compatibility/2006">
              <mc:Choice xmlns:v="urn:schemas-microsoft-com:vml" Requires="v">
                <p:oleObj spid="_x0000_s11357" name="Chart" r:id="rId4" imgW="4438650" imgH="4076700" progId="MSGraph.Chart.8">
                  <p:embed followColorScheme="full"/>
                </p:oleObj>
              </mc:Choice>
              <mc:Fallback>
                <p:oleObj name="Chart" r:id="rId4" imgW="4438650" imgH="4076700" progId="MSGraph.Chart.8">
                  <p:embed followColorScheme="full"/>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1525"/>
                        <a:ext cx="5319713" cy="451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5029200" y="4800600"/>
            <a:ext cx="377031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11.1% Undergraduate degree</a:t>
            </a:r>
          </a:p>
        </p:txBody>
      </p:sp>
      <p:sp>
        <p:nvSpPr>
          <p:cNvPr id="11272" name="Rectangle 8"/>
          <p:cNvSpPr>
            <a:spLocks noChangeArrowheads="1"/>
          </p:cNvSpPr>
          <p:nvPr/>
        </p:nvSpPr>
        <p:spPr bwMode="auto">
          <a:xfrm>
            <a:off x="5029200" y="2362200"/>
            <a:ext cx="377666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00000"/>
              </a:spcBef>
              <a:buClr>
                <a:schemeClr val="tx1"/>
              </a:buClr>
              <a:buSzPct val="60000"/>
              <a:buFont typeface="Wingdings" pitchFamily="2" charset="2"/>
              <a:buNone/>
            </a:pPr>
            <a:r>
              <a:rPr lang="en-US" sz="2100"/>
              <a:t>26.4% No high school diploma</a:t>
            </a:r>
          </a:p>
        </p:txBody>
      </p:sp>
      <p:sp>
        <p:nvSpPr>
          <p:cNvPr id="11273" name="Rectangle 9"/>
          <p:cNvSpPr>
            <a:spLocks noChangeArrowheads="1"/>
          </p:cNvSpPr>
          <p:nvPr/>
        </p:nvSpPr>
        <p:spPr bwMode="auto">
          <a:xfrm>
            <a:off x="5029200" y="2971800"/>
            <a:ext cx="2620963"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49.1% GED diploma</a:t>
            </a:r>
          </a:p>
        </p:txBody>
      </p:sp>
      <p:sp>
        <p:nvSpPr>
          <p:cNvPr id="11274" name="Rectangle 10"/>
          <p:cNvSpPr>
            <a:spLocks noChangeArrowheads="1"/>
          </p:cNvSpPr>
          <p:nvPr/>
        </p:nvSpPr>
        <p:spPr bwMode="auto">
          <a:xfrm>
            <a:off x="5029200" y="3581400"/>
            <a:ext cx="3525838"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25.1% High school graduate</a:t>
            </a:r>
          </a:p>
        </p:txBody>
      </p:sp>
      <p:sp>
        <p:nvSpPr>
          <p:cNvPr id="11275" name="Text Box 11"/>
          <p:cNvSpPr txBox="1">
            <a:spLocks noChangeArrowheads="1"/>
          </p:cNvSpPr>
          <p:nvPr/>
        </p:nvSpPr>
        <p:spPr bwMode="auto">
          <a:xfrm>
            <a:off x="5029200" y="4191000"/>
            <a:ext cx="264001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23.3% Some college</a:t>
            </a:r>
          </a:p>
        </p:txBody>
      </p:sp>
      <p:sp>
        <p:nvSpPr>
          <p:cNvPr id="11276" name="Text Box 12"/>
          <p:cNvSpPr txBox="1">
            <a:spLocks noChangeArrowheads="1"/>
          </p:cNvSpPr>
          <p:nvPr/>
        </p:nvSpPr>
        <p:spPr bwMode="auto">
          <a:xfrm>
            <a:off x="5029200" y="5410200"/>
            <a:ext cx="3527425"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  5.6% Graduate degree</a:t>
            </a:r>
          </a:p>
        </p:txBody>
      </p:sp>
      <p:sp>
        <p:nvSpPr>
          <p:cNvPr id="11277" name="Text Box 12"/>
          <p:cNvSpPr txBox="1">
            <a:spLocks noChangeArrowheads="1"/>
          </p:cNvSpPr>
          <p:nvPr/>
        </p:nvSpPr>
        <p:spPr bwMode="auto">
          <a:xfrm>
            <a:off x="3000375" y="6553200"/>
            <a:ext cx="614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dirty="0">
                <a:solidFill>
                  <a:schemeClr val="hlink"/>
                </a:solidFill>
              </a:rPr>
              <a:t>Centers for Disease Control and Prevention. (2010). </a:t>
            </a:r>
            <a:r>
              <a:rPr kumimoji="1" lang="en-US" altLang="en-US" sz="1400" i="1" dirty="0">
                <a:solidFill>
                  <a:schemeClr val="hlink"/>
                </a:solidFill>
              </a:rPr>
              <a:t>MMWR 59</a:t>
            </a:r>
            <a:r>
              <a:rPr kumimoji="1" lang="en-US" altLang="en-US" sz="1400" dirty="0">
                <a:solidFill>
                  <a:schemeClr val="hlink"/>
                </a:solidFill>
              </a:rPr>
              <a:t>:1135</a:t>
            </a:r>
            <a:r>
              <a:rPr kumimoji="1" lang="en-US" altLang="en-US" sz="1400" dirty="0">
                <a:solidFill>
                  <a:schemeClr val="hlink"/>
                </a:solidFill>
                <a:cs typeface="Arial" pitchFamily="34" charset="0"/>
              </a:rPr>
              <a:t>–1140</a:t>
            </a:r>
            <a:r>
              <a:rPr kumimoji="1" lang="en-US" altLang="en-US" sz="1400" dirty="0">
                <a:solidFill>
                  <a:schemeClr val="hlink"/>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bg2"/>
            </a:solidFill>
          </a:ln>
        </p:spPr>
        <p:txBody>
          <a:bodyPr/>
          <a:lstStyle/>
          <a:p>
            <a:pPr>
              <a:defRPr/>
            </a:pPr>
            <a:endParaRPr lang="en-US" dirty="0"/>
          </a:p>
        </p:txBody>
      </p:sp>
      <p:pic>
        <p:nvPicPr>
          <p:cNvPr id="41987" name="Picture 6"/>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t="7809" r="27118" b="12581"/>
          <a:stretch>
            <a:fillRect/>
          </a:stretch>
        </p:blipFill>
        <p:spPr>
          <a:xfrm>
            <a:off x="1752600" y="381000"/>
            <a:ext cx="5546725" cy="5257800"/>
          </a:xfrm>
        </p:spPr>
      </p:pic>
    </p:spTree>
    <p:extLst>
      <p:ext uri="{BB962C8B-B14F-4D97-AF65-F5344CB8AC3E}">
        <p14:creationId xmlns:p14="http://schemas.microsoft.com/office/powerpoint/2010/main" val="236691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304800"/>
            <a:ext cx="8839200" cy="1143000"/>
          </a:xfrm>
        </p:spPr>
        <p:txBody>
          <a:bodyPr/>
          <a:lstStyle/>
          <a:p>
            <a:pPr eaLnBrk="1" hangingPunct="1"/>
            <a:r>
              <a:rPr lang="en-US" altLang="en-US" sz="4000" dirty="0" smtClean="0">
                <a:solidFill>
                  <a:srgbClr val="FFFF00"/>
                </a:solidFill>
                <a:effectLst/>
              </a:rPr>
              <a:t>PREVALENCE of ADULT SMOKING, </a:t>
            </a:r>
            <a:br>
              <a:rPr lang="en-US" altLang="en-US" sz="4000" dirty="0" smtClean="0">
                <a:solidFill>
                  <a:srgbClr val="FFFF00"/>
                </a:solidFill>
                <a:effectLst/>
              </a:rPr>
            </a:br>
            <a:r>
              <a:rPr lang="en-US" altLang="en-US" sz="4000" dirty="0" smtClean="0">
                <a:solidFill>
                  <a:srgbClr val="FFFF00"/>
                </a:solidFill>
                <a:effectLst/>
              </a:rPr>
              <a:t>by RACE/ETHNICITY—U.S., 2010</a:t>
            </a:r>
          </a:p>
        </p:txBody>
      </p:sp>
      <p:sp>
        <p:nvSpPr>
          <p:cNvPr id="10244" name="Line 3"/>
          <p:cNvSpPr>
            <a:spLocks noChangeShapeType="1"/>
          </p:cNvSpPr>
          <p:nvPr/>
        </p:nvSpPr>
        <p:spPr bwMode="auto">
          <a:xfrm>
            <a:off x="3125788" y="2116138"/>
            <a:ext cx="0" cy="722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5" name="Line 4"/>
          <p:cNvSpPr>
            <a:spLocks noChangeShapeType="1"/>
          </p:cNvSpPr>
          <p:nvPr/>
        </p:nvSpPr>
        <p:spPr bwMode="auto">
          <a:xfrm>
            <a:off x="1836738" y="4492625"/>
            <a:ext cx="0" cy="1022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sp>
        <p:nvSpPr>
          <p:cNvPr id="10246" name="Line 5"/>
          <p:cNvSpPr>
            <a:spLocks noChangeShapeType="1"/>
          </p:cNvSpPr>
          <p:nvPr/>
        </p:nvSpPr>
        <p:spPr bwMode="auto">
          <a:xfrm>
            <a:off x="1790700" y="5365750"/>
            <a:ext cx="0" cy="80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solidFill>
                  <a:srgbClr val="000000"/>
                </a:solidFill>
                <a:round/>
                <a:headEnd/>
                <a:tailEnd/>
              </a14:hiddenLine>
            </a:ext>
          </a:extLst>
        </p:spPr>
        <p:txBody>
          <a:bodyPr/>
          <a:lstStyle/>
          <a:p>
            <a:endParaRPr lang="en-US"/>
          </a:p>
        </p:txBody>
      </p:sp>
      <p:graphicFrame>
        <p:nvGraphicFramePr>
          <p:cNvPr id="10242" name="Object 6"/>
          <p:cNvGraphicFramePr>
            <a:graphicFrameLocks noChangeAspect="1"/>
          </p:cNvGraphicFramePr>
          <p:nvPr/>
        </p:nvGraphicFramePr>
        <p:xfrm>
          <a:off x="0" y="1976438"/>
          <a:ext cx="5300663" cy="4868862"/>
        </p:xfrm>
        <a:graphic>
          <a:graphicData uri="http://schemas.openxmlformats.org/presentationml/2006/ole">
            <mc:AlternateContent xmlns:mc="http://schemas.openxmlformats.org/markup-compatibility/2006">
              <mc:Choice xmlns:v="urn:schemas-microsoft-com:vml" Requires="v">
                <p:oleObj spid="_x0000_s17427" name="Chart" r:id="rId4" imgW="4438577" imgH="4076553" progId="MSGraph.Chart.8">
                  <p:embed followColorScheme="full"/>
                </p:oleObj>
              </mc:Choice>
              <mc:Fallback>
                <p:oleObj name="Chart" r:id="rId4" imgW="4438577" imgH="4076553" progId="MSGraph.Chart.8">
                  <p:embed followColorScheme="full"/>
                  <p:pic>
                    <p:nvPicPr>
                      <p:cNvPr id="0" name=""/>
                      <p:cNvPicPr>
                        <a:picLocks noChangeAspect="1" noChangeArrowheads="1"/>
                      </p:cNvPicPr>
                      <p:nvPr/>
                    </p:nvPicPr>
                    <p:blipFill>
                      <a:blip r:embed="rId5"/>
                      <a:srcRect/>
                      <a:stretch>
                        <a:fillRect/>
                      </a:stretch>
                    </p:blipFill>
                    <p:spPr bwMode="auto">
                      <a:xfrm>
                        <a:off x="0" y="1976438"/>
                        <a:ext cx="5300663" cy="486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4184650" y="5324475"/>
            <a:ext cx="17907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140000"/>
              </a:spcBef>
              <a:buClr>
                <a:schemeClr val="tx1"/>
              </a:buClr>
              <a:buSzPct val="60000"/>
              <a:buFont typeface="Wingdings" pitchFamily="2" charset="2"/>
              <a:buNone/>
            </a:pPr>
            <a:r>
              <a:rPr lang="en-US" sz="2100"/>
              <a:t>  12% Asian*</a:t>
            </a:r>
          </a:p>
        </p:txBody>
      </p:sp>
      <p:sp>
        <p:nvSpPr>
          <p:cNvPr id="10248" name="Rectangle 8"/>
          <p:cNvSpPr>
            <a:spLocks noChangeArrowheads="1"/>
          </p:cNvSpPr>
          <p:nvPr/>
        </p:nvSpPr>
        <p:spPr bwMode="auto">
          <a:xfrm>
            <a:off x="4184650" y="2338388"/>
            <a:ext cx="490220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chemeClr val="tx1"/>
              </a:buClr>
              <a:buSzPct val="60000"/>
              <a:buFont typeface="Wingdings" pitchFamily="2" charset="2"/>
              <a:buNone/>
            </a:pPr>
            <a:r>
              <a:rPr lang="en-US" sz="2100"/>
              <a:t>31.4% American Indian/Alaska Native*</a:t>
            </a:r>
          </a:p>
        </p:txBody>
      </p:sp>
      <p:sp>
        <p:nvSpPr>
          <p:cNvPr id="10249" name="Rectangle 9"/>
          <p:cNvSpPr>
            <a:spLocks noChangeArrowheads="1"/>
          </p:cNvSpPr>
          <p:nvPr/>
        </p:nvSpPr>
        <p:spPr bwMode="auto">
          <a:xfrm>
            <a:off x="4176713" y="3830638"/>
            <a:ext cx="178276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20.6% Black*</a:t>
            </a:r>
          </a:p>
        </p:txBody>
      </p:sp>
      <p:sp>
        <p:nvSpPr>
          <p:cNvPr id="10250" name="Rectangle 10"/>
          <p:cNvSpPr>
            <a:spLocks noChangeArrowheads="1"/>
          </p:cNvSpPr>
          <p:nvPr/>
        </p:nvSpPr>
        <p:spPr bwMode="auto">
          <a:xfrm>
            <a:off x="4184650" y="3084513"/>
            <a:ext cx="181292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140000"/>
              </a:spcBef>
              <a:buClr>
                <a:schemeClr val="tx1"/>
              </a:buClr>
              <a:buSzPct val="60000"/>
              <a:buFont typeface="Wingdings" pitchFamily="2" charset="2"/>
              <a:buNone/>
            </a:pPr>
            <a:r>
              <a:rPr lang="en-US" sz="2100"/>
              <a:t>21.0% White*</a:t>
            </a:r>
          </a:p>
        </p:txBody>
      </p:sp>
      <p:sp>
        <p:nvSpPr>
          <p:cNvPr id="10251" name="Rectangle 11"/>
          <p:cNvSpPr>
            <a:spLocks noChangeArrowheads="1"/>
          </p:cNvSpPr>
          <p:nvPr/>
        </p:nvSpPr>
        <p:spPr bwMode="auto">
          <a:xfrm>
            <a:off x="4175125" y="4576763"/>
            <a:ext cx="2051050"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140000"/>
              </a:spcBef>
              <a:buClr>
                <a:schemeClr val="tx1"/>
              </a:buClr>
              <a:buSzPct val="60000"/>
              <a:buFont typeface="Wingdings" pitchFamily="2" charset="2"/>
              <a:buNone/>
            </a:pPr>
            <a:r>
              <a:rPr lang="en-US" sz="2100"/>
              <a:t>14.5% Hispanic</a:t>
            </a:r>
          </a:p>
        </p:txBody>
      </p:sp>
      <p:sp>
        <p:nvSpPr>
          <p:cNvPr id="10252" name="Text Box 12"/>
          <p:cNvSpPr txBox="1">
            <a:spLocks noChangeArrowheads="1"/>
          </p:cNvSpPr>
          <p:nvPr/>
        </p:nvSpPr>
        <p:spPr bwMode="auto">
          <a:xfrm>
            <a:off x="4133850" y="6553200"/>
            <a:ext cx="501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buClr>
                <a:schemeClr val="tx1"/>
              </a:buClr>
              <a:buSzPct val="60000"/>
              <a:buFont typeface="Wingdings" pitchFamily="2" charset="2"/>
              <a:buNone/>
            </a:pPr>
            <a:r>
              <a:rPr kumimoji="1" lang="en-US" altLang="en-US" sz="1400">
                <a:solidFill>
                  <a:schemeClr val="hlink"/>
                </a:solidFill>
              </a:rPr>
              <a:t>Centers for Disease Control and Prevention. (2010). </a:t>
            </a:r>
            <a:r>
              <a:rPr kumimoji="1" lang="en-US" altLang="en-US" sz="1400" i="1">
                <a:solidFill>
                  <a:schemeClr val="hlink"/>
                </a:solidFill>
              </a:rPr>
              <a:t>MMWR</a:t>
            </a:r>
            <a:r>
              <a:rPr kumimoji="1" lang="en-US" altLang="en-US" sz="1400">
                <a:solidFill>
                  <a:schemeClr val="hlink"/>
                </a:solidFill>
              </a:rPr>
              <a:t>.</a:t>
            </a:r>
          </a:p>
        </p:txBody>
      </p:sp>
      <p:sp>
        <p:nvSpPr>
          <p:cNvPr id="10253" name="Rectangle 13"/>
          <p:cNvSpPr>
            <a:spLocks noChangeArrowheads="1"/>
          </p:cNvSpPr>
          <p:nvPr/>
        </p:nvSpPr>
        <p:spPr bwMode="auto">
          <a:xfrm>
            <a:off x="7689850" y="6172200"/>
            <a:ext cx="1404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nchor="ctr"/>
          <a:lstStyle/>
          <a:p>
            <a:pPr algn="r">
              <a:lnSpc>
                <a:spcPct val="80000"/>
              </a:lnSpc>
              <a:spcBef>
                <a:spcPct val="30000"/>
              </a:spcBef>
            </a:pPr>
            <a:r>
              <a:rPr kumimoji="1" lang="en-US" sz="1600"/>
              <a:t>* non-Hispanic.</a:t>
            </a:r>
          </a:p>
        </p:txBody>
      </p:sp>
    </p:spTree>
    <p:extLst>
      <p:ext uri="{BB962C8B-B14F-4D97-AF65-F5344CB8AC3E}">
        <p14:creationId xmlns:p14="http://schemas.microsoft.com/office/powerpoint/2010/main" val="56005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Tobacco Control Policies</a:t>
            </a:r>
            <a:endParaRPr lang="en-US" dirty="0">
              <a:solidFill>
                <a:srgbClr val="FFFF00"/>
              </a:solidFill>
            </a:endParaRPr>
          </a:p>
        </p:txBody>
      </p:sp>
    </p:spTree>
    <p:extLst>
      <p:ext uri="{BB962C8B-B14F-4D97-AF65-F5344CB8AC3E}">
        <p14:creationId xmlns:p14="http://schemas.microsoft.com/office/powerpoint/2010/main" val="1929334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304800"/>
            <a:ext cx="8915400" cy="62484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4200" dirty="0" smtClean="0">
                <a:solidFill>
                  <a:srgbClr val="FFFF00"/>
                </a:solidFill>
                <a:effectLst/>
              </a:rPr>
              <a:t>Number of Smokers = </a:t>
            </a:r>
            <a:br>
              <a:rPr lang="en-US" sz="4200" dirty="0" smtClean="0">
                <a:solidFill>
                  <a:srgbClr val="FFFF00"/>
                </a:solidFill>
                <a:effectLst/>
              </a:rPr>
            </a:br>
            <a:r>
              <a:rPr lang="en-US" sz="3800" dirty="0" smtClean="0">
                <a:solidFill>
                  <a:srgbClr val="FFFF00"/>
                </a:solidFill>
                <a:effectLst/>
              </a:rPr>
              <a:t>New Smokers + Old Smokers - Quitters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76200"/>
            <a:ext cx="8763000" cy="2209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3200" dirty="0" smtClean="0">
                <a:solidFill>
                  <a:schemeClr val="hlink"/>
                </a:solidFill>
                <a:effectLst/>
              </a:rPr>
              <a:t/>
            </a:r>
            <a:br>
              <a:rPr lang="en-US" sz="3200" dirty="0" smtClean="0">
                <a:solidFill>
                  <a:schemeClr val="hlink"/>
                </a:solidFill>
                <a:effectLst/>
              </a:rPr>
            </a:br>
            <a:r>
              <a:rPr lang="en-US" sz="3200" dirty="0" smtClean="0">
                <a:solidFill>
                  <a:srgbClr val="FFFF00"/>
                </a:solidFill>
                <a:effectLst/>
              </a:rPr>
              <a:t>Number of Quitters = </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r>
              <a:rPr lang="en-US" sz="3200" dirty="0" smtClean="0">
                <a:solidFill>
                  <a:srgbClr val="FFFF00"/>
                </a:solidFill>
                <a:effectLst/>
              </a:rPr>
              <a:t>Number of Quit Attempts	  X	% of Quitters</a:t>
            </a:r>
            <a:br>
              <a:rPr lang="en-US" sz="3200" dirty="0" smtClean="0">
                <a:solidFill>
                  <a:srgbClr val="FFFF00"/>
                </a:solidFill>
                <a:effectLst/>
              </a:rPr>
            </a:br>
            <a:r>
              <a:rPr lang="en-US" sz="3200" dirty="0" smtClean="0">
                <a:solidFill>
                  <a:srgbClr val="FFFF00"/>
                </a:solidFill>
                <a:effectLst/>
              </a:rPr>
              <a:t/>
            </a:r>
            <a:br>
              <a:rPr lang="en-US" sz="3200" dirty="0" smtClean="0">
                <a:solidFill>
                  <a:srgbClr val="FFFF00"/>
                </a:solidFill>
                <a:effectLst/>
              </a:rPr>
            </a:br>
            <a:endParaRPr lang="en-US" sz="3200" dirty="0" smtClean="0">
              <a:solidFill>
                <a:srgbClr val="FFFF00"/>
              </a:solidFill>
              <a:effectLst/>
            </a:endParaRPr>
          </a:p>
        </p:txBody>
      </p:sp>
      <p:sp>
        <p:nvSpPr>
          <p:cNvPr id="73731" name="Oval 3"/>
          <p:cNvSpPr>
            <a:spLocks noChangeArrowheads="1"/>
          </p:cNvSpPr>
          <p:nvPr/>
        </p:nvSpPr>
        <p:spPr bwMode="auto">
          <a:xfrm>
            <a:off x="381000" y="2819400"/>
            <a:ext cx="2057400" cy="762000"/>
          </a:xfrm>
          <a:prstGeom prst="ellipse">
            <a:avLst/>
          </a:prstGeom>
          <a:solidFill>
            <a:schemeClr val="accent1"/>
          </a:solidFill>
          <a:ln w="9525">
            <a:solidFill>
              <a:schemeClr val="tx1"/>
            </a:solidFill>
            <a:round/>
            <a:headEnd/>
            <a:tailEnd/>
          </a:ln>
        </p:spPr>
        <p:txBody>
          <a:bodyPr wrap="none" anchor="ctr"/>
          <a:lstStyle/>
          <a:p>
            <a:pPr algn="ctr"/>
            <a:endParaRPr lang="en-US" sz="1800">
              <a:latin typeface="Garamond" pitchFamily="18" charset="0"/>
            </a:endParaRPr>
          </a:p>
        </p:txBody>
      </p:sp>
      <p:sp>
        <p:nvSpPr>
          <p:cNvPr id="73732" name="Oval 4"/>
          <p:cNvSpPr>
            <a:spLocks noChangeArrowheads="1"/>
          </p:cNvSpPr>
          <p:nvPr/>
        </p:nvSpPr>
        <p:spPr bwMode="auto">
          <a:xfrm>
            <a:off x="609600" y="4953000"/>
            <a:ext cx="29718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3" name="Oval 5"/>
          <p:cNvSpPr>
            <a:spLocks noChangeArrowheads="1"/>
          </p:cNvSpPr>
          <p:nvPr/>
        </p:nvSpPr>
        <p:spPr bwMode="auto">
          <a:xfrm>
            <a:off x="4191000" y="2438400"/>
            <a:ext cx="21336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4" name="Oval 6"/>
          <p:cNvSpPr>
            <a:spLocks noChangeArrowheads="1"/>
          </p:cNvSpPr>
          <p:nvPr/>
        </p:nvSpPr>
        <p:spPr bwMode="auto">
          <a:xfrm>
            <a:off x="6705600" y="3429000"/>
            <a:ext cx="2209800" cy="1066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5" name="Oval 7"/>
          <p:cNvSpPr>
            <a:spLocks noChangeArrowheads="1"/>
          </p:cNvSpPr>
          <p:nvPr/>
        </p:nvSpPr>
        <p:spPr bwMode="auto">
          <a:xfrm>
            <a:off x="5867400" y="5334000"/>
            <a:ext cx="2133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6" name="Text Box 8"/>
          <p:cNvSpPr txBox="1">
            <a:spLocks noChangeArrowheads="1"/>
          </p:cNvSpPr>
          <p:nvPr/>
        </p:nvSpPr>
        <p:spPr bwMode="auto">
          <a:xfrm>
            <a:off x="6096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Price</a:t>
            </a:r>
          </a:p>
        </p:txBody>
      </p:sp>
      <p:sp>
        <p:nvSpPr>
          <p:cNvPr id="73737" name="Text Box 9"/>
          <p:cNvSpPr txBox="1">
            <a:spLocks noChangeArrowheads="1"/>
          </p:cNvSpPr>
          <p:nvPr/>
        </p:nvSpPr>
        <p:spPr bwMode="auto">
          <a:xfrm>
            <a:off x="1143000" y="5105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Clean indoor air</a:t>
            </a:r>
          </a:p>
        </p:txBody>
      </p:sp>
      <p:sp>
        <p:nvSpPr>
          <p:cNvPr id="73738" name="Text Box 10"/>
          <p:cNvSpPr txBox="1">
            <a:spLocks noChangeArrowheads="1"/>
          </p:cNvSpPr>
          <p:nvPr/>
        </p:nvSpPr>
        <p:spPr bwMode="auto">
          <a:xfrm>
            <a:off x="4495800" y="25146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Clinician advice</a:t>
            </a:r>
          </a:p>
        </p:txBody>
      </p:sp>
      <p:sp>
        <p:nvSpPr>
          <p:cNvPr id="73739" name="Text Box 11"/>
          <p:cNvSpPr txBox="1">
            <a:spLocks noChangeArrowheads="1"/>
          </p:cNvSpPr>
          <p:nvPr/>
        </p:nvSpPr>
        <p:spPr bwMode="auto">
          <a:xfrm>
            <a:off x="7010400" y="3733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Counseling</a:t>
            </a:r>
          </a:p>
        </p:txBody>
      </p:sp>
      <p:sp>
        <p:nvSpPr>
          <p:cNvPr id="73740" name="Text Box 12"/>
          <p:cNvSpPr txBox="1">
            <a:spLocks noChangeArrowheads="1"/>
          </p:cNvSpPr>
          <p:nvPr/>
        </p:nvSpPr>
        <p:spPr bwMode="auto">
          <a:xfrm>
            <a:off x="60198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Medications</a:t>
            </a:r>
          </a:p>
        </p:txBody>
      </p:sp>
      <p:sp>
        <p:nvSpPr>
          <p:cNvPr id="73741" name="Oval 13"/>
          <p:cNvSpPr>
            <a:spLocks noChangeArrowheads="1"/>
          </p:cNvSpPr>
          <p:nvPr/>
        </p:nvSpPr>
        <p:spPr bwMode="auto">
          <a:xfrm>
            <a:off x="3048000" y="3962400"/>
            <a:ext cx="2895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42" name="Text Box 14"/>
          <p:cNvSpPr txBox="1">
            <a:spLocks noChangeArrowheads="1"/>
          </p:cNvSpPr>
          <p:nvPr/>
        </p:nvSpPr>
        <p:spPr bwMode="auto">
          <a:xfrm>
            <a:off x="3352800" y="39624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atin typeface="Tahoma" pitchFamily="34" charset="0"/>
              </a:rPr>
              <a:t>Counter- Marketing</a:t>
            </a:r>
          </a:p>
        </p:txBody>
      </p:sp>
      <p:sp>
        <p:nvSpPr>
          <p:cNvPr id="73743" name="Line 15"/>
          <p:cNvSpPr>
            <a:spLocks noChangeShapeType="1"/>
          </p:cNvSpPr>
          <p:nvPr/>
        </p:nvSpPr>
        <p:spPr bwMode="auto">
          <a:xfrm flipV="1">
            <a:off x="1447800" y="16764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4" name="Line 16"/>
          <p:cNvSpPr>
            <a:spLocks noChangeShapeType="1"/>
          </p:cNvSpPr>
          <p:nvPr/>
        </p:nvSpPr>
        <p:spPr bwMode="auto">
          <a:xfrm flipV="1">
            <a:off x="2209800" y="1676400"/>
            <a:ext cx="762000" cy="3276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5" name="Line 17"/>
          <p:cNvSpPr>
            <a:spLocks noChangeShapeType="1"/>
          </p:cNvSpPr>
          <p:nvPr/>
        </p:nvSpPr>
        <p:spPr bwMode="auto">
          <a:xfrm flipV="1">
            <a:off x="3429000" y="18288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6" name="Line 18"/>
          <p:cNvSpPr>
            <a:spLocks noChangeShapeType="1"/>
          </p:cNvSpPr>
          <p:nvPr/>
        </p:nvSpPr>
        <p:spPr bwMode="auto">
          <a:xfrm flipV="1">
            <a:off x="7620000" y="1676400"/>
            <a:ext cx="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7" name="Line 19"/>
          <p:cNvSpPr>
            <a:spLocks noChangeShapeType="1"/>
          </p:cNvSpPr>
          <p:nvPr/>
        </p:nvSpPr>
        <p:spPr bwMode="auto">
          <a:xfrm flipV="1">
            <a:off x="6096000" y="1600200"/>
            <a:ext cx="91440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8" name="Line 20"/>
          <p:cNvSpPr>
            <a:spLocks noChangeShapeType="1"/>
          </p:cNvSpPr>
          <p:nvPr/>
        </p:nvSpPr>
        <p:spPr bwMode="auto">
          <a:xfrm flipV="1">
            <a:off x="5181600" y="16764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9" name="Line 21"/>
          <p:cNvSpPr>
            <a:spLocks noChangeShapeType="1"/>
          </p:cNvSpPr>
          <p:nvPr/>
        </p:nvSpPr>
        <p:spPr bwMode="auto">
          <a:xfrm flipH="1" flipV="1">
            <a:off x="4724400" y="1828800"/>
            <a:ext cx="381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05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92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FF00"/>
                </a:solidFill>
              </a:rPr>
              <a:t>Federal Tobacco Tax Per Pack of Cigarettes</a:t>
            </a:r>
          </a:p>
        </p:txBody>
      </p:sp>
      <p:sp>
        <p:nvSpPr>
          <p:cNvPr id="3" name="Content Placeholder 2"/>
          <p:cNvSpPr>
            <a:spLocks noGrp="1"/>
          </p:cNvSpPr>
          <p:nvPr>
            <p:ph idx="1"/>
          </p:nvPr>
        </p:nvSpPr>
        <p:spPr/>
        <p:txBody>
          <a:bodyPr/>
          <a:lstStyle/>
          <a:p>
            <a:pPr eaLnBrk="1" hangingPunct="1">
              <a:buFont typeface="Wingdings" pitchFamily="2" charset="2"/>
              <a:buChar char="§"/>
              <a:defRPr/>
            </a:pPr>
            <a:r>
              <a:rPr lang="en-US" dirty="0" smtClean="0"/>
              <a:t>1951—8 cents </a:t>
            </a:r>
          </a:p>
          <a:p>
            <a:pPr eaLnBrk="1" hangingPunct="1">
              <a:buFont typeface="Wingdings" pitchFamily="2" charset="2"/>
              <a:buChar char="§"/>
              <a:defRPr/>
            </a:pPr>
            <a:r>
              <a:rPr lang="en-US" dirty="0" smtClean="0"/>
              <a:t>1982—16 cents</a:t>
            </a:r>
          </a:p>
          <a:p>
            <a:pPr eaLnBrk="1" hangingPunct="1">
              <a:buFont typeface="Wingdings" pitchFamily="2" charset="2"/>
              <a:buChar char="§"/>
              <a:defRPr/>
            </a:pPr>
            <a:r>
              <a:rPr lang="en-US" dirty="0" smtClean="0"/>
              <a:t>1991—20 cents</a:t>
            </a:r>
          </a:p>
          <a:p>
            <a:pPr eaLnBrk="1" hangingPunct="1">
              <a:buFont typeface="Wingdings" pitchFamily="2" charset="2"/>
              <a:buChar char="§"/>
              <a:defRPr/>
            </a:pPr>
            <a:r>
              <a:rPr lang="en-US" dirty="0" smtClean="0"/>
              <a:t>1993—24 cents</a:t>
            </a:r>
          </a:p>
          <a:p>
            <a:pPr eaLnBrk="1" hangingPunct="1">
              <a:buFont typeface="Wingdings" pitchFamily="2" charset="2"/>
              <a:buChar char="§"/>
              <a:defRPr/>
            </a:pPr>
            <a:r>
              <a:rPr lang="en-US" dirty="0" smtClean="0"/>
              <a:t>2001—34 cents</a:t>
            </a:r>
          </a:p>
          <a:p>
            <a:pPr eaLnBrk="1" hangingPunct="1">
              <a:buFont typeface="Wingdings" pitchFamily="2" charset="2"/>
              <a:buChar char="§"/>
              <a:defRPr/>
            </a:pPr>
            <a:r>
              <a:rPr lang="en-US" dirty="0" smtClean="0"/>
              <a:t>2002—39 cents</a:t>
            </a:r>
          </a:p>
          <a:p>
            <a:pPr eaLnBrk="1" hangingPunct="1">
              <a:buFont typeface="Wingdings" pitchFamily="2" charset="2"/>
              <a:buChar char="§"/>
              <a:defRPr/>
            </a:pPr>
            <a:r>
              <a:rPr lang="en-US" dirty="0" smtClean="0"/>
              <a:t>2009—$1.01   </a:t>
            </a:r>
          </a:p>
        </p:txBody>
      </p:sp>
    </p:spTree>
    <p:extLst>
      <p:ext uri="{BB962C8B-B14F-4D97-AF65-F5344CB8AC3E}">
        <p14:creationId xmlns:p14="http://schemas.microsoft.com/office/powerpoint/2010/main" val="423146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757067171"/>
              </p:ext>
            </p:extLst>
          </p:nvPr>
        </p:nvGraphicFramePr>
        <p:xfrm>
          <a:off x="754062" y="914400"/>
          <a:ext cx="7772400" cy="4869873"/>
        </p:xfrm>
        <a:graphic>
          <a:graphicData uri="http://schemas.openxmlformats.org/drawingml/2006/chart">
            <c:chart xmlns:c="http://schemas.openxmlformats.org/drawingml/2006/chart" xmlns:r="http://schemas.openxmlformats.org/officeDocument/2006/relationships" r:id="rId3"/>
          </a:graphicData>
        </a:graphic>
      </p:graphicFrame>
      <p:sp>
        <p:nvSpPr>
          <p:cNvPr id="9219" name="Text Box 4"/>
          <p:cNvSpPr txBox="1">
            <a:spLocks noChangeArrowheads="1"/>
          </p:cNvSpPr>
          <p:nvPr/>
        </p:nvSpPr>
        <p:spPr bwMode="auto">
          <a:xfrm>
            <a:off x="974787" y="1447800"/>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Tobacco</a:t>
            </a:r>
          </a:p>
          <a:p>
            <a:pPr algn="ctr" eaLnBrk="1" hangingPunct="1">
              <a:lnSpc>
                <a:spcPct val="80000"/>
              </a:lnSpc>
            </a:pPr>
            <a:r>
              <a:rPr lang="en-US" sz="1600" b="1" dirty="0">
                <a:solidFill>
                  <a:srgbClr val="FFFFFF"/>
                </a:solidFill>
              </a:rPr>
              <a:t>Revenue</a:t>
            </a:r>
          </a:p>
          <a:p>
            <a:pPr algn="ctr" eaLnBrk="1" hangingPunct="1">
              <a:lnSpc>
                <a:spcPct val="80000"/>
              </a:lnSpc>
            </a:pPr>
            <a:r>
              <a:rPr lang="en-US" sz="1400" dirty="0">
                <a:solidFill>
                  <a:srgbClr val="FFFFFF"/>
                </a:solidFill>
              </a:rPr>
              <a:t>(taxes and settlement </a:t>
            </a:r>
          </a:p>
          <a:p>
            <a:pPr algn="ctr" eaLnBrk="1" hangingPunct="1">
              <a:lnSpc>
                <a:spcPct val="80000"/>
              </a:lnSpc>
            </a:pPr>
            <a:r>
              <a:rPr lang="en-US" sz="1400" dirty="0">
                <a:solidFill>
                  <a:srgbClr val="FFFFFF"/>
                </a:solidFill>
              </a:rPr>
              <a:t>funds)</a:t>
            </a:r>
          </a:p>
        </p:txBody>
      </p:sp>
      <p:sp>
        <p:nvSpPr>
          <p:cNvPr id="9220" name="Text Box 5"/>
          <p:cNvSpPr txBox="1">
            <a:spLocks noChangeArrowheads="1"/>
          </p:cNvSpPr>
          <p:nvPr/>
        </p:nvSpPr>
        <p:spPr bwMode="auto">
          <a:xfrm>
            <a:off x="6477000" y="4362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State </a:t>
            </a:r>
            <a:br>
              <a:rPr lang="en-US" sz="1600" b="1" dirty="0">
                <a:solidFill>
                  <a:srgbClr val="FFFFFF"/>
                </a:solidFill>
              </a:rPr>
            </a:br>
            <a:r>
              <a:rPr lang="en-US" sz="1600" b="1" dirty="0">
                <a:solidFill>
                  <a:srgbClr val="FFFFFF"/>
                </a:solidFill>
              </a:rPr>
              <a:t>Tobacco </a:t>
            </a:r>
            <a:br>
              <a:rPr lang="en-US" sz="1600" b="1" dirty="0">
                <a:solidFill>
                  <a:srgbClr val="FFFFFF"/>
                </a:solidFill>
              </a:rPr>
            </a:br>
            <a:r>
              <a:rPr lang="en-US" sz="1600" b="1" dirty="0">
                <a:solidFill>
                  <a:srgbClr val="FFFFFF"/>
                </a:solidFill>
              </a:rPr>
              <a:t>Program </a:t>
            </a:r>
            <a:br>
              <a:rPr lang="en-US" sz="1600" b="1" dirty="0">
                <a:solidFill>
                  <a:srgbClr val="FFFFFF"/>
                </a:solidFill>
              </a:rPr>
            </a:br>
            <a:r>
              <a:rPr lang="en-US" sz="1600" b="1" dirty="0">
                <a:solidFill>
                  <a:srgbClr val="FFFFFF"/>
                </a:solidFill>
              </a:rPr>
              <a:t>Budgets</a:t>
            </a:r>
          </a:p>
          <a:p>
            <a:pPr algn="ctr" eaLnBrk="1" hangingPunct="1">
              <a:lnSpc>
                <a:spcPct val="40000"/>
              </a:lnSpc>
            </a:pPr>
            <a:endParaRPr lang="en-US" sz="2000" b="1" dirty="0">
              <a:solidFill>
                <a:srgbClr val="FFFFFF"/>
              </a:solidFill>
            </a:endParaRPr>
          </a:p>
          <a:p>
            <a:pPr algn="ctr" eaLnBrk="1" hangingPunct="1">
              <a:lnSpc>
                <a:spcPct val="80000"/>
              </a:lnSpc>
            </a:pPr>
            <a:r>
              <a:rPr lang="en-US" sz="1400" b="1" dirty="0">
                <a:solidFill>
                  <a:srgbClr val="FFFFFF"/>
                </a:solidFill>
              </a:rPr>
              <a:t>$0.5 billion</a:t>
            </a:r>
          </a:p>
        </p:txBody>
      </p:sp>
      <p:sp>
        <p:nvSpPr>
          <p:cNvPr id="9221" name="Text Box 7"/>
          <p:cNvSpPr txBox="1">
            <a:spLocks noChangeArrowheads="1"/>
          </p:cNvSpPr>
          <p:nvPr/>
        </p:nvSpPr>
        <p:spPr bwMode="auto">
          <a:xfrm>
            <a:off x="5029200" y="4202113"/>
            <a:ext cx="2286000" cy="10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ct val="80000"/>
              </a:lnSpc>
            </a:pPr>
            <a:r>
              <a:rPr lang="en-US" sz="1600" b="1" dirty="0">
                <a:solidFill>
                  <a:srgbClr val="FFFFFF"/>
                </a:solidFill>
              </a:rPr>
              <a:t>Total CDC-Recommended Spending </a:t>
            </a:r>
            <a:br>
              <a:rPr lang="en-US" sz="1600" b="1" dirty="0">
                <a:solidFill>
                  <a:srgbClr val="FFFFFF"/>
                </a:solidFill>
              </a:rPr>
            </a:br>
            <a:r>
              <a:rPr lang="en-US" sz="1600" b="1" dirty="0">
                <a:solidFill>
                  <a:srgbClr val="FFFFFF"/>
                </a:solidFill>
              </a:rPr>
              <a:t>Level</a:t>
            </a:r>
          </a:p>
          <a:p>
            <a:pPr algn="ctr" eaLnBrk="1" hangingPunct="1">
              <a:lnSpc>
                <a:spcPct val="40000"/>
              </a:lnSpc>
            </a:pPr>
            <a:endParaRPr lang="en-US" sz="1600" b="1" dirty="0">
              <a:solidFill>
                <a:srgbClr val="FFFFFF"/>
              </a:solidFill>
            </a:endParaRPr>
          </a:p>
        </p:txBody>
      </p:sp>
      <p:sp>
        <p:nvSpPr>
          <p:cNvPr id="9222" name="Text Box 8"/>
          <p:cNvSpPr txBox="1">
            <a:spLocks noChangeArrowheads="1"/>
          </p:cNvSpPr>
          <p:nvPr/>
        </p:nvSpPr>
        <p:spPr bwMode="auto">
          <a:xfrm>
            <a:off x="3468688" y="2792320"/>
            <a:ext cx="28194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Tobacco </a:t>
            </a:r>
            <a:br>
              <a:rPr lang="en-US" sz="1600" b="1" dirty="0">
                <a:solidFill>
                  <a:srgbClr val="FFFFFF"/>
                </a:solidFill>
              </a:rPr>
            </a:br>
            <a:r>
              <a:rPr lang="en-US" sz="1600" b="1" dirty="0">
                <a:solidFill>
                  <a:srgbClr val="FFFFFF"/>
                </a:solidFill>
              </a:rPr>
              <a:t>Industry </a:t>
            </a:r>
            <a:br>
              <a:rPr lang="en-US" sz="1600" b="1" dirty="0">
                <a:solidFill>
                  <a:srgbClr val="FFFFFF"/>
                </a:solidFill>
              </a:rPr>
            </a:br>
            <a:r>
              <a:rPr lang="en-US" sz="1600" b="1" dirty="0">
                <a:solidFill>
                  <a:srgbClr val="FFFFFF"/>
                </a:solidFill>
              </a:rPr>
              <a:t>Marketing </a:t>
            </a:r>
            <a:br>
              <a:rPr lang="en-US" sz="1600" b="1" dirty="0">
                <a:solidFill>
                  <a:srgbClr val="FFFFFF"/>
                </a:solidFill>
              </a:rPr>
            </a:br>
            <a:r>
              <a:rPr lang="en-US" sz="1600" b="1" dirty="0">
                <a:solidFill>
                  <a:srgbClr val="FFFFFF"/>
                </a:solidFill>
              </a:rPr>
              <a:t>&amp; Promotion</a:t>
            </a:r>
          </a:p>
          <a:p>
            <a:pPr algn="ctr" eaLnBrk="1" hangingPunct="1">
              <a:lnSpc>
                <a:spcPts val="1700"/>
              </a:lnSpc>
            </a:pPr>
            <a:r>
              <a:rPr lang="en-US" sz="1600" b="1" dirty="0">
                <a:solidFill>
                  <a:srgbClr val="FFFFFF"/>
                </a:solidFill>
              </a:rPr>
              <a:t>Spending (2008)</a:t>
            </a:r>
          </a:p>
          <a:p>
            <a:pPr algn="ctr" eaLnBrk="1" hangingPunct="1">
              <a:lnSpc>
                <a:spcPts val="1700"/>
              </a:lnSpc>
            </a:pPr>
            <a:r>
              <a:rPr lang="en-US" sz="1600" b="1" dirty="0">
                <a:solidFill>
                  <a:srgbClr val="FFFFFF"/>
                </a:solidFill>
              </a:rPr>
              <a:t>$10.5 billion</a:t>
            </a:r>
          </a:p>
          <a:p>
            <a:pPr algn="ctr" eaLnBrk="1" hangingPunct="1">
              <a:lnSpc>
                <a:spcPct val="40000"/>
              </a:lnSpc>
            </a:pPr>
            <a:endParaRPr lang="en-US" sz="1600" b="1" dirty="0">
              <a:solidFill>
                <a:srgbClr val="FFFFFF"/>
              </a:solidFill>
            </a:endParaRPr>
          </a:p>
        </p:txBody>
      </p:sp>
      <p:sp>
        <p:nvSpPr>
          <p:cNvPr id="9223" name="TextBox 8"/>
          <p:cNvSpPr txBox="1">
            <a:spLocks noChangeArrowheads="1"/>
          </p:cNvSpPr>
          <p:nvPr/>
        </p:nvSpPr>
        <p:spPr bwMode="auto">
          <a:xfrm>
            <a:off x="1760538" y="2541588"/>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a:t>
            </a:r>
            <a:r>
              <a:rPr lang="en-US" sz="1400" b="1" dirty="0" smtClean="0">
                <a:solidFill>
                  <a:srgbClr val="FFFFFF"/>
                </a:solidFill>
              </a:rPr>
              <a:t>25.6 </a:t>
            </a: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9224" name="TextBox 9"/>
          <p:cNvSpPr txBox="1">
            <a:spLocks noChangeArrowheads="1"/>
          </p:cNvSpPr>
          <p:nvPr/>
        </p:nvSpPr>
        <p:spPr bwMode="auto">
          <a:xfrm>
            <a:off x="5410200" y="5160963"/>
            <a:ext cx="16002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$3.7 </a:t>
            </a:r>
            <a:br>
              <a:rPr lang="en-US" sz="1400" b="1" dirty="0">
                <a:solidFill>
                  <a:srgbClr val="FFFFFF"/>
                </a:solidFill>
              </a:rPr>
            </a:br>
            <a:r>
              <a:rPr lang="en-US" sz="1400" b="1" dirty="0">
                <a:solidFill>
                  <a:srgbClr val="FFFFFF"/>
                </a:solidFill>
              </a:rPr>
              <a:t>billion</a:t>
            </a:r>
          </a:p>
          <a:p>
            <a:pPr eaLnBrk="1" hangingPunct="1">
              <a:lnSpc>
                <a:spcPts val="1400"/>
              </a:lnSpc>
            </a:pPr>
            <a:endParaRPr lang="en-US" sz="1400" dirty="0">
              <a:solidFill>
                <a:srgbClr val="FFFFFF"/>
              </a:solidFill>
            </a:endParaRPr>
          </a:p>
        </p:txBody>
      </p:sp>
      <p:sp>
        <p:nvSpPr>
          <p:cNvPr id="9225" name="TextBox 10"/>
          <p:cNvSpPr txBox="1">
            <a:spLocks noChangeArrowheads="1"/>
          </p:cNvSpPr>
          <p:nvPr/>
        </p:nvSpPr>
        <p:spPr bwMode="auto">
          <a:xfrm>
            <a:off x="4419600" y="4477081"/>
            <a:ext cx="914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Cigarettes</a:t>
            </a:r>
          </a:p>
          <a:p>
            <a:pPr algn="ctr" eaLnBrk="1" hangingPunct="1">
              <a:lnSpc>
                <a:spcPts val="1400"/>
              </a:lnSpc>
            </a:pPr>
            <a:endParaRPr lang="en-US" sz="1000" dirty="0">
              <a:solidFill>
                <a:srgbClr val="FFFFFF"/>
              </a:solidFill>
            </a:endParaRPr>
          </a:p>
        </p:txBody>
      </p:sp>
      <p:sp>
        <p:nvSpPr>
          <p:cNvPr id="9226" name="Text Box 8"/>
          <p:cNvSpPr txBox="1">
            <a:spLocks noChangeArrowheads="1"/>
          </p:cNvSpPr>
          <p:nvPr/>
        </p:nvSpPr>
        <p:spPr bwMode="auto">
          <a:xfrm>
            <a:off x="2895600" y="2614612"/>
            <a:ext cx="1371600" cy="106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700"/>
              </a:lnSpc>
            </a:pPr>
            <a:r>
              <a:rPr lang="en-US" sz="1600" b="1" dirty="0">
                <a:solidFill>
                  <a:srgbClr val="FFFFFF"/>
                </a:solidFill>
              </a:rPr>
              <a:t>Federal </a:t>
            </a:r>
          </a:p>
          <a:p>
            <a:pPr algn="ctr" eaLnBrk="1" hangingPunct="1">
              <a:lnSpc>
                <a:spcPts val="1700"/>
              </a:lnSpc>
            </a:pPr>
            <a:r>
              <a:rPr lang="en-US" sz="1600" b="1" dirty="0">
                <a:solidFill>
                  <a:srgbClr val="FFFFFF"/>
                </a:solidFill>
              </a:rPr>
              <a:t>Cigarette </a:t>
            </a:r>
          </a:p>
          <a:p>
            <a:pPr algn="ctr" eaLnBrk="1" hangingPunct="1">
              <a:lnSpc>
                <a:spcPts val="1700"/>
              </a:lnSpc>
            </a:pPr>
            <a:r>
              <a:rPr lang="en-US" sz="1600" b="1" dirty="0">
                <a:solidFill>
                  <a:srgbClr val="FFFFFF"/>
                </a:solidFill>
              </a:rPr>
              <a:t>Tax Revenues</a:t>
            </a:r>
          </a:p>
          <a:p>
            <a:pPr algn="ctr" eaLnBrk="1" hangingPunct="1">
              <a:lnSpc>
                <a:spcPct val="40000"/>
              </a:lnSpc>
            </a:pPr>
            <a:endParaRPr lang="en-US" sz="1600" b="1" dirty="0">
              <a:solidFill>
                <a:srgbClr val="FFFFFF"/>
              </a:solidFill>
            </a:endParaRPr>
          </a:p>
        </p:txBody>
      </p:sp>
      <p:sp>
        <p:nvSpPr>
          <p:cNvPr id="9227" name="TextBox 12"/>
          <p:cNvSpPr txBox="1">
            <a:spLocks noChangeArrowheads="1"/>
          </p:cNvSpPr>
          <p:nvPr/>
        </p:nvSpPr>
        <p:spPr bwMode="auto">
          <a:xfrm>
            <a:off x="3073400" y="3662363"/>
            <a:ext cx="914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400" b="1" dirty="0">
                <a:solidFill>
                  <a:srgbClr val="FFFFFF"/>
                </a:solidFill>
              </a:rPr>
              <a:t>$15</a:t>
            </a:r>
          </a:p>
          <a:p>
            <a:pPr algn="ctr" eaLnBrk="1" hangingPunct="1">
              <a:lnSpc>
                <a:spcPts val="1400"/>
              </a:lnSpc>
            </a:pPr>
            <a:r>
              <a:rPr lang="en-US" sz="1400" b="1" dirty="0">
                <a:solidFill>
                  <a:srgbClr val="FFFFFF"/>
                </a:solidFill>
              </a:rPr>
              <a:t>billion</a:t>
            </a:r>
          </a:p>
          <a:p>
            <a:pPr algn="ctr" eaLnBrk="1" hangingPunct="1">
              <a:lnSpc>
                <a:spcPts val="1400"/>
              </a:lnSpc>
            </a:pPr>
            <a:endParaRPr lang="en-US" sz="1400" dirty="0">
              <a:solidFill>
                <a:srgbClr val="FFFFFF"/>
              </a:solidFill>
            </a:endParaRPr>
          </a:p>
        </p:txBody>
      </p:sp>
      <p:sp>
        <p:nvSpPr>
          <p:cNvPr id="14" name="Rectangle 13"/>
          <p:cNvSpPr/>
          <p:nvPr/>
        </p:nvSpPr>
        <p:spPr>
          <a:xfrm>
            <a:off x="4406900" y="4191001"/>
            <a:ext cx="850900" cy="82549"/>
          </a:xfrm>
          <a:prstGeom prst="rect">
            <a:avLst/>
          </a:prstGeom>
          <a:solidFill>
            <a:srgbClr val="8E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F56DC"/>
              </a:solidFill>
            </a:endParaRPr>
          </a:p>
        </p:txBody>
      </p:sp>
      <p:sp>
        <p:nvSpPr>
          <p:cNvPr id="9229" name="TextBox 14"/>
          <p:cNvSpPr txBox="1">
            <a:spLocks noChangeArrowheads="1"/>
          </p:cNvSpPr>
          <p:nvPr/>
        </p:nvSpPr>
        <p:spPr bwMode="auto">
          <a:xfrm>
            <a:off x="3886200" y="4120594"/>
            <a:ext cx="1944688"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400"/>
              </a:lnSpc>
            </a:pPr>
            <a:r>
              <a:rPr lang="en-US" sz="1000" b="1" dirty="0">
                <a:solidFill>
                  <a:srgbClr val="FFFFFF"/>
                </a:solidFill>
              </a:rPr>
              <a:t>Smokeless</a:t>
            </a:r>
          </a:p>
          <a:p>
            <a:pPr algn="ctr" eaLnBrk="1" hangingPunct="1">
              <a:lnSpc>
                <a:spcPts val="1400"/>
              </a:lnSpc>
            </a:pPr>
            <a:endParaRPr lang="en-US" sz="1000" b="1" dirty="0">
              <a:solidFill>
                <a:srgbClr val="FFFFFF"/>
              </a:solidFill>
            </a:endParaRPr>
          </a:p>
        </p:txBody>
      </p:sp>
      <p:cxnSp>
        <p:nvCxnSpPr>
          <p:cNvPr id="16" name="Straight Connector 15"/>
          <p:cNvCxnSpPr/>
          <p:nvPr/>
        </p:nvCxnSpPr>
        <p:spPr>
          <a:xfrm>
            <a:off x="1267072" y="5638800"/>
            <a:ext cx="69326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a:xfrm>
            <a:off x="152400" y="304800"/>
            <a:ext cx="8763000" cy="863600"/>
          </a:xfrm>
          <a:prstGeom prst="rect">
            <a:avLst/>
          </a:prstGeom>
        </p:spPr>
        <p:txBody>
          <a:bodyPr/>
          <a:lstStyle/>
          <a:p>
            <a:pPr algn="ctr" eaLnBrk="1" hangingPunct="1">
              <a:lnSpc>
                <a:spcPts val="3000"/>
              </a:lnSpc>
              <a:buClr>
                <a:srgbClr val="03AD76"/>
              </a:buClr>
              <a:defRPr/>
            </a:pPr>
            <a:r>
              <a:rPr lang="en-US" sz="2800" b="1" dirty="0">
                <a:solidFill>
                  <a:srgbClr val="FFFF00"/>
                </a:solidFill>
                <a:latin typeface="Myriad Web Pro"/>
              </a:rPr>
              <a:t>Tobacco Industry is Outspending </a:t>
            </a:r>
            <a:br>
              <a:rPr lang="en-US" sz="2800" b="1" dirty="0">
                <a:solidFill>
                  <a:srgbClr val="FFFF00"/>
                </a:solidFill>
                <a:latin typeface="Myriad Web Pro"/>
              </a:rPr>
            </a:br>
            <a:r>
              <a:rPr lang="en-US" sz="2800" b="1" dirty="0">
                <a:solidFill>
                  <a:srgbClr val="FFFF00"/>
                </a:solidFill>
                <a:latin typeface="Myriad Web Pro"/>
              </a:rPr>
              <a:t>Prevention Efforts </a:t>
            </a:r>
            <a:r>
              <a:rPr lang="en-US" sz="2800" b="1" dirty="0" smtClean="0">
                <a:solidFill>
                  <a:srgbClr val="FFFF00"/>
                </a:solidFill>
                <a:latin typeface="Myriad Web Pro"/>
              </a:rPr>
              <a:t>23:1</a:t>
            </a:r>
            <a:endParaRPr lang="en-US" sz="2800" b="1" dirty="0">
              <a:solidFill>
                <a:srgbClr val="FFFF00"/>
              </a:solidFill>
              <a:latin typeface="Myriad Web Pro"/>
            </a:endParaRPr>
          </a:p>
        </p:txBody>
      </p:sp>
      <p:sp>
        <p:nvSpPr>
          <p:cNvPr id="9232" name="Text Box 6"/>
          <p:cNvSpPr txBox="1">
            <a:spLocks noChangeArrowheads="1"/>
          </p:cNvSpPr>
          <p:nvPr/>
        </p:nvSpPr>
        <p:spPr bwMode="auto">
          <a:xfrm>
            <a:off x="593725" y="6096000"/>
            <a:ext cx="809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000" dirty="0">
                <a:solidFill>
                  <a:srgbClr val="FFFFFF"/>
                </a:solidFill>
              </a:rPr>
              <a:t>Campaign for Tobacco Free Kids, Federal Trade Commission, American Heart Association American Cancer Society, American Lung Association, SmokeLess States National Tobacco Policy Initiative</a:t>
            </a:r>
          </a:p>
        </p:txBody>
      </p:sp>
    </p:spTree>
    <p:extLst>
      <p:ext uri="{BB962C8B-B14F-4D97-AF65-F5344CB8AC3E}">
        <p14:creationId xmlns:p14="http://schemas.microsoft.com/office/powerpoint/2010/main" val="93134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 FDA Graphic Warnings</a:t>
            </a:r>
            <a:endParaRPr lang="en-US" dirty="0">
              <a:solidFill>
                <a:srgbClr val="FFFF00"/>
              </a:solidFill>
            </a:endParaRPr>
          </a:p>
        </p:txBody>
      </p:sp>
    </p:spTree>
    <p:extLst>
      <p:ext uri="{BB962C8B-B14F-4D97-AF65-F5344CB8AC3E}">
        <p14:creationId xmlns:p14="http://schemas.microsoft.com/office/powerpoint/2010/main" val="137880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
            <a:ext cx="297497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ChangeArrowheads="1"/>
          </p:cNvSpPr>
          <p:nvPr/>
        </p:nvSpPr>
        <p:spPr bwMode="auto">
          <a:xfrm>
            <a:off x="533400" y="5272088"/>
            <a:ext cx="8153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are addictive. </a:t>
            </a:r>
          </a:p>
          <a:p>
            <a:r>
              <a:rPr lang="en-US" sz="2000" dirty="0">
                <a:solidFill>
                  <a:srgbClr val="FFFF00"/>
                </a:solidFill>
              </a:rPr>
              <a:t>Tobacco use can rapidly lead to the development of nicotine addiction, which in turn increases the frequency of tobacco use and prevents people from quitting. Research suggests that nicotine is as addictive as heroin, cocaine, or alcohol.</a:t>
            </a:r>
          </a:p>
          <a:p>
            <a:endParaRPr lang="en-US" dirty="0">
              <a:solidFill>
                <a:srgbClr val="FFFFFF"/>
              </a:solidFill>
            </a:endParaRPr>
          </a:p>
        </p:txBody>
      </p:sp>
    </p:spTree>
    <p:extLst>
      <p:ext uri="{BB962C8B-B14F-4D97-AF65-F5344CB8AC3E}">
        <p14:creationId xmlns:p14="http://schemas.microsoft.com/office/powerpoint/2010/main" val="367593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138" y="152400"/>
            <a:ext cx="311785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ChangeArrowheads="1"/>
          </p:cNvSpPr>
          <p:nvPr/>
        </p:nvSpPr>
        <p:spPr bwMode="auto">
          <a:xfrm>
            <a:off x="609600" y="5562600"/>
            <a:ext cx="8339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can harm your children.</a:t>
            </a:r>
          </a:p>
          <a:p>
            <a:r>
              <a:rPr lang="en-US" sz="2000">
                <a:solidFill>
                  <a:srgbClr val="FFFF00"/>
                </a:solidFill>
              </a:rPr>
              <a:t>Secondhand smoke can cause serious health problems in children. Children who are exposed to secondhand smoke are inhaling many of the same cancer-causing substances and poisons as smokers.</a:t>
            </a:r>
          </a:p>
          <a:p>
            <a:endParaRPr lang="en-US" sz="2000"/>
          </a:p>
        </p:txBody>
      </p:sp>
    </p:spTree>
    <p:extLst>
      <p:ext uri="{BB962C8B-B14F-4D97-AF65-F5344CB8AC3E}">
        <p14:creationId xmlns:p14="http://schemas.microsoft.com/office/powerpoint/2010/main" val="25882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Did I Get into this Field?</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Career goals of influencing policy, plus merging clinical medicine and public health</a:t>
            </a:r>
          </a:p>
          <a:p>
            <a:r>
              <a:rPr lang="en-US" dirty="0" smtClean="0"/>
              <a:t>Personal influences</a:t>
            </a:r>
          </a:p>
          <a:p>
            <a:pPr marL="0" indent="0">
              <a:buNone/>
            </a:pPr>
            <a:r>
              <a:rPr lang="en-US" dirty="0" smtClean="0"/>
              <a:t>	--Parents who smoked, but no illnesses</a:t>
            </a:r>
          </a:p>
          <a:p>
            <a:pPr marL="0" indent="0">
              <a:buNone/>
            </a:pPr>
            <a:r>
              <a:rPr lang="en-US" dirty="0"/>
              <a:t>	</a:t>
            </a:r>
            <a:r>
              <a:rPr lang="en-US" dirty="0" smtClean="0"/>
              <a:t>--Never much liked it myself</a:t>
            </a:r>
          </a:p>
          <a:p>
            <a:pPr marL="0" indent="0">
              <a:buNone/>
            </a:pPr>
            <a:r>
              <a:rPr lang="en-US" dirty="0"/>
              <a:t>	</a:t>
            </a:r>
            <a:r>
              <a:rPr lang="en-US" dirty="0" smtClean="0"/>
              <a:t>--Became a “no/no” for college dating</a:t>
            </a:r>
            <a:endParaRPr lang="en-US" dirty="0"/>
          </a:p>
        </p:txBody>
      </p:sp>
    </p:spTree>
    <p:extLst>
      <p:ext uri="{BB962C8B-B14F-4D97-AF65-F5344CB8AC3E}">
        <p14:creationId xmlns:p14="http://schemas.microsoft.com/office/powerpoint/2010/main" val="313135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19063"/>
            <a:ext cx="306705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250825" y="5562600"/>
            <a:ext cx="8588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00"/>
                </a:solidFill>
              </a:rPr>
              <a:t>WARNING: Cigarettes cause fatal lung disease.</a:t>
            </a:r>
          </a:p>
          <a:p>
            <a:r>
              <a:rPr lang="en-US" sz="2000" dirty="0">
                <a:solidFill>
                  <a:srgbClr val="FFFF00"/>
                </a:solidFill>
              </a:rPr>
              <a:t>Smoking causes lung diseases such as emphysema, bronchitis, and chronic airway obstruction. About 90 percent of all deaths from chronic obstructive lung disease are caused by smoking.</a:t>
            </a:r>
          </a:p>
          <a:p>
            <a:endParaRPr lang="en-US" dirty="0"/>
          </a:p>
        </p:txBody>
      </p:sp>
    </p:spTree>
    <p:extLst>
      <p:ext uri="{BB962C8B-B14F-4D97-AF65-F5344CB8AC3E}">
        <p14:creationId xmlns:p14="http://schemas.microsoft.com/office/powerpoint/2010/main" val="1490558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7325"/>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3"/>
          <p:cNvSpPr>
            <a:spLocks noChangeArrowheads="1"/>
          </p:cNvSpPr>
          <p:nvPr/>
        </p:nvSpPr>
        <p:spPr bwMode="auto">
          <a:xfrm>
            <a:off x="304800" y="5148263"/>
            <a:ext cx="8534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cancer.  Smoking causes approximately 90 percent of all lung cancer deaths in men and 80 percent of all lung cancer deaths in women. Smoking also causes cancers of the bladder, cervix, esophagus, kidney, larynx, lung, mouth, throat, stomach, uterus, and acute myeloid leukemia. Nearly one-third of all cancer deaths are directly linked to smoking.</a:t>
            </a:r>
          </a:p>
          <a:p>
            <a:endParaRPr lang="en-US" sz="1800"/>
          </a:p>
        </p:txBody>
      </p:sp>
    </p:spTree>
    <p:extLst>
      <p:ext uri="{BB962C8B-B14F-4D97-AF65-F5344CB8AC3E}">
        <p14:creationId xmlns:p14="http://schemas.microsoft.com/office/powerpoint/2010/main" val="3087451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42888"/>
            <a:ext cx="28956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ChangeArrowheads="1"/>
          </p:cNvSpPr>
          <p:nvPr/>
        </p:nvSpPr>
        <p:spPr bwMode="auto">
          <a:xfrm>
            <a:off x="304800" y="5334000"/>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FFFF00"/>
                </a:solidFill>
              </a:rPr>
              <a:t>WARNING: Cigarettes cause strokes and heart disease.</a:t>
            </a:r>
          </a:p>
          <a:p>
            <a:r>
              <a:rPr lang="en-US" sz="1800">
                <a:solidFill>
                  <a:srgbClr val="FFFF00"/>
                </a:solidFill>
              </a:rPr>
              <a:t>More than 140,000 deaths from heart disease and stroke in the United States are caused each year by smoking and secondhand smoke exposure. Compared with nonsmokers, smoking is estimated to increase the risk of coronary heart disease and stroke by 2 to 4 times.</a:t>
            </a:r>
          </a:p>
          <a:p>
            <a:endParaRPr lang="en-US" sz="1800"/>
          </a:p>
        </p:txBody>
      </p:sp>
    </p:spTree>
    <p:extLst>
      <p:ext uri="{BB962C8B-B14F-4D97-AF65-F5344CB8AC3E}">
        <p14:creationId xmlns:p14="http://schemas.microsoft.com/office/powerpoint/2010/main" val="375960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1000"/>
            <a:ext cx="291465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381000" y="5486400"/>
            <a:ext cx="838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during pregnancy can harm your baby.</a:t>
            </a:r>
          </a:p>
          <a:p>
            <a:r>
              <a:rPr lang="en-US" sz="2000">
                <a:solidFill>
                  <a:srgbClr val="FFFF00"/>
                </a:solidFill>
              </a:rPr>
              <a:t>Smoking during pregnancy can increase the risk of miscarriage, stillborn or premature infants, infants with low birth weight and an increased risk for sudden infant death syndrome (SIDS).</a:t>
            </a:r>
          </a:p>
          <a:p>
            <a:endParaRPr lang="en-US"/>
          </a:p>
        </p:txBody>
      </p:sp>
    </p:spTree>
    <p:extLst>
      <p:ext uri="{BB962C8B-B14F-4D97-AF65-F5344CB8AC3E}">
        <p14:creationId xmlns:p14="http://schemas.microsoft.com/office/powerpoint/2010/main" val="341477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228600"/>
            <a:ext cx="2819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381000" y="5181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Smoking can kill you.  More than 1,200 people a day are killed by cigarettes in the United States alone, and 50 percent of all long-term smokers are killed by smoking-related diseases. Tobacco use is the cause of death for nearly one out of every five people in the United States, which adds up to about 443,000 deaths annually.</a:t>
            </a:r>
          </a:p>
          <a:p>
            <a:endParaRPr lang="en-US" sz="2000"/>
          </a:p>
        </p:txBody>
      </p:sp>
    </p:spTree>
    <p:extLst>
      <p:ext uri="{BB962C8B-B14F-4D97-AF65-F5344CB8AC3E}">
        <p14:creationId xmlns:p14="http://schemas.microsoft.com/office/powerpoint/2010/main" val="194769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3200"/>
            <a:ext cx="28956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3"/>
          <p:cNvSpPr>
            <a:spLocks noChangeArrowheads="1"/>
          </p:cNvSpPr>
          <p:nvPr/>
        </p:nvSpPr>
        <p:spPr bwMode="auto">
          <a:xfrm>
            <a:off x="381000" y="5176838"/>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Tobacco smoke causes fatal lung disease in nonsmokers.  Nonsmokers who are exposed to secondhand smoke are inhaling many of the same cancer-causing substances and poisons as smokers. Nonsmokers who are exposed to secondhand smoke increase their risk of developing lung cancer by 20–30 percent.</a:t>
            </a:r>
          </a:p>
          <a:p>
            <a:endParaRPr lang="en-US" sz="2000"/>
          </a:p>
        </p:txBody>
      </p:sp>
    </p:spTree>
    <p:extLst>
      <p:ext uri="{BB962C8B-B14F-4D97-AF65-F5344CB8AC3E}">
        <p14:creationId xmlns:p14="http://schemas.microsoft.com/office/powerpoint/2010/main" val="199034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813" y="236538"/>
            <a:ext cx="29225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3"/>
          <p:cNvSpPr>
            <a:spLocks noChangeArrowheads="1"/>
          </p:cNvSpPr>
          <p:nvPr/>
        </p:nvSpPr>
        <p:spPr bwMode="auto">
          <a:xfrm>
            <a:off x="533400" y="5380038"/>
            <a:ext cx="80772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00"/>
                </a:solidFill>
              </a:rPr>
              <a:t>WARNING: Quitting smoking now greatly reduces serious risks to your health.  Quitting at any age and at any time is beneficial. It's never too late to quit, but the sooner the better. Quitting gives your body a chance to heal the damage caused by smoking.</a:t>
            </a:r>
          </a:p>
          <a:p>
            <a:endParaRPr lang="en-US"/>
          </a:p>
        </p:txBody>
      </p:sp>
    </p:spTree>
    <p:extLst>
      <p:ext uri="{BB962C8B-B14F-4D97-AF65-F5344CB8AC3E}">
        <p14:creationId xmlns:p14="http://schemas.microsoft.com/office/powerpoint/2010/main" val="1285818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Judicial Restraint?</a:t>
            </a:r>
            <a:endParaRPr lang="en-US"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1676400"/>
            <a:ext cx="44386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556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Clinical Issues</a:t>
            </a:r>
            <a:endParaRPr lang="en-US" dirty="0">
              <a:solidFill>
                <a:srgbClr val="FFFF00"/>
              </a:solidFill>
            </a:endParaRPr>
          </a:p>
        </p:txBody>
      </p:sp>
    </p:spTree>
    <p:extLst>
      <p:ext uri="{BB962C8B-B14F-4D97-AF65-F5344CB8AC3E}">
        <p14:creationId xmlns:p14="http://schemas.microsoft.com/office/powerpoint/2010/main" val="2326254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4000" dirty="0" smtClean="0">
                <a:solidFill>
                  <a:srgbClr val="FFFF00"/>
                </a:solidFill>
              </a:rPr>
              <a:t>Physicians Under-treat Smokers*</a:t>
            </a:r>
          </a:p>
        </p:txBody>
      </p:sp>
      <p:sp>
        <p:nvSpPr>
          <p:cNvPr id="79875" name="Rectangle 3"/>
          <p:cNvSpPr>
            <a:spLocks noGrp="1" noChangeArrowheads="1"/>
          </p:cNvSpPr>
          <p:nvPr>
            <p:ph type="body" idx="1"/>
          </p:nvPr>
        </p:nvSpPr>
        <p:spPr/>
        <p:txBody>
          <a:bodyPr/>
          <a:lstStyle/>
          <a:p>
            <a:pPr eaLnBrk="1" hangingPunct="1"/>
            <a:r>
              <a:rPr lang="en-US" sz="2800" dirty="0" smtClean="0">
                <a:solidFill>
                  <a:srgbClr val="DDDDDD"/>
                </a:solidFill>
                <a:effectLst/>
              </a:rPr>
              <a:t>AAMC  2007 survey of 3012 physicians representing FM, GIM, Ob-Gyn, Psych</a:t>
            </a:r>
          </a:p>
          <a:p>
            <a:pPr eaLnBrk="1" hangingPunct="1"/>
            <a:r>
              <a:rPr lang="en-US" sz="2800" dirty="0" smtClean="0">
                <a:solidFill>
                  <a:srgbClr val="DDDDDD"/>
                </a:solidFill>
                <a:effectLst/>
              </a:rPr>
              <a:t>Only 1% were current smokers</a:t>
            </a:r>
          </a:p>
          <a:p>
            <a:pPr eaLnBrk="1" hangingPunct="1"/>
            <a:r>
              <a:rPr lang="en-US" sz="2800" dirty="0" smtClean="0">
                <a:solidFill>
                  <a:srgbClr val="DDDDDD"/>
                </a:solidFill>
                <a:effectLst/>
              </a:rPr>
              <a:t>84% asked about smoking</a:t>
            </a:r>
          </a:p>
          <a:p>
            <a:pPr eaLnBrk="1" hangingPunct="1"/>
            <a:r>
              <a:rPr lang="en-US" sz="2800" dirty="0" smtClean="0">
                <a:solidFill>
                  <a:srgbClr val="DDDDDD"/>
                </a:solidFill>
                <a:effectLst/>
              </a:rPr>
              <a:t>86% advised to quit</a:t>
            </a:r>
          </a:p>
          <a:p>
            <a:pPr eaLnBrk="1" hangingPunct="1"/>
            <a:r>
              <a:rPr lang="en-US" sz="2800" dirty="0" smtClean="0">
                <a:solidFill>
                  <a:srgbClr val="DDDDDD"/>
                </a:solidFill>
                <a:effectLst/>
              </a:rPr>
              <a:t>31% recommended NRT</a:t>
            </a:r>
          </a:p>
          <a:p>
            <a:pPr eaLnBrk="1" hangingPunct="1"/>
            <a:r>
              <a:rPr lang="en-US" sz="2800" dirty="0" smtClean="0">
                <a:solidFill>
                  <a:srgbClr val="DDDDDD"/>
                </a:solidFill>
                <a:effectLst/>
              </a:rPr>
              <a:t>17% arranged follow-up</a:t>
            </a:r>
          </a:p>
          <a:p>
            <a:pPr eaLnBrk="1" hangingPunct="1"/>
            <a:r>
              <a:rPr lang="en-US" sz="2800" dirty="0" smtClean="0">
                <a:solidFill>
                  <a:srgbClr val="DDDDDD"/>
                </a:solidFill>
                <a:effectLst/>
              </a:rPr>
              <a:t>7% referred to </a:t>
            </a:r>
            <a:r>
              <a:rPr lang="en-US" sz="2800" dirty="0" err="1" smtClean="0">
                <a:solidFill>
                  <a:srgbClr val="DDDDDD"/>
                </a:solidFill>
                <a:effectLst/>
              </a:rPr>
              <a:t>quitlines</a:t>
            </a:r>
            <a:endParaRPr lang="en-US" sz="2800" dirty="0" smtClean="0">
              <a:solidFill>
                <a:srgbClr val="DDDDDD"/>
              </a:solidFill>
              <a:effectLst/>
            </a:endParaRPr>
          </a:p>
        </p:txBody>
      </p:sp>
      <p:sp>
        <p:nvSpPr>
          <p:cNvPr id="79876" name="Text Box 13"/>
          <p:cNvSpPr txBox="1">
            <a:spLocks noChangeArrowheads="1"/>
          </p:cNvSpPr>
          <p:nvPr/>
        </p:nvSpPr>
        <p:spPr bwMode="auto">
          <a:xfrm>
            <a:off x="95250" y="6553200"/>
            <a:ext cx="9048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400">
                <a:solidFill>
                  <a:srgbClr val="FFFF00"/>
                </a:solidFill>
              </a:rPr>
              <a:t>*AAMC-Legacy survey: Physician behavior and practice patterns related to smoking cessation, 2007.</a:t>
            </a:r>
            <a:endParaRPr kumimoji="1" lang="en-US" altLang="en-US" sz="140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Formative Experiences (2)</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Saw the clinical ravages of tobacco use</a:t>
            </a:r>
          </a:p>
          <a:p>
            <a:r>
              <a:rPr lang="en-US" dirty="0" smtClean="0"/>
              <a:t>Encouraged research in this arena among our faculty in DGIM</a:t>
            </a:r>
          </a:p>
          <a:p>
            <a:r>
              <a:rPr lang="en-US" dirty="0" smtClean="0"/>
              <a:t>When arrived at RWJF, was surprised that no foundations were supporting tobacco control work, despite its importance</a:t>
            </a:r>
          </a:p>
          <a:p>
            <a:r>
              <a:rPr lang="en-US" dirty="0" smtClean="0"/>
              <a:t>Difficult sell at RWJF</a:t>
            </a:r>
          </a:p>
          <a:p>
            <a:r>
              <a:rPr lang="en-US" dirty="0" smtClean="0"/>
              <a:t>But ultimately spent about $500 million</a:t>
            </a:r>
          </a:p>
          <a:p>
            <a:pPr marL="0" indent="0">
              <a:buNone/>
            </a:pPr>
            <a:endParaRPr lang="en-US" dirty="0"/>
          </a:p>
        </p:txBody>
      </p:sp>
    </p:spTree>
    <p:extLst>
      <p:ext uri="{BB962C8B-B14F-4D97-AF65-F5344CB8AC3E}">
        <p14:creationId xmlns:p14="http://schemas.microsoft.com/office/powerpoint/2010/main" val="3861548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30238" y="152400"/>
            <a:ext cx="8056562" cy="1143000"/>
          </a:xfrm>
          <a:noFill/>
          <a:extLst>
            <a:ext uri="{909E8E84-426E-40DD-AFC4-6F175D3DCCD1}">
              <a14:hiddenFill xmlns:a14="http://schemas.microsoft.com/office/drawing/2010/main">
                <a:solidFill>
                  <a:srgbClr val="FFFFFF"/>
                </a:solidFill>
              </a14:hiddenFill>
            </a:ext>
          </a:extLst>
        </p:spPr>
        <p:txBody>
          <a:bodyPr anchor="b"/>
          <a:lstStyle/>
          <a:p>
            <a:pPr eaLnBrk="1" hangingPunct="1"/>
            <a:r>
              <a:rPr lang="en-US" sz="4000" dirty="0" smtClean="0">
                <a:solidFill>
                  <a:srgbClr val="FFFF00"/>
                </a:solidFill>
                <a:effectLst/>
              </a:rPr>
              <a:t>The 5 A’s: Review</a:t>
            </a:r>
          </a:p>
        </p:txBody>
      </p:sp>
      <p:grpSp>
        <p:nvGrpSpPr>
          <p:cNvPr id="86019" name="Group 3"/>
          <p:cNvGrpSpPr>
            <a:grpSpLocks/>
          </p:cNvGrpSpPr>
          <p:nvPr/>
        </p:nvGrpSpPr>
        <p:grpSpPr bwMode="auto">
          <a:xfrm>
            <a:off x="914400" y="2051050"/>
            <a:ext cx="7559675" cy="528638"/>
            <a:chOff x="758" y="1289"/>
            <a:chExt cx="4687" cy="333"/>
          </a:xfrm>
        </p:grpSpPr>
        <p:sp>
          <p:nvSpPr>
            <p:cNvPr id="86038" name="Line 4"/>
            <p:cNvSpPr>
              <a:spLocks noChangeShapeType="1"/>
            </p:cNvSpPr>
            <p:nvPr/>
          </p:nvSpPr>
          <p:spPr bwMode="auto">
            <a:xfrm>
              <a:off x="2114" y="1458"/>
              <a:ext cx="6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9" name="Text Box 5"/>
            <p:cNvSpPr txBox="1">
              <a:spLocks noChangeArrowheads="1"/>
            </p:cNvSpPr>
            <p:nvPr/>
          </p:nvSpPr>
          <p:spPr bwMode="auto">
            <a:xfrm>
              <a:off x="758" y="1289"/>
              <a:ext cx="1443" cy="333"/>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spcAft>
                  <a:spcPct val="100000"/>
                </a:spcAft>
                <a:buClr>
                  <a:schemeClr val="tx1"/>
                </a:buClr>
                <a:buSzPct val="60000"/>
                <a:buFont typeface="Wingdings" pitchFamily="2" charset="2"/>
                <a:buNone/>
              </a:pPr>
              <a:r>
                <a:rPr lang="en-US" sz="2800">
                  <a:latin typeface="Tahoma" pitchFamily="34" charset="0"/>
                </a:rPr>
                <a:t>ASK</a:t>
              </a:r>
            </a:p>
          </p:txBody>
        </p:sp>
        <p:sp>
          <p:nvSpPr>
            <p:cNvPr id="86040" name="Text Box 6"/>
            <p:cNvSpPr txBox="1">
              <a:spLocks noChangeArrowheads="1"/>
            </p:cNvSpPr>
            <p:nvPr/>
          </p:nvSpPr>
          <p:spPr bwMode="auto">
            <a:xfrm>
              <a:off x="2780" y="1328"/>
              <a:ext cx="2665" cy="2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100000"/>
                </a:spcAft>
                <a:buClr>
                  <a:schemeClr val="tx1"/>
                </a:buClr>
                <a:buSzPct val="60000"/>
                <a:buFont typeface="Wingdings" pitchFamily="2" charset="2"/>
                <a:buNone/>
              </a:pPr>
              <a:r>
                <a:rPr lang="en-US" sz="2000">
                  <a:latin typeface="Tahoma" pitchFamily="34" charset="0"/>
                </a:rPr>
                <a:t>about tobacco USE</a:t>
              </a:r>
            </a:p>
          </p:txBody>
        </p:sp>
      </p:grpSp>
      <p:grpSp>
        <p:nvGrpSpPr>
          <p:cNvPr id="86020" name="Group 7"/>
          <p:cNvGrpSpPr>
            <a:grpSpLocks/>
          </p:cNvGrpSpPr>
          <p:nvPr/>
        </p:nvGrpSpPr>
        <p:grpSpPr bwMode="auto">
          <a:xfrm>
            <a:off x="914400" y="2890838"/>
            <a:ext cx="7559675" cy="528637"/>
            <a:chOff x="758" y="1818"/>
            <a:chExt cx="4676" cy="333"/>
          </a:xfrm>
        </p:grpSpPr>
        <p:sp>
          <p:nvSpPr>
            <p:cNvPr id="86035" name="Line 8"/>
            <p:cNvSpPr>
              <a:spLocks noChangeShapeType="1"/>
            </p:cNvSpPr>
            <p:nvPr/>
          </p:nvSpPr>
          <p:spPr bwMode="auto">
            <a:xfrm>
              <a:off x="2114" y="1987"/>
              <a:ext cx="6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6" name="Text Box 9"/>
            <p:cNvSpPr txBox="1">
              <a:spLocks noChangeArrowheads="1"/>
            </p:cNvSpPr>
            <p:nvPr/>
          </p:nvSpPr>
          <p:spPr bwMode="auto">
            <a:xfrm>
              <a:off x="758" y="1818"/>
              <a:ext cx="1443" cy="333"/>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spcAft>
                  <a:spcPct val="100000"/>
                </a:spcAft>
                <a:buClr>
                  <a:schemeClr val="tx1"/>
                </a:buClr>
                <a:buSzPct val="60000"/>
                <a:buFont typeface="Wingdings" pitchFamily="2" charset="2"/>
                <a:buNone/>
              </a:pPr>
              <a:r>
                <a:rPr lang="en-US" sz="2800">
                  <a:latin typeface="Tahoma" pitchFamily="34" charset="0"/>
                </a:rPr>
                <a:t>ADVISE</a:t>
              </a:r>
            </a:p>
          </p:txBody>
        </p:sp>
        <p:sp>
          <p:nvSpPr>
            <p:cNvPr id="86037" name="Text Box 10"/>
            <p:cNvSpPr txBox="1">
              <a:spLocks noChangeArrowheads="1"/>
            </p:cNvSpPr>
            <p:nvPr/>
          </p:nvSpPr>
          <p:spPr bwMode="auto">
            <a:xfrm>
              <a:off x="2769" y="1857"/>
              <a:ext cx="2665" cy="2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100000"/>
                </a:spcAft>
                <a:buClr>
                  <a:schemeClr val="tx1"/>
                </a:buClr>
                <a:buSzPct val="60000"/>
                <a:buFont typeface="Wingdings" pitchFamily="2" charset="2"/>
                <a:buNone/>
              </a:pPr>
              <a:r>
                <a:rPr lang="en-US" sz="2000">
                  <a:latin typeface="Tahoma" pitchFamily="34" charset="0"/>
                </a:rPr>
                <a:t>tobacco users to QUIT</a:t>
              </a:r>
            </a:p>
          </p:txBody>
        </p:sp>
      </p:grpSp>
      <p:grpSp>
        <p:nvGrpSpPr>
          <p:cNvPr id="86021" name="Group 11"/>
          <p:cNvGrpSpPr>
            <a:grpSpLocks/>
          </p:cNvGrpSpPr>
          <p:nvPr/>
        </p:nvGrpSpPr>
        <p:grpSpPr bwMode="auto">
          <a:xfrm>
            <a:off x="914400" y="3732213"/>
            <a:ext cx="7559675" cy="528637"/>
            <a:chOff x="758" y="2348"/>
            <a:chExt cx="4676" cy="333"/>
          </a:xfrm>
        </p:grpSpPr>
        <p:sp>
          <p:nvSpPr>
            <p:cNvPr id="86032" name="Line 12"/>
            <p:cNvSpPr>
              <a:spLocks noChangeShapeType="1"/>
            </p:cNvSpPr>
            <p:nvPr/>
          </p:nvSpPr>
          <p:spPr bwMode="auto">
            <a:xfrm>
              <a:off x="2114" y="2517"/>
              <a:ext cx="6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3" name="Text Box 13"/>
            <p:cNvSpPr txBox="1">
              <a:spLocks noChangeArrowheads="1"/>
            </p:cNvSpPr>
            <p:nvPr/>
          </p:nvSpPr>
          <p:spPr bwMode="auto">
            <a:xfrm>
              <a:off x="758" y="2348"/>
              <a:ext cx="1443" cy="333"/>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spcAft>
                  <a:spcPct val="100000"/>
                </a:spcAft>
                <a:buClr>
                  <a:schemeClr val="tx1"/>
                </a:buClr>
                <a:buSzPct val="60000"/>
                <a:buFont typeface="Wingdings" pitchFamily="2" charset="2"/>
                <a:buNone/>
              </a:pPr>
              <a:r>
                <a:rPr lang="en-US" sz="2800">
                  <a:latin typeface="Tahoma" pitchFamily="34" charset="0"/>
                </a:rPr>
                <a:t>ASSESS</a:t>
              </a:r>
            </a:p>
          </p:txBody>
        </p:sp>
        <p:sp>
          <p:nvSpPr>
            <p:cNvPr id="86034" name="Text Box 14"/>
            <p:cNvSpPr txBox="1">
              <a:spLocks noChangeArrowheads="1"/>
            </p:cNvSpPr>
            <p:nvPr/>
          </p:nvSpPr>
          <p:spPr bwMode="auto">
            <a:xfrm>
              <a:off x="2769" y="2387"/>
              <a:ext cx="2665" cy="2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100000"/>
                </a:spcAft>
                <a:buClr>
                  <a:schemeClr val="tx1"/>
                </a:buClr>
                <a:buSzPct val="60000"/>
                <a:buFont typeface="Wingdings" pitchFamily="2" charset="2"/>
                <a:buNone/>
              </a:pPr>
              <a:r>
                <a:rPr lang="en-US" sz="2000">
                  <a:latin typeface="Tahoma" pitchFamily="34" charset="0"/>
                </a:rPr>
                <a:t>readiness to make a QUIT attempt</a:t>
              </a:r>
            </a:p>
          </p:txBody>
        </p:sp>
      </p:grpSp>
      <p:grpSp>
        <p:nvGrpSpPr>
          <p:cNvPr id="86022" name="Group 15"/>
          <p:cNvGrpSpPr>
            <a:grpSpLocks/>
          </p:cNvGrpSpPr>
          <p:nvPr/>
        </p:nvGrpSpPr>
        <p:grpSpPr bwMode="auto">
          <a:xfrm>
            <a:off x="914400" y="4573588"/>
            <a:ext cx="7559675" cy="528637"/>
            <a:chOff x="758" y="2878"/>
            <a:chExt cx="4677" cy="333"/>
          </a:xfrm>
        </p:grpSpPr>
        <p:sp>
          <p:nvSpPr>
            <p:cNvPr id="86029" name="Line 16"/>
            <p:cNvSpPr>
              <a:spLocks noChangeShapeType="1"/>
            </p:cNvSpPr>
            <p:nvPr/>
          </p:nvSpPr>
          <p:spPr bwMode="auto">
            <a:xfrm>
              <a:off x="2114" y="3046"/>
              <a:ext cx="6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0" name="Text Box 17"/>
            <p:cNvSpPr txBox="1">
              <a:spLocks noChangeArrowheads="1"/>
            </p:cNvSpPr>
            <p:nvPr/>
          </p:nvSpPr>
          <p:spPr bwMode="auto">
            <a:xfrm>
              <a:off x="758" y="2878"/>
              <a:ext cx="1443" cy="333"/>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spcAft>
                  <a:spcPct val="100000"/>
                </a:spcAft>
                <a:buClr>
                  <a:schemeClr val="tx1"/>
                </a:buClr>
                <a:buSzPct val="60000"/>
                <a:buFont typeface="Wingdings" pitchFamily="2" charset="2"/>
                <a:buNone/>
              </a:pPr>
              <a:r>
                <a:rPr lang="en-US" sz="2800">
                  <a:latin typeface="Tahoma" pitchFamily="34" charset="0"/>
                </a:rPr>
                <a:t>ASSIST</a:t>
              </a:r>
            </a:p>
          </p:txBody>
        </p:sp>
        <p:sp>
          <p:nvSpPr>
            <p:cNvPr id="86031" name="Text Box 18"/>
            <p:cNvSpPr txBox="1">
              <a:spLocks noChangeArrowheads="1"/>
            </p:cNvSpPr>
            <p:nvPr/>
          </p:nvSpPr>
          <p:spPr bwMode="auto">
            <a:xfrm>
              <a:off x="2770" y="2916"/>
              <a:ext cx="2665" cy="2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100000"/>
                </a:spcAft>
                <a:buClr>
                  <a:schemeClr val="tx1"/>
                </a:buClr>
                <a:buSzPct val="60000"/>
                <a:buFont typeface="Wingdings" pitchFamily="2" charset="2"/>
                <a:buNone/>
              </a:pPr>
              <a:r>
                <a:rPr lang="en-US" sz="2000">
                  <a:latin typeface="Tahoma" pitchFamily="34" charset="0"/>
                </a:rPr>
                <a:t>with the QUIT ATTEMPT</a:t>
              </a:r>
            </a:p>
          </p:txBody>
        </p:sp>
      </p:grpSp>
      <p:grpSp>
        <p:nvGrpSpPr>
          <p:cNvPr id="86023" name="Group 19"/>
          <p:cNvGrpSpPr>
            <a:grpSpLocks/>
          </p:cNvGrpSpPr>
          <p:nvPr/>
        </p:nvGrpSpPr>
        <p:grpSpPr bwMode="auto">
          <a:xfrm>
            <a:off x="914400" y="5414963"/>
            <a:ext cx="7559675" cy="528637"/>
            <a:chOff x="758" y="3408"/>
            <a:chExt cx="4677" cy="333"/>
          </a:xfrm>
        </p:grpSpPr>
        <p:sp>
          <p:nvSpPr>
            <p:cNvPr id="86026" name="Line 20"/>
            <p:cNvSpPr>
              <a:spLocks noChangeShapeType="1"/>
            </p:cNvSpPr>
            <p:nvPr/>
          </p:nvSpPr>
          <p:spPr bwMode="auto">
            <a:xfrm>
              <a:off x="2114" y="3576"/>
              <a:ext cx="6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Text Box 21"/>
            <p:cNvSpPr txBox="1">
              <a:spLocks noChangeArrowheads="1"/>
            </p:cNvSpPr>
            <p:nvPr/>
          </p:nvSpPr>
          <p:spPr bwMode="auto">
            <a:xfrm>
              <a:off x="758" y="3408"/>
              <a:ext cx="1443" cy="333"/>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100000"/>
                </a:spcBef>
                <a:spcAft>
                  <a:spcPct val="100000"/>
                </a:spcAft>
                <a:buClr>
                  <a:schemeClr val="tx1"/>
                </a:buClr>
                <a:buSzPct val="60000"/>
                <a:buFont typeface="Wingdings" pitchFamily="2" charset="2"/>
                <a:buNone/>
              </a:pPr>
              <a:r>
                <a:rPr lang="en-US" sz="2800">
                  <a:latin typeface="Tahoma" pitchFamily="34" charset="0"/>
                </a:rPr>
                <a:t>ARRANGE</a:t>
              </a:r>
            </a:p>
          </p:txBody>
        </p:sp>
        <p:sp>
          <p:nvSpPr>
            <p:cNvPr id="86028" name="Text Box 22"/>
            <p:cNvSpPr txBox="1">
              <a:spLocks noChangeArrowheads="1"/>
            </p:cNvSpPr>
            <p:nvPr/>
          </p:nvSpPr>
          <p:spPr bwMode="auto">
            <a:xfrm>
              <a:off x="2770" y="3446"/>
              <a:ext cx="2665" cy="2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100000"/>
                </a:spcAft>
                <a:buClr>
                  <a:schemeClr val="tx1"/>
                </a:buClr>
                <a:buSzPct val="60000"/>
                <a:buFont typeface="Wingdings" pitchFamily="2" charset="2"/>
                <a:buNone/>
              </a:pPr>
              <a:r>
                <a:rPr lang="en-US" sz="2000">
                  <a:latin typeface="Tahoma" pitchFamily="34" charset="0"/>
                </a:rPr>
                <a:t>FOLLOW-UP care</a:t>
              </a:r>
            </a:p>
          </p:txBody>
        </p:sp>
      </p:grpSp>
      <p:sp>
        <p:nvSpPr>
          <p:cNvPr id="86024" name="Text Box 4"/>
          <p:cNvSpPr txBox="1">
            <a:spLocks noChangeArrowheads="1"/>
          </p:cNvSpPr>
          <p:nvPr/>
        </p:nvSpPr>
        <p:spPr bwMode="auto">
          <a:xfrm>
            <a:off x="1517650" y="6248400"/>
            <a:ext cx="7553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400">
                <a:solidFill>
                  <a:schemeClr val="hlink"/>
                </a:solidFill>
              </a:rPr>
              <a:t>Fiore et al. (2008). </a:t>
            </a:r>
            <a:r>
              <a:rPr lang="en-US" sz="1400" i="1">
                <a:solidFill>
                  <a:schemeClr val="hlink"/>
                </a:solidFill>
              </a:rPr>
              <a:t>Treating Tobacco Use and Dependence: 2008 Update. </a:t>
            </a:r>
          </a:p>
          <a:p>
            <a:pPr algn="r" eaLnBrk="1" hangingPunct="1">
              <a:buClr>
                <a:schemeClr val="tx1"/>
              </a:buClr>
              <a:buSzPct val="60000"/>
              <a:buFont typeface="Wingdings" pitchFamily="2" charset="2"/>
              <a:buNone/>
            </a:pPr>
            <a:r>
              <a:rPr lang="en-US" sz="1400" i="1">
                <a:solidFill>
                  <a:schemeClr val="hlink"/>
                </a:solidFill>
              </a:rPr>
              <a:t>Clinical Practice Guideline. </a:t>
            </a:r>
            <a:r>
              <a:rPr lang="en-US" sz="1400">
                <a:solidFill>
                  <a:schemeClr val="hlink"/>
                </a:solidFill>
              </a:rPr>
              <a:t>Rockville, MD: USDHHS, PHS, May 2008.</a:t>
            </a:r>
          </a:p>
        </p:txBody>
      </p:sp>
      <p:pic>
        <p:nvPicPr>
          <p:cNvPr id="86025" name="Picture 27" descr="TreatTobUse&amp;Dep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50" y="-11113"/>
            <a:ext cx="13176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brain hemisp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Line 3"/>
          <p:cNvSpPr>
            <a:spLocks noChangeShapeType="1"/>
          </p:cNvSpPr>
          <p:nvPr/>
        </p:nvSpPr>
        <p:spPr bwMode="auto">
          <a:xfrm>
            <a:off x="4965700" y="5087938"/>
            <a:ext cx="315913" cy="1720850"/>
          </a:xfrm>
          <a:prstGeom prst="line">
            <a:avLst/>
          </a:prstGeom>
          <a:noFill/>
          <a:ln w="152400">
            <a:solidFill>
              <a:srgbClr val="9900CC"/>
            </a:solidFill>
            <a:prstDash val="sysDot"/>
            <a:round/>
            <a:headEnd type="triangle" w="med" len="med"/>
            <a:tailEnd/>
          </a:ln>
          <a:effectLst>
            <a:outerShdw dist="63500" dir="2212194" algn="ctr" rotWithShape="0">
              <a:srgbClr val="FFFFFF">
                <a:alpha val="50000"/>
              </a:srgbClr>
            </a:outerShdw>
          </a:effectLst>
        </p:spPr>
        <p:txBody>
          <a:bodyPr wrap="none" anchor="ctr"/>
          <a:lstStyle/>
          <a:p>
            <a:pPr>
              <a:defRPr/>
            </a:pPr>
            <a:endParaRPr lang="en-US"/>
          </a:p>
        </p:txBody>
      </p:sp>
      <p:sp>
        <p:nvSpPr>
          <p:cNvPr id="93188" name="Text Box 4"/>
          <p:cNvSpPr txBox="1">
            <a:spLocks noChangeArrowheads="1"/>
          </p:cNvSpPr>
          <p:nvPr/>
        </p:nvSpPr>
        <p:spPr bwMode="auto">
          <a:xfrm>
            <a:off x="5251450" y="5281613"/>
            <a:ext cx="360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Nicotine enters</a:t>
            </a:r>
            <a:br>
              <a:rPr lang="en-US" sz="3200" b="1"/>
            </a:br>
            <a:r>
              <a:rPr lang="en-US" sz="3200" b="1"/>
              <a:t> brain</a:t>
            </a:r>
          </a:p>
        </p:txBody>
      </p:sp>
      <p:sp>
        <p:nvSpPr>
          <p:cNvPr id="63493" name="Line 5"/>
          <p:cNvSpPr>
            <a:spLocks noChangeShapeType="1"/>
          </p:cNvSpPr>
          <p:nvPr/>
        </p:nvSpPr>
        <p:spPr bwMode="auto">
          <a:xfrm>
            <a:off x="4673600" y="3451225"/>
            <a:ext cx="317500" cy="1719263"/>
          </a:xfrm>
          <a:prstGeom prst="line">
            <a:avLst/>
          </a:prstGeom>
          <a:noFill/>
          <a:ln w="152400">
            <a:solidFill>
              <a:srgbClr val="9900CC"/>
            </a:solidFill>
            <a:prstDash val="sysDot"/>
            <a:round/>
            <a:headEnd type="triangle" w="med" len="med"/>
            <a:tailEnd/>
          </a:ln>
          <a:effectLst>
            <a:outerShdw dist="74053" dir="1857825" algn="ctr" rotWithShape="0">
              <a:srgbClr val="FFFFFF">
                <a:alpha val="50000"/>
              </a:srgbClr>
            </a:outerShdw>
          </a:effectLst>
        </p:spPr>
        <p:txBody>
          <a:bodyPr wrap="none" anchor="ctr"/>
          <a:lstStyle/>
          <a:p>
            <a:pPr>
              <a:defRPr/>
            </a:pPr>
            <a:endParaRPr lang="en-US"/>
          </a:p>
        </p:txBody>
      </p:sp>
      <p:sp>
        <p:nvSpPr>
          <p:cNvPr id="93190" name="Text Box 6"/>
          <p:cNvSpPr txBox="1">
            <a:spLocks noChangeArrowheads="1"/>
          </p:cNvSpPr>
          <p:nvPr/>
        </p:nvSpPr>
        <p:spPr bwMode="auto">
          <a:xfrm>
            <a:off x="5165725" y="3886200"/>
            <a:ext cx="3825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Stimulation of nicotine receptors</a:t>
            </a:r>
          </a:p>
        </p:txBody>
      </p:sp>
      <p:sp>
        <p:nvSpPr>
          <p:cNvPr id="93191" name="AutoShape 7"/>
          <p:cNvSpPr>
            <a:spLocks noChangeArrowheads="1"/>
          </p:cNvSpPr>
          <p:nvPr/>
        </p:nvSpPr>
        <p:spPr bwMode="auto">
          <a:xfrm rot="20849674" flipH="1">
            <a:off x="3355975" y="3306763"/>
            <a:ext cx="1527175" cy="492125"/>
          </a:xfrm>
          <a:prstGeom prst="curvedDownArrow">
            <a:avLst>
              <a:gd name="adj1" fmla="val 62065"/>
              <a:gd name="adj2" fmla="val 124129"/>
              <a:gd name="adj3" fmla="val 33333"/>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192" name="AutoShape 8"/>
          <p:cNvSpPr>
            <a:spLocks noChangeArrowheads="1"/>
          </p:cNvSpPr>
          <p:nvPr/>
        </p:nvSpPr>
        <p:spPr bwMode="auto">
          <a:xfrm rot="20963057" flipV="1">
            <a:off x="2684463" y="1693863"/>
            <a:ext cx="698500" cy="2330450"/>
          </a:xfrm>
          <a:prstGeom prst="curvedRightArrow">
            <a:avLst>
              <a:gd name="adj1" fmla="val 82204"/>
              <a:gd name="adj2" fmla="val 133455"/>
              <a:gd name="adj3" fmla="val 47139"/>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193" name="Text Box 9"/>
          <p:cNvSpPr txBox="1">
            <a:spLocks noChangeArrowheads="1"/>
          </p:cNvSpPr>
          <p:nvPr/>
        </p:nvSpPr>
        <p:spPr bwMode="auto">
          <a:xfrm>
            <a:off x="3232150" y="2401888"/>
            <a:ext cx="4418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sz="3200" b="1"/>
              <a:t>Dopamine release</a:t>
            </a:r>
          </a:p>
        </p:txBody>
      </p:sp>
      <p:sp>
        <p:nvSpPr>
          <p:cNvPr id="272394" name="Rectangle 10"/>
          <p:cNvSpPr>
            <a:spLocks noChangeArrowheads="1"/>
          </p:cNvSpPr>
          <p:nvPr/>
        </p:nvSpPr>
        <p:spPr bwMode="auto">
          <a:xfrm>
            <a:off x="1117600" y="-50800"/>
            <a:ext cx="7297738" cy="693738"/>
          </a:xfrm>
          <a:prstGeom prst="rect">
            <a:avLst/>
          </a:prstGeom>
          <a:noFill/>
          <a:ln w="9525">
            <a:noFill/>
            <a:miter lim="800000"/>
            <a:headEnd/>
            <a:tailEnd/>
          </a:ln>
          <a:effectLst/>
        </p:spPr>
        <p:txBody>
          <a:bodyPr anchor="b"/>
          <a:lstStyle/>
          <a:p>
            <a:pPr algn="ctr" eaLnBrk="1" hangingPunct="1">
              <a:defRPr/>
            </a:pPr>
            <a:r>
              <a:rPr lang="en-US" sz="4000" dirty="0">
                <a:solidFill>
                  <a:srgbClr val="FFFF00"/>
                </a:solidFill>
                <a:effectLst>
                  <a:outerShdw blurRad="38100" dist="38100" dir="2700000" algn="tl">
                    <a:srgbClr val="000000"/>
                  </a:outerShdw>
                </a:effectLst>
                <a:latin typeface="Tahoma" pitchFamily="1" charset="0"/>
              </a:rPr>
              <a:t>Dopamine Reward Pathway</a:t>
            </a:r>
          </a:p>
        </p:txBody>
      </p:sp>
      <p:sp>
        <p:nvSpPr>
          <p:cNvPr id="93195" name="Text Box 11"/>
          <p:cNvSpPr txBox="1">
            <a:spLocks noChangeArrowheads="1"/>
          </p:cNvSpPr>
          <p:nvPr/>
        </p:nvSpPr>
        <p:spPr bwMode="auto">
          <a:xfrm>
            <a:off x="295275" y="773113"/>
            <a:ext cx="1624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Prefrontal cortex</a:t>
            </a:r>
          </a:p>
        </p:txBody>
      </p:sp>
      <p:sp>
        <p:nvSpPr>
          <p:cNvPr id="93196" name="Text Box 12"/>
          <p:cNvSpPr txBox="1">
            <a:spLocks noChangeArrowheads="1"/>
          </p:cNvSpPr>
          <p:nvPr/>
        </p:nvSpPr>
        <p:spPr bwMode="auto">
          <a:xfrm>
            <a:off x="400050" y="4564063"/>
            <a:ext cx="1995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Nucleus accumbens</a:t>
            </a:r>
          </a:p>
        </p:txBody>
      </p:sp>
      <p:sp>
        <p:nvSpPr>
          <p:cNvPr id="93197" name="Line 13"/>
          <p:cNvSpPr>
            <a:spLocks noChangeShapeType="1"/>
          </p:cNvSpPr>
          <p:nvPr/>
        </p:nvSpPr>
        <p:spPr bwMode="auto">
          <a:xfrm flipV="1">
            <a:off x="3762375" y="3800475"/>
            <a:ext cx="723900" cy="1381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Text Box 14"/>
          <p:cNvSpPr txBox="1">
            <a:spLocks noChangeArrowheads="1"/>
          </p:cNvSpPr>
          <p:nvPr/>
        </p:nvSpPr>
        <p:spPr bwMode="auto">
          <a:xfrm>
            <a:off x="2476500" y="5230813"/>
            <a:ext cx="19954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b="1"/>
              <a:t>Ventral tegmental area</a:t>
            </a:r>
          </a:p>
        </p:txBody>
      </p:sp>
      <p:sp>
        <p:nvSpPr>
          <p:cNvPr id="93199" name="Line 15"/>
          <p:cNvSpPr>
            <a:spLocks noChangeShapeType="1"/>
          </p:cNvSpPr>
          <p:nvPr/>
        </p:nvSpPr>
        <p:spPr bwMode="auto">
          <a:xfrm flipV="1">
            <a:off x="2219325" y="3971925"/>
            <a:ext cx="1200150" cy="9239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200" name="Line 16"/>
          <p:cNvSpPr>
            <a:spLocks noChangeShapeType="1"/>
          </p:cNvSpPr>
          <p:nvPr/>
        </p:nvSpPr>
        <p:spPr bwMode="auto">
          <a:xfrm>
            <a:off x="1666875" y="1323975"/>
            <a:ext cx="1238250" cy="581025"/>
          </a:xfrm>
          <a:prstGeom prst="line">
            <a:avLst/>
          </a:prstGeom>
          <a:noFill/>
          <a:ln w="762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defRPr/>
            </a:pPr>
            <a:r>
              <a:rPr lang="en-US" sz="4000" dirty="0" smtClean="0">
                <a:solidFill>
                  <a:srgbClr val="FFFF00"/>
                </a:solidFill>
              </a:rPr>
              <a:t>Caveats About Cessation Literature</a:t>
            </a:r>
          </a:p>
        </p:txBody>
      </p:sp>
      <p:sp>
        <p:nvSpPr>
          <p:cNvPr id="126979" name="Rectangle 3"/>
          <p:cNvSpPr>
            <a:spLocks noGrp="1" noChangeArrowheads="1"/>
          </p:cNvSpPr>
          <p:nvPr>
            <p:ph type="body" idx="1"/>
          </p:nvPr>
        </p:nvSpPr>
        <p:spPr>
          <a:xfrm>
            <a:off x="457200" y="1447800"/>
            <a:ext cx="8229600" cy="4602163"/>
          </a:xfrm>
        </p:spPr>
        <p:txBody>
          <a:bodyPr/>
          <a:lstStyle/>
          <a:p>
            <a:pPr eaLnBrk="1" hangingPunct="1"/>
            <a:r>
              <a:rPr lang="en-US" sz="2200" dirty="0" smtClean="0">
                <a:solidFill>
                  <a:srgbClr val="DDDDDD"/>
                </a:solidFill>
                <a:effectLst/>
              </a:rPr>
              <a:t>Smoking is a chronic condition, yet drug treatment often short (12 weeks) in contrast to methadone maintenance</a:t>
            </a:r>
          </a:p>
          <a:p>
            <a:pPr eaLnBrk="1" hangingPunct="1">
              <a:buFont typeface="Wingdings" pitchFamily="2" charset="2"/>
              <a:buNone/>
            </a:pPr>
            <a:endParaRPr lang="en-US" sz="800" dirty="0" smtClean="0">
              <a:solidFill>
                <a:srgbClr val="DDDDDD"/>
              </a:solidFill>
              <a:effectLst/>
            </a:endParaRPr>
          </a:p>
          <a:p>
            <a:pPr eaLnBrk="1" hangingPunct="1"/>
            <a:r>
              <a:rPr lang="en-US" sz="2200" dirty="0" smtClean="0">
                <a:solidFill>
                  <a:srgbClr val="DDDDDD"/>
                </a:solidFill>
                <a:effectLst/>
              </a:rPr>
              <a:t>Subjects smoke at least 10-15 cigs/day, often more</a:t>
            </a:r>
          </a:p>
          <a:p>
            <a:pPr eaLnBrk="1" hangingPunct="1">
              <a:buFont typeface="Wingdings" pitchFamily="2" charset="2"/>
              <a:buNone/>
            </a:pPr>
            <a:endParaRPr lang="en-US" sz="700" dirty="0" smtClean="0">
              <a:solidFill>
                <a:srgbClr val="DDDDDD"/>
              </a:solidFill>
              <a:effectLst/>
            </a:endParaRPr>
          </a:p>
          <a:p>
            <a:pPr eaLnBrk="1" hangingPunct="1"/>
            <a:r>
              <a:rPr lang="en-US" sz="2200" dirty="0" smtClean="0">
                <a:solidFill>
                  <a:srgbClr val="DDDDDD"/>
                </a:solidFill>
                <a:effectLst/>
              </a:rPr>
              <a:t>Volunteers for studies likely to be more motivated to quit</a:t>
            </a:r>
          </a:p>
          <a:p>
            <a:pPr eaLnBrk="1" hangingPunct="1">
              <a:buFont typeface="Wingdings" pitchFamily="2" charset="2"/>
              <a:buNone/>
            </a:pPr>
            <a:endParaRPr lang="en-US" sz="800" dirty="0" smtClean="0">
              <a:solidFill>
                <a:srgbClr val="DDDDDD"/>
              </a:solidFill>
              <a:effectLst/>
            </a:endParaRPr>
          </a:p>
          <a:p>
            <a:pPr eaLnBrk="1" hangingPunct="1"/>
            <a:r>
              <a:rPr lang="en-US" sz="2200" dirty="0" smtClean="0">
                <a:solidFill>
                  <a:srgbClr val="DDDDDD"/>
                </a:solidFill>
                <a:effectLst/>
              </a:rPr>
              <a:t>Placebo and drug groups tend to have more intensive counseling than found in real practice world; counseling is not a monolithic black box</a:t>
            </a:r>
          </a:p>
          <a:p>
            <a:pPr eaLnBrk="1" hangingPunct="1">
              <a:buFont typeface="Wingdings" pitchFamily="2" charset="2"/>
              <a:buNone/>
            </a:pPr>
            <a:endParaRPr lang="en-US" sz="800" dirty="0" smtClean="0">
              <a:solidFill>
                <a:srgbClr val="DDDDDD"/>
              </a:solidFill>
              <a:effectLst/>
            </a:endParaRPr>
          </a:p>
          <a:p>
            <a:pPr eaLnBrk="1" hangingPunct="1"/>
            <a:r>
              <a:rPr lang="en-US" sz="2200" dirty="0" smtClean="0">
                <a:solidFill>
                  <a:srgbClr val="DDDDDD"/>
                </a:solidFill>
                <a:effectLst/>
              </a:rPr>
              <a:t>Most drug trials exclude patients with mental illness</a:t>
            </a:r>
          </a:p>
          <a:p>
            <a:pPr eaLnBrk="1" hangingPunct="1">
              <a:buFont typeface="Wingdings" pitchFamily="2" charset="2"/>
              <a:buNone/>
            </a:pPr>
            <a:endParaRPr lang="en-US" sz="2000" dirty="0" smtClean="0">
              <a:solidFill>
                <a:schemeClr val="hlink"/>
              </a:solidFill>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0" y="3048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en-US" sz="3400" smtClean="0">
                <a:solidFill>
                  <a:srgbClr val="FFFF00"/>
                </a:solidFill>
                <a:effectLst/>
              </a:rPr>
              <a:t>LONG-TERM (</a:t>
            </a:r>
            <a:r>
              <a:rPr lang="en-US" altLang="en-US" sz="3400" smtClean="0">
                <a:solidFill>
                  <a:srgbClr val="FFFF00"/>
                </a:solidFill>
                <a:effectLst/>
                <a:sym typeface="Symbol" pitchFamily="18" charset="2"/>
              </a:rPr>
              <a:t></a:t>
            </a:r>
            <a:r>
              <a:rPr lang="en-US" altLang="en-US" sz="3400" smtClean="0">
                <a:solidFill>
                  <a:srgbClr val="FFFF00"/>
                </a:solidFill>
                <a:effectLst/>
              </a:rPr>
              <a:t>6 month) QUIT RATES for AVAILABLE CESSATION MEDICATIONS</a:t>
            </a:r>
          </a:p>
        </p:txBody>
      </p:sp>
      <p:graphicFrame>
        <p:nvGraphicFramePr>
          <p:cNvPr id="15362" name="Object 3"/>
          <p:cNvGraphicFramePr>
            <a:graphicFrameLocks noChangeAspect="1"/>
          </p:cNvGraphicFramePr>
          <p:nvPr/>
        </p:nvGraphicFramePr>
        <p:xfrm>
          <a:off x="508000" y="1865313"/>
          <a:ext cx="8399463" cy="4514850"/>
        </p:xfrm>
        <a:graphic>
          <a:graphicData uri="http://schemas.openxmlformats.org/presentationml/2006/ole">
            <mc:AlternateContent xmlns:mc="http://schemas.openxmlformats.org/markup-compatibility/2006">
              <mc:Choice xmlns:v="urn:schemas-microsoft-com:vml" Requires="v">
                <p:oleObj spid="_x0000_s15459" name="Chart" r:id="rId4" imgW="9020129" imgH="4143329" progId="MSGraph.Chart.8">
                  <p:embed followColorScheme="full"/>
                </p:oleObj>
              </mc:Choice>
              <mc:Fallback>
                <p:oleObj name="Chart" r:id="rId4" imgW="9020129" imgH="4143329" progId="MSGraph.Chart.8">
                  <p:embed followColorScheme="full"/>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865313"/>
                        <a:ext cx="839946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4"/>
          <p:cNvSpPr txBox="1">
            <a:spLocks noChangeArrowheads="1"/>
          </p:cNvSpPr>
          <p:nvPr/>
        </p:nvSpPr>
        <p:spPr bwMode="auto">
          <a:xfrm>
            <a:off x="457200" y="6276975"/>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altLang="en-US" sz="1400">
                <a:solidFill>
                  <a:schemeClr val="tx2"/>
                </a:solidFill>
                <a:cs typeface="Arial" pitchFamily="34" charset="0"/>
              </a:rPr>
              <a:t>Data adapted from Cahill et al. (2008). </a:t>
            </a:r>
            <a:r>
              <a:rPr kumimoji="1" lang="en-US" sz="1400" i="1">
                <a:solidFill>
                  <a:schemeClr val="tx2"/>
                </a:solidFill>
                <a:cs typeface="Arial" pitchFamily="34" charset="0"/>
              </a:rPr>
              <a:t>Cochrane Database Syst Rev;</a:t>
            </a:r>
            <a:r>
              <a:rPr lang="en-US" sz="1400">
                <a:solidFill>
                  <a:schemeClr val="tx2"/>
                </a:solidFill>
                <a:cs typeface="Arial" pitchFamily="34" charset="0"/>
              </a:rPr>
              <a:t> </a:t>
            </a:r>
            <a:r>
              <a:rPr lang="en-US" altLang="en-US" sz="1400">
                <a:solidFill>
                  <a:schemeClr val="tx2"/>
                </a:solidFill>
                <a:cs typeface="Arial" pitchFamily="34" charset="0"/>
              </a:rPr>
              <a:t>Stead</a:t>
            </a:r>
            <a:r>
              <a:rPr lang="en-US" sz="1400">
                <a:solidFill>
                  <a:schemeClr val="tx2"/>
                </a:solidFill>
                <a:cs typeface="Arial" pitchFamily="34" charset="0"/>
              </a:rPr>
              <a:t> et al. (2008). </a:t>
            </a:r>
          </a:p>
          <a:p>
            <a:pPr algn="r"/>
            <a:r>
              <a:rPr kumimoji="1" lang="en-US" sz="1400" i="1">
                <a:solidFill>
                  <a:schemeClr val="tx2"/>
                </a:solidFill>
                <a:cs typeface="Arial" pitchFamily="34" charset="0"/>
              </a:rPr>
              <a:t>Cochrane Database Syst Rev;  </a:t>
            </a:r>
            <a:r>
              <a:rPr lang="en-US" sz="1400">
                <a:solidFill>
                  <a:schemeClr val="tx2"/>
                </a:solidFill>
                <a:cs typeface="Arial" pitchFamily="34" charset="0"/>
              </a:rPr>
              <a:t>Hughes et al.</a:t>
            </a:r>
            <a:r>
              <a:rPr lang="en-US" altLang="en-US" sz="1400">
                <a:solidFill>
                  <a:schemeClr val="tx2"/>
                </a:solidFill>
                <a:cs typeface="Arial" pitchFamily="34" charset="0"/>
              </a:rPr>
              <a:t> (2007). </a:t>
            </a:r>
            <a:r>
              <a:rPr lang="en-US" altLang="en-US" sz="1400" i="1">
                <a:solidFill>
                  <a:schemeClr val="tx2"/>
                </a:solidFill>
                <a:cs typeface="Arial" pitchFamily="34" charset="0"/>
              </a:rPr>
              <a:t>Cochrane Database Syst Rev</a:t>
            </a:r>
          </a:p>
        </p:txBody>
      </p:sp>
      <p:sp>
        <p:nvSpPr>
          <p:cNvPr id="15365" name="Text Box 5"/>
          <p:cNvSpPr txBox="1">
            <a:spLocks noChangeArrowheads="1"/>
          </p:cNvSpPr>
          <p:nvPr/>
        </p:nvSpPr>
        <p:spPr bwMode="auto">
          <a:xfrm rot="-5400000">
            <a:off x="-381793" y="3723481"/>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800" b="1">
                <a:cs typeface="Arial" pitchFamily="34" charset="0"/>
              </a:rPr>
              <a:t>Percent quit</a:t>
            </a:r>
          </a:p>
        </p:txBody>
      </p:sp>
      <p:sp>
        <p:nvSpPr>
          <p:cNvPr id="15366" name="Text Box 6"/>
          <p:cNvSpPr txBox="1">
            <a:spLocks noChangeArrowheads="1"/>
          </p:cNvSpPr>
          <p:nvPr/>
        </p:nvSpPr>
        <p:spPr bwMode="auto">
          <a:xfrm>
            <a:off x="971550" y="32258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18.0</a:t>
            </a:r>
          </a:p>
        </p:txBody>
      </p:sp>
      <p:sp>
        <p:nvSpPr>
          <p:cNvPr id="15367" name="Text Box 7"/>
          <p:cNvSpPr txBox="1">
            <a:spLocks noChangeArrowheads="1"/>
          </p:cNvSpPr>
          <p:nvPr/>
        </p:nvSpPr>
        <p:spPr bwMode="auto">
          <a:xfrm>
            <a:off x="2092325" y="34544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15.8</a:t>
            </a:r>
          </a:p>
        </p:txBody>
      </p:sp>
      <p:sp>
        <p:nvSpPr>
          <p:cNvPr id="15368" name="Text Box 8"/>
          <p:cNvSpPr txBox="1">
            <a:spLocks noChangeArrowheads="1"/>
          </p:cNvSpPr>
          <p:nvPr/>
        </p:nvSpPr>
        <p:spPr bwMode="auto">
          <a:xfrm>
            <a:off x="1452563" y="40163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11.3</a:t>
            </a:r>
          </a:p>
        </p:txBody>
      </p:sp>
      <p:sp>
        <p:nvSpPr>
          <p:cNvPr id="15369" name="Text Box 9"/>
          <p:cNvSpPr txBox="1">
            <a:spLocks noChangeArrowheads="1"/>
          </p:cNvSpPr>
          <p:nvPr/>
        </p:nvSpPr>
        <p:spPr bwMode="auto">
          <a:xfrm>
            <a:off x="2640013" y="4406900"/>
            <a:ext cx="43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9.9</a:t>
            </a:r>
          </a:p>
        </p:txBody>
      </p:sp>
      <p:sp>
        <p:nvSpPr>
          <p:cNvPr id="15370" name="Text Box 10"/>
          <p:cNvSpPr txBox="1">
            <a:spLocks noChangeArrowheads="1"/>
          </p:cNvSpPr>
          <p:nvPr/>
        </p:nvSpPr>
        <p:spPr bwMode="auto">
          <a:xfrm>
            <a:off x="3230563" y="34448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16.1</a:t>
            </a:r>
          </a:p>
        </p:txBody>
      </p:sp>
      <p:sp>
        <p:nvSpPr>
          <p:cNvPr id="15371" name="Text Box 11"/>
          <p:cNvSpPr txBox="1">
            <a:spLocks noChangeArrowheads="1"/>
          </p:cNvSpPr>
          <p:nvPr/>
        </p:nvSpPr>
        <p:spPr bwMode="auto">
          <a:xfrm>
            <a:off x="3756025" y="4408488"/>
            <a:ext cx="449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8.1</a:t>
            </a:r>
          </a:p>
        </p:txBody>
      </p:sp>
      <p:sp>
        <p:nvSpPr>
          <p:cNvPr id="15372" name="Text Box 12"/>
          <p:cNvSpPr txBox="1">
            <a:spLocks noChangeArrowheads="1"/>
          </p:cNvSpPr>
          <p:nvPr/>
        </p:nvSpPr>
        <p:spPr bwMode="auto">
          <a:xfrm>
            <a:off x="4381500" y="253523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23.9</a:t>
            </a:r>
          </a:p>
        </p:txBody>
      </p:sp>
      <p:sp>
        <p:nvSpPr>
          <p:cNvPr id="15373" name="Text Box 13"/>
          <p:cNvSpPr txBox="1">
            <a:spLocks noChangeArrowheads="1"/>
          </p:cNvSpPr>
          <p:nvPr/>
        </p:nvSpPr>
        <p:spPr bwMode="auto">
          <a:xfrm>
            <a:off x="4854575" y="39639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11.8</a:t>
            </a:r>
          </a:p>
        </p:txBody>
      </p:sp>
      <p:sp>
        <p:nvSpPr>
          <p:cNvPr id="15374" name="Text Box 14"/>
          <p:cNvSpPr txBox="1">
            <a:spLocks noChangeArrowheads="1"/>
          </p:cNvSpPr>
          <p:nvPr/>
        </p:nvSpPr>
        <p:spPr bwMode="auto">
          <a:xfrm>
            <a:off x="5511800" y="3325813"/>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17.1</a:t>
            </a:r>
          </a:p>
        </p:txBody>
      </p:sp>
      <p:sp>
        <p:nvSpPr>
          <p:cNvPr id="15375" name="Text Box 15"/>
          <p:cNvSpPr txBox="1">
            <a:spLocks noChangeArrowheads="1"/>
          </p:cNvSpPr>
          <p:nvPr/>
        </p:nvSpPr>
        <p:spPr bwMode="auto">
          <a:xfrm>
            <a:off x="6037263" y="4297363"/>
            <a:ext cx="430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9.1</a:t>
            </a:r>
          </a:p>
        </p:txBody>
      </p:sp>
      <p:sp>
        <p:nvSpPr>
          <p:cNvPr id="15376" name="Text Box 16"/>
          <p:cNvSpPr txBox="1">
            <a:spLocks noChangeArrowheads="1"/>
          </p:cNvSpPr>
          <p:nvPr/>
        </p:nvSpPr>
        <p:spPr bwMode="auto">
          <a:xfrm>
            <a:off x="6643688" y="3105150"/>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19.0</a:t>
            </a:r>
          </a:p>
        </p:txBody>
      </p:sp>
      <p:sp>
        <p:nvSpPr>
          <p:cNvPr id="15377" name="Text Box 17"/>
          <p:cNvSpPr txBox="1">
            <a:spLocks noChangeArrowheads="1"/>
          </p:cNvSpPr>
          <p:nvPr/>
        </p:nvSpPr>
        <p:spPr bwMode="auto">
          <a:xfrm>
            <a:off x="7132638" y="413543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10.3</a:t>
            </a:r>
          </a:p>
        </p:txBody>
      </p:sp>
      <p:sp>
        <p:nvSpPr>
          <p:cNvPr id="15378" name="Text Box 18"/>
          <p:cNvSpPr txBox="1">
            <a:spLocks noChangeArrowheads="1"/>
          </p:cNvSpPr>
          <p:nvPr/>
        </p:nvSpPr>
        <p:spPr bwMode="auto">
          <a:xfrm>
            <a:off x="8261350" y="404653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11.2</a:t>
            </a:r>
          </a:p>
        </p:txBody>
      </p:sp>
      <p:sp>
        <p:nvSpPr>
          <p:cNvPr id="15379" name="Text Box 19"/>
          <p:cNvSpPr txBox="1">
            <a:spLocks noChangeArrowheads="1"/>
          </p:cNvSpPr>
          <p:nvPr/>
        </p:nvSpPr>
        <p:spPr bwMode="auto">
          <a:xfrm>
            <a:off x="7780338" y="296703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30000"/>
              </a:spcBef>
            </a:pPr>
            <a:r>
              <a:rPr lang="en-US" sz="1400" b="1">
                <a:cs typeface="Arial" pitchFamily="34" charset="0"/>
              </a:rPr>
              <a:t>20.2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en-US" sz="4000" dirty="0" smtClean="0">
                <a:solidFill>
                  <a:srgbClr val="FFFF00"/>
                </a:solidFill>
              </a:rPr>
              <a:t>Questions About Light Smokers</a:t>
            </a:r>
          </a:p>
        </p:txBody>
      </p:sp>
      <p:sp>
        <p:nvSpPr>
          <p:cNvPr id="56323" name="Rectangle 3"/>
          <p:cNvSpPr>
            <a:spLocks noGrp="1" noChangeArrowheads="1"/>
          </p:cNvSpPr>
          <p:nvPr>
            <p:ph type="body" idx="1"/>
          </p:nvPr>
        </p:nvSpPr>
        <p:spPr/>
        <p:txBody>
          <a:bodyPr/>
          <a:lstStyle/>
          <a:p>
            <a:pPr eaLnBrk="1" hangingPunct="1"/>
            <a:r>
              <a:rPr lang="en-US" sz="2800" dirty="0" smtClean="0">
                <a:effectLst/>
              </a:rPr>
              <a:t>Do smoking cessation medications work?  Mayo Clinic treats light smokers with NRT.</a:t>
            </a:r>
          </a:p>
          <a:p>
            <a:pPr eaLnBrk="1" hangingPunct="1"/>
            <a:r>
              <a:rPr lang="en-US" sz="2800" dirty="0" smtClean="0">
                <a:effectLst/>
              </a:rPr>
              <a:t>Nicotine addiction not as important.  So why can’t they quit, what are the </a:t>
            </a:r>
            <a:r>
              <a:rPr lang="en-US" sz="2800" dirty="0" err="1" smtClean="0">
                <a:effectLst/>
              </a:rPr>
              <a:t>reinforcers</a:t>
            </a:r>
            <a:r>
              <a:rPr lang="en-US" sz="2800" dirty="0" smtClean="0">
                <a:effectLst/>
              </a:rPr>
              <a:t>?</a:t>
            </a:r>
          </a:p>
          <a:p>
            <a:pPr eaLnBrk="1" hangingPunct="1"/>
            <a:r>
              <a:rPr lang="en-US" sz="2800" dirty="0" smtClean="0">
                <a:effectLst/>
              </a:rPr>
              <a:t>Why are they concentrated among young adults?</a:t>
            </a:r>
          </a:p>
          <a:p>
            <a:pPr eaLnBrk="1" hangingPunct="1"/>
            <a:r>
              <a:rPr lang="en-US" sz="2800" dirty="0" smtClean="0">
                <a:effectLst/>
              </a:rPr>
              <a:t>Does over the counter access to nicotine replacement therapies reduce chances of successful quits?</a:t>
            </a:r>
          </a:p>
        </p:txBody>
      </p:sp>
      <p:sp>
        <p:nvSpPr>
          <p:cNvPr id="56324" name="Text Box 13"/>
          <p:cNvSpPr txBox="1">
            <a:spLocks noChangeArrowheads="1"/>
          </p:cNvSpPr>
          <p:nvPr/>
        </p:nvSpPr>
        <p:spPr bwMode="auto">
          <a:xfrm>
            <a:off x="95250" y="6553200"/>
            <a:ext cx="9048750" cy="304800"/>
          </a:xfrm>
          <a:prstGeom prst="rect">
            <a:avLst/>
          </a:prstGeom>
          <a:noFill/>
          <a:ln w="9525">
            <a:noFill/>
            <a:miter lim="800000"/>
            <a:headEnd/>
            <a:tailEnd/>
          </a:ln>
        </p:spPr>
        <p:txBody>
          <a:bodyPr>
            <a:spAutoFit/>
          </a:bodyPr>
          <a:lstStyle/>
          <a:p>
            <a:pPr algn="r" eaLnBrk="0" hangingPunct="0"/>
            <a:r>
              <a:rPr lang="en-US" sz="1400">
                <a:solidFill>
                  <a:srgbClr val="FFFF00"/>
                </a:solidFill>
              </a:rPr>
              <a:t>*</a:t>
            </a:r>
            <a:endParaRPr kumimoji="1" lang="en-US" altLang="en-US" sz="140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Myths About Smoking and Mental Illness*</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sz="2400" dirty="0" smtClean="0"/>
              <a:t>Tobacco is necessary self-medication (industry has supported this myth)</a:t>
            </a:r>
          </a:p>
          <a:p>
            <a:pPr>
              <a:defRPr/>
            </a:pPr>
            <a:r>
              <a:rPr lang="en-US" sz="2400" dirty="0" smtClean="0"/>
              <a:t>They are not interested in quitting (same % wish to quit as general population)</a:t>
            </a:r>
          </a:p>
          <a:p>
            <a:pPr>
              <a:defRPr/>
            </a:pPr>
            <a:r>
              <a:rPr lang="en-US" sz="2400" dirty="0" smtClean="0"/>
              <a:t>They can’t quit (quit rates same or slightly lower than general population)</a:t>
            </a:r>
          </a:p>
          <a:p>
            <a:pPr>
              <a:defRPr/>
            </a:pPr>
            <a:r>
              <a:rPr lang="en-US" sz="2400" dirty="0" smtClean="0"/>
              <a:t>Quitting worsens recovery from the mental illness (not so; and quitting increases sobriety for alcoholics)</a:t>
            </a:r>
          </a:p>
          <a:p>
            <a:pPr>
              <a:defRPr/>
            </a:pPr>
            <a:r>
              <a:rPr lang="en-US" sz="2400" dirty="0" smtClean="0"/>
              <a:t>It is a low priority problem (smoking is the biggest killer for those with mental illness or substance abuse issues)</a:t>
            </a:r>
          </a:p>
          <a:p>
            <a:pPr>
              <a:buFont typeface="Wingdings" pitchFamily="2" charset="2"/>
              <a:buNone/>
              <a:defRPr/>
            </a:pPr>
            <a:r>
              <a:rPr lang="en-US" sz="2000" dirty="0" smtClean="0">
                <a:solidFill>
                  <a:srgbClr val="FFFF00"/>
                </a:solidFill>
              </a:rPr>
              <a:t>*  Prochaska, NEJM, July 21, 2011</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04800" y="274638"/>
            <a:ext cx="8610600" cy="1143000"/>
          </a:xfrm>
        </p:spPr>
        <p:txBody>
          <a:bodyPr/>
          <a:lstStyle/>
          <a:p>
            <a:pPr eaLnBrk="1" hangingPunct="1"/>
            <a:r>
              <a:rPr lang="en-US" sz="2800" dirty="0" smtClean="0">
                <a:solidFill>
                  <a:srgbClr val="FFFF00"/>
                </a:solidFill>
                <a:effectLst/>
              </a:rPr>
              <a:t>Efficacy and Average Sample Size of </a:t>
            </a:r>
            <a:br>
              <a:rPr lang="en-US" sz="2800" dirty="0" smtClean="0">
                <a:solidFill>
                  <a:srgbClr val="FFFF00"/>
                </a:solidFill>
                <a:effectLst/>
              </a:rPr>
            </a:br>
            <a:r>
              <a:rPr lang="en-US" sz="2800" dirty="0" smtClean="0">
                <a:solidFill>
                  <a:srgbClr val="FFFF00"/>
                </a:solidFill>
                <a:effectLst/>
              </a:rPr>
              <a:t>Tobacco Cessation Studies </a:t>
            </a:r>
            <a:br>
              <a:rPr lang="en-US" sz="2800" dirty="0" smtClean="0">
                <a:solidFill>
                  <a:srgbClr val="FFFF00"/>
                </a:solidFill>
                <a:effectLst/>
              </a:rPr>
            </a:br>
            <a:r>
              <a:rPr lang="en-US" sz="2800" dirty="0" smtClean="0">
                <a:solidFill>
                  <a:srgbClr val="FFFF00"/>
                </a:solidFill>
                <a:effectLst/>
              </a:rPr>
              <a:t>Reviewed by the Cochrane Library</a:t>
            </a:r>
            <a:r>
              <a:rPr lang="en-US" sz="2800" baseline="30000" dirty="0" smtClean="0">
                <a:solidFill>
                  <a:srgbClr val="FFFF00"/>
                </a:solidFill>
                <a:effectLst/>
              </a:rPr>
              <a:t>†</a:t>
            </a:r>
          </a:p>
        </p:txBody>
      </p:sp>
      <p:graphicFrame>
        <p:nvGraphicFramePr>
          <p:cNvPr id="331830" name="Group 54"/>
          <p:cNvGraphicFramePr>
            <a:graphicFrameLocks noGrp="1"/>
          </p:cNvGraphicFramePr>
          <p:nvPr>
            <p:ph idx="1"/>
          </p:nvPr>
        </p:nvGraphicFramePr>
        <p:xfrm>
          <a:off x="457200" y="2362200"/>
          <a:ext cx="8229600" cy="2565400"/>
        </p:xfrm>
        <a:graphic>
          <a:graphicData uri="http://schemas.openxmlformats.org/drawingml/2006/table">
            <a:tbl>
              <a:tblPr/>
              <a:tblGrid>
                <a:gridCol w="2895600"/>
                <a:gridCol w="2590800"/>
                <a:gridCol w="2743200"/>
              </a:tblGrid>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Type of Intervention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Odds Ratio (95% CI*)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Average Sample Size, per trial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Nicotine Replacement Therapy (NRT, n=98*)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1.74 (1.64, 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Telephone Counseling (TC, n=13*)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1.56 (1.38, 1.77)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1797" name="Rectangle 21"/>
          <p:cNvSpPr>
            <a:spLocks noChangeArrowheads="1"/>
          </p:cNvSpPr>
          <p:nvPr/>
        </p:nvSpPr>
        <p:spPr bwMode="auto">
          <a:xfrm>
            <a:off x="457200" y="5029200"/>
            <a:ext cx="8229600" cy="2133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1" charset="2"/>
              <a:buNone/>
              <a:defRPr/>
            </a:pPr>
            <a:r>
              <a:rPr lang="en-US" sz="1600">
                <a:effectLst>
                  <a:outerShdw blurRad="38100" dist="38100" dir="2700000" algn="tl">
                    <a:srgbClr val="000000"/>
                  </a:outerShdw>
                </a:effectLst>
                <a:latin typeface="Tahoma" pitchFamily="1" charset="0"/>
              </a:rPr>
              <a:t>*n indicates number of studies; CI. Confidence interval.</a:t>
            </a:r>
          </a:p>
          <a:p>
            <a:pPr marL="342900" indent="-342900" eaLnBrk="1" hangingPunct="1">
              <a:spcBef>
                <a:spcPct val="20000"/>
              </a:spcBef>
              <a:buClr>
                <a:schemeClr val="hlink"/>
              </a:buClr>
              <a:buSzPct val="80000"/>
              <a:buFont typeface="Wingdings" pitchFamily="1" charset="2"/>
              <a:buNone/>
              <a:defRPr/>
            </a:pPr>
            <a:r>
              <a:rPr lang="en-US" sz="1600" baseline="30000">
                <a:effectLst>
                  <a:outerShdw blurRad="38100" dist="38100" dir="2700000" algn="tl">
                    <a:srgbClr val="000000"/>
                  </a:outerShdw>
                </a:effectLst>
                <a:latin typeface="Tahoma" pitchFamily="1" charset="0"/>
              </a:rPr>
              <a:t>†</a:t>
            </a:r>
            <a:r>
              <a:rPr lang="en-US" sz="1600">
                <a:effectLst>
                  <a:outerShdw blurRad="38100" dist="38100" dir="2700000" algn="tl">
                    <a:srgbClr val="000000"/>
                  </a:outerShdw>
                </a:effectLst>
                <a:latin typeface="Tahoma" pitchFamily="1" charset="0"/>
              </a:rPr>
              <a:t>Based on Silagy et al. (2004) and Stead et al. (2004). </a:t>
            </a:r>
            <a:r>
              <a:rPr lang="en-US" sz="1600" i="1">
                <a:effectLst>
                  <a:outerShdw blurRad="38100" dist="38100" dir="2700000" algn="tl">
                    <a:srgbClr val="000000"/>
                  </a:outerShdw>
                </a:effectLst>
                <a:latin typeface="Tahoma" pitchFamily="1" charset="0"/>
              </a:rPr>
              <a:t>The Cochrane Library.</a:t>
            </a:r>
            <a:endParaRPr lang="en-US" sz="1600">
              <a:effectLst>
                <a:outerShdw blurRad="38100" dist="38100" dir="2700000" algn="tl">
                  <a:srgbClr val="000000"/>
                </a:outerShdw>
              </a:effectLst>
              <a:latin typeface="Tahoma" pitchFamily="1"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z="4000" dirty="0" smtClean="0">
                <a:solidFill>
                  <a:srgbClr val="FFFF00"/>
                </a:solidFill>
                <a:effectLst/>
              </a:rPr>
              <a:t>The National </a:t>
            </a:r>
            <a:r>
              <a:rPr lang="en-US" sz="4000" dirty="0" err="1" smtClean="0">
                <a:solidFill>
                  <a:srgbClr val="FFFF00"/>
                </a:solidFill>
                <a:effectLst/>
              </a:rPr>
              <a:t>Quitline</a:t>
            </a:r>
            <a:r>
              <a:rPr lang="en-US" sz="4000" dirty="0" smtClean="0">
                <a:solidFill>
                  <a:srgbClr val="FFFF00"/>
                </a:solidFill>
                <a:effectLst/>
              </a:rPr>
              <a:t> Card </a:t>
            </a:r>
            <a:br>
              <a:rPr lang="en-US" sz="4000" dirty="0" smtClean="0">
                <a:solidFill>
                  <a:srgbClr val="FFFF00"/>
                </a:solidFill>
                <a:effectLst/>
              </a:rPr>
            </a:br>
            <a:r>
              <a:rPr lang="en-US" sz="4000" dirty="0" smtClean="0">
                <a:solidFill>
                  <a:srgbClr val="FFFF00"/>
                </a:solidFill>
                <a:effectLst/>
              </a:rPr>
              <a:t>(5 million in circulation)</a:t>
            </a:r>
          </a:p>
        </p:txBody>
      </p:sp>
      <p:sp>
        <p:nvSpPr>
          <p:cNvPr id="135171" name="Rectangle 3"/>
          <p:cNvSpPr>
            <a:spLocks noChangeArrowheads="1"/>
          </p:cNvSpPr>
          <p:nvPr/>
        </p:nvSpPr>
        <p:spPr bwMode="auto">
          <a:xfrm>
            <a:off x="4340225" y="3246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sz="1800">
                <a:latin typeface="Tahoma" pitchFamily="34" charset="0"/>
              </a:rPr>
              <a:t>— </a:t>
            </a:r>
          </a:p>
        </p:txBody>
      </p:sp>
      <p:pic>
        <p:nvPicPr>
          <p:cNvPr id="135172" name="Picture 5" descr="smoke_card_sky13"/>
          <p:cNvPicPr>
            <a:picLocks noGrp="1" noChangeAspect="1" noChangeArrowheads="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2743200"/>
            <a:ext cx="4191000" cy="2847975"/>
          </a:xfrm>
          <a:noFill/>
          <a:extLst>
            <a:ext uri="{909E8E84-426E-40DD-AFC4-6F175D3DCCD1}">
              <a14:hiddenFill xmlns:a14="http://schemas.microsoft.com/office/drawing/2010/main">
                <a:solidFill>
                  <a:srgbClr val="FFFFFF"/>
                </a:solidFill>
              </a14:hiddenFill>
            </a:ext>
          </a:extLst>
        </p:spPr>
      </p:pic>
      <p:pic>
        <p:nvPicPr>
          <p:cNvPr id="135173" name="Picture 6" descr="qn2"/>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4648200" y="28956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15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eaLnBrk="1" hangingPunct="1">
              <a:defRPr/>
            </a:pPr>
            <a:fld id="{EDEC41D4-8CA0-4EE5-AB47-2A4F36E88C2C}" type="slidenum">
              <a:rPr lang="en-US" sz="1200">
                <a:effectLst>
                  <a:outerShdw blurRad="38100" dist="38100" dir="2700000" algn="tl">
                    <a:srgbClr val="000000"/>
                  </a:outerShdw>
                </a:effectLst>
                <a:latin typeface="+mn-lt"/>
              </a:rPr>
              <a:pPr algn="r" eaLnBrk="1" hangingPunct="1">
                <a:defRPr/>
              </a:pPr>
              <a:t>48</a:t>
            </a:fld>
            <a:endParaRPr lang="en-US" sz="1200">
              <a:effectLst>
                <a:outerShdw blurRad="38100" dist="38100" dir="2700000" algn="tl">
                  <a:srgbClr val="000000"/>
                </a:outerShdw>
              </a:effectLst>
              <a:latin typeface="+mn-lt"/>
            </a:endParaRPr>
          </a:p>
        </p:txBody>
      </p:sp>
      <p:sp>
        <p:nvSpPr>
          <p:cNvPr id="3075" name="Rectangle 2"/>
          <p:cNvSpPr>
            <a:spLocks noGrp="1" noChangeArrowheads="1"/>
          </p:cNvSpPr>
          <p:nvPr>
            <p:ph type="title" idx="4294967295"/>
          </p:nvPr>
        </p:nvSpPr>
        <p:spPr>
          <a:xfrm>
            <a:off x="457200" y="152400"/>
            <a:ext cx="8229600" cy="1143000"/>
          </a:xfrm>
        </p:spPr>
        <p:txBody>
          <a:bodyPr/>
          <a:lstStyle/>
          <a:p>
            <a:pPr>
              <a:defRPr/>
            </a:pPr>
            <a:r>
              <a:rPr lang="en-US" sz="4000" dirty="0">
                <a:solidFill>
                  <a:srgbClr val="FFFF00"/>
                </a:solidFill>
              </a:rPr>
              <a:t>California’s 1-800-NO BUTTS</a:t>
            </a:r>
          </a:p>
        </p:txBody>
      </p:sp>
      <p:sp>
        <p:nvSpPr>
          <p:cNvPr id="136196" name="Rectangle 3"/>
          <p:cNvSpPr>
            <a:spLocks noChangeArrowheads="1"/>
          </p:cNvSpPr>
          <p:nvPr/>
        </p:nvSpPr>
        <p:spPr bwMode="auto">
          <a:xfrm>
            <a:off x="4340225" y="3246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atin typeface="Tahoma" pitchFamily="34" charset="0"/>
              </a:rPr>
              <a:t>— </a:t>
            </a:r>
          </a:p>
        </p:txBody>
      </p:sp>
      <p:pic>
        <p:nvPicPr>
          <p:cNvPr id="136197" name="Picture 6" descr="Gold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957388"/>
            <a:ext cx="39624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59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Smoking Cessation Leadership Center (SCLC) at UCSF</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Established in 2003 with grants from RWJF and American Legacy Foundation</a:t>
            </a:r>
          </a:p>
          <a:p>
            <a:r>
              <a:rPr lang="en-US" dirty="0" smtClean="0"/>
              <a:t>Subsequent federal grants and contracts</a:t>
            </a:r>
          </a:p>
          <a:p>
            <a:r>
              <a:rPr lang="en-US" dirty="0" smtClean="0"/>
              <a:t>Goal is to get clinicians to do a better job helping smokers quit</a:t>
            </a:r>
            <a:endParaRPr lang="en-US" dirty="0"/>
          </a:p>
        </p:txBody>
      </p:sp>
    </p:spTree>
    <p:extLst>
      <p:ext uri="{BB962C8B-B14F-4D97-AF65-F5344CB8AC3E}">
        <p14:creationId xmlns:p14="http://schemas.microsoft.com/office/powerpoint/2010/main" val="3792501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Experiences (3)</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RWJF work on tobacco listed by Joel Fleishman in his 2007 book, </a:t>
            </a:r>
            <a:r>
              <a:rPr lang="en-US" i="1" u="sng" dirty="0" smtClean="0"/>
              <a:t>The Foundation: How Private Wealth is Changing the World</a:t>
            </a:r>
            <a:r>
              <a:rPr lang="en-US" dirty="0" smtClean="0"/>
              <a:t>, as one of 12 “high impact initiatives in the past 100 years”, along with the Flexner Report, the Green Revolution, and Public Broadcasting</a:t>
            </a:r>
          </a:p>
          <a:p>
            <a:pPr marL="0" indent="0">
              <a:buNone/>
            </a:pPr>
            <a:endParaRPr lang="en-US" dirty="0"/>
          </a:p>
        </p:txBody>
      </p:sp>
    </p:spTree>
    <p:extLst>
      <p:ext uri="{BB962C8B-B14F-4D97-AF65-F5344CB8AC3E}">
        <p14:creationId xmlns:p14="http://schemas.microsoft.com/office/powerpoint/2010/main" val="2086781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SCLC Observations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Most clinicians haven’t heard of the 5A’s; when they do they are intimidated</a:t>
            </a:r>
          </a:p>
          <a:p>
            <a:r>
              <a:rPr lang="en-US" dirty="0" smtClean="0"/>
              <a:t>Telephone </a:t>
            </a:r>
            <a:r>
              <a:rPr lang="en-US" dirty="0" err="1" smtClean="0"/>
              <a:t>quitlines</a:t>
            </a:r>
            <a:r>
              <a:rPr lang="en-US" dirty="0" smtClean="0"/>
              <a:t> = very attractive option, but greatly underused</a:t>
            </a:r>
          </a:p>
          <a:p>
            <a:r>
              <a:rPr lang="en-US" dirty="0" smtClean="0"/>
              <a:t>Broadened the reach of clinicians:  dental hygienists, respiratory care therapists, anesthesiologists, and more</a:t>
            </a:r>
          </a:p>
        </p:txBody>
      </p:sp>
    </p:spTree>
    <p:extLst>
      <p:ext uri="{BB962C8B-B14F-4D97-AF65-F5344CB8AC3E}">
        <p14:creationId xmlns:p14="http://schemas.microsoft.com/office/powerpoint/2010/main" val="1683184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Some SCLC Success Stories</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t>American Dental Hygiene Association and “Ask, Advise, Refer”</a:t>
            </a:r>
          </a:p>
          <a:p>
            <a:r>
              <a:rPr lang="en-US" sz="2800" dirty="0" smtClean="0"/>
              <a:t>Marketing the </a:t>
            </a:r>
            <a:r>
              <a:rPr lang="en-US" sz="2800" dirty="0" err="1" smtClean="0"/>
              <a:t>quitline</a:t>
            </a:r>
            <a:r>
              <a:rPr lang="en-US" sz="2800" dirty="0" smtClean="0"/>
              <a:t>: the blue card</a:t>
            </a:r>
          </a:p>
          <a:p>
            <a:r>
              <a:rPr lang="en-US" sz="2800" dirty="0" smtClean="0"/>
              <a:t>American Society of Anesthesiology</a:t>
            </a:r>
          </a:p>
          <a:p>
            <a:r>
              <a:rPr lang="en-US" sz="2800" dirty="0" smtClean="0"/>
              <a:t>Breaking the mental health/substance abuse barrier: SAMHSA , APNA </a:t>
            </a:r>
            <a:r>
              <a:rPr lang="en-US" sz="2800" dirty="0"/>
              <a:t>,</a:t>
            </a:r>
            <a:r>
              <a:rPr lang="en-US" sz="2800" dirty="0" smtClean="0"/>
              <a:t>The National Alliance for Mental Illness (NAMI) stories</a:t>
            </a:r>
          </a:p>
          <a:p>
            <a:r>
              <a:rPr lang="en-US" sz="2800" dirty="0" smtClean="0"/>
              <a:t>Unlikely partnerships:  Pfizer, CVS pharmacy, Joint Commission</a:t>
            </a:r>
          </a:p>
          <a:p>
            <a:endParaRPr lang="en-US" sz="2800" dirty="0"/>
          </a:p>
        </p:txBody>
      </p:sp>
    </p:spTree>
    <p:extLst>
      <p:ext uri="{BB962C8B-B14F-4D97-AF65-F5344CB8AC3E}">
        <p14:creationId xmlns:p14="http://schemas.microsoft.com/office/powerpoint/2010/main" val="1683186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zh-TW" sz="3600" b="1" dirty="0" smtClean="0">
                <a:solidFill>
                  <a:schemeClr val="hlink"/>
                </a:solidFill>
              </a:rPr>
              <a:t>Referrals by Type to the California Smokers’ Helpline, 2004-2010</a:t>
            </a:r>
            <a:endParaRPr lang="en-US" sz="3600" b="1" dirty="0" smtClean="0">
              <a:solidFill>
                <a:schemeClr val="hlink"/>
              </a:solidFill>
            </a:endParaRPr>
          </a:p>
        </p:txBody>
      </p:sp>
      <p:graphicFrame>
        <p:nvGraphicFramePr>
          <p:cNvPr id="4" name="Chart 3"/>
          <p:cNvGraphicFramePr>
            <a:graphicFrameLocks/>
          </p:cNvGraphicFramePr>
          <p:nvPr/>
        </p:nvGraphicFramePr>
        <p:xfrm>
          <a:off x="685800" y="1524000"/>
          <a:ext cx="7696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695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Some SCLC Failures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Internal medicine and the relevant subspecialties (cardiology, pulmonary, oncology)</a:t>
            </a:r>
          </a:p>
          <a:p>
            <a:r>
              <a:rPr lang="en-US" dirty="0" smtClean="0"/>
              <a:t>12 step programs like Alcoholics Anonymous</a:t>
            </a:r>
          </a:p>
          <a:p>
            <a:r>
              <a:rPr lang="en-US" dirty="0"/>
              <a:t>L</a:t>
            </a:r>
            <a:r>
              <a:rPr lang="en-US" dirty="0" smtClean="0"/>
              <a:t>arge organizations—American Medical Association, American Hospital Association</a:t>
            </a:r>
            <a:endParaRPr lang="en-US" dirty="0"/>
          </a:p>
        </p:txBody>
      </p:sp>
    </p:spTree>
    <p:extLst>
      <p:ext uri="{BB962C8B-B14F-4D97-AF65-F5344CB8AC3E}">
        <p14:creationId xmlns:p14="http://schemas.microsoft.com/office/powerpoint/2010/main" val="3169347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 and Next Steps</a:t>
            </a:r>
            <a:endParaRPr lang="en-US" dirty="0">
              <a:solidFill>
                <a:srgbClr val="FFFF00"/>
              </a:solidFill>
            </a:endParaRPr>
          </a:p>
        </p:txBody>
      </p:sp>
    </p:spTree>
    <p:extLst>
      <p:ext uri="{BB962C8B-B14F-4D97-AF65-F5344CB8AC3E}">
        <p14:creationId xmlns:p14="http://schemas.microsoft.com/office/powerpoint/2010/main" val="2867097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Tips for Your Office</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sz="3600" dirty="0" err="1" smtClean="0"/>
              <a:t>Quitline</a:t>
            </a:r>
            <a:r>
              <a:rPr lang="en-US" sz="3600" dirty="0" smtClean="0"/>
              <a:t> referral cards and forms </a:t>
            </a:r>
            <a:endParaRPr lang="en-US" sz="3600" dirty="0"/>
          </a:p>
          <a:p>
            <a:pPr>
              <a:defRPr/>
            </a:pPr>
            <a:r>
              <a:rPr lang="en-US" sz="3600" dirty="0" smtClean="0"/>
              <a:t>Carbon monoxide breathalyzer (cost about $500 plus disposal mouthpieces)</a:t>
            </a:r>
          </a:p>
          <a:p>
            <a:pPr>
              <a:defRPr/>
            </a:pPr>
            <a:r>
              <a:rPr lang="en-US" sz="3600" dirty="0"/>
              <a:t>K</a:t>
            </a:r>
            <a:r>
              <a:rPr lang="en-US" sz="3600" dirty="0" smtClean="0"/>
              <a:t>ey question to ask:  “When do you have your first cigarette of the day?”</a:t>
            </a:r>
          </a:p>
          <a:p>
            <a:pPr>
              <a:defRPr/>
            </a:pPr>
            <a:r>
              <a:rPr lang="en-US" sz="3600" dirty="0" smtClean="0"/>
              <a:t>Approach smoking as a chronic illness</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Unresolved Issues</a:t>
            </a:r>
          </a:p>
        </p:txBody>
      </p:sp>
      <p:sp>
        <p:nvSpPr>
          <p:cNvPr id="3" name="Content Placeholder 2"/>
          <p:cNvSpPr>
            <a:spLocks noGrp="1"/>
          </p:cNvSpPr>
          <p:nvPr>
            <p:ph idx="1"/>
          </p:nvPr>
        </p:nvSpPr>
        <p:spPr/>
        <p:txBody>
          <a:bodyPr/>
          <a:lstStyle/>
          <a:p>
            <a:pPr>
              <a:defRPr/>
            </a:pPr>
            <a:r>
              <a:rPr lang="en-US" sz="2400" dirty="0" smtClean="0"/>
              <a:t>Treatment of light/intermittent smokers (&gt;50% of U.S. smokers today)</a:t>
            </a:r>
          </a:p>
          <a:p>
            <a:pPr>
              <a:defRPr/>
            </a:pPr>
            <a:r>
              <a:rPr lang="en-US" sz="2400" dirty="0" smtClean="0"/>
              <a:t>Chronic use of cessation medications?</a:t>
            </a:r>
          </a:p>
          <a:p>
            <a:pPr>
              <a:defRPr/>
            </a:pPr>
            <a:r>
              <a:rPr lang="en-US" sz="2400" dirty="0" smtClean="0"/>
              <a:t>Risk of </a:t>
            </a:r>
            <a:r>
              <a:rPr lang="en-US" sz="2400" dirty="0" err="1" smtClean="0"/>
              <a:t>varenicline</a:t>
            </a:r>
            <a:r>
              <a:rPr lang="en-US" sz="2400" dirty="0" smtClean="0"/>
              <a:t> use?</a:t>
            </a:r>
          </a:p>
          <a:p>
            <a:pPr>
              <a:defRPr/>
            </a:pPr>
            <a:r>
              <a:rPr lang="en-US" sz="2400" dirty="0" smtClean="0"/>
              <a:t>Best treatment for MI/SA population?</a:t>
            </a:r>
          </a:p>
          <a:p>
            <a:pPr>
              <a:defRPr/>
            </a:pPr>
            <a:r>
              <a:rPr lang="en-US" sz="2400" dirty="0" smtClean="0"/>
              <a:t>Better </a:t>
            </a:r>
            <a:r>
              <a:rPr lang="en-US" sz="2400" dirty="0" err="1" smtClean="0"/>
              <a:t>quitline</a:t>
            </a:r>
            <a:r>
              <a:rPr lang="en-US" sz="2400" dirty="0" smtClean="0"/>
              <a:t> marketing?  Role of web-based systems?</a:t>
            </a:r>
          </a:p>
          <a:p>
            <a:pPr>
              <a:defRPr/>
            </a:pPr>
            <a:r>
              <a:rPr lang="en-US" sz="2400" dirty="0" smtClean="0"/>
              <a:t>Refusal to hire smokers?</a:t>
            </a:r>
          </a:p>
          <a:p>
            <a:pPr>
              <a:defRPr/>
            </a:pPr>
            <a:r>
              <a:rPr lang="en-US" sz="2400" dirty="0" smtClean="0"/>
              <a:t>Third hand smoke</a:t>
            </a:r>
          </a:p>
          <a:p>
            <a:pPr>
              <a:defRPr/>
            </a:pPr>
            <a:r>
              <a:rPr lang="en-US" sz="2400" dirty="0" smtClean="0"/>
              <a:t>How low can prevalence go?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pPr eaLnBrk="1" hangingPunct="1">
              <a:defRPr/>
            </a:pPr>
            <a:r>
              <a:rPr lang="en-US" dirty="0" smtClean="0">
                <a:solidFill>
                  <a:srgbClr val="FFFF00"/>
                </a:solidFill>
              </a:rPr>
              <a:t>Tobacco Tipping Point?</a:t>
            </a:r>
          </a:p>
        </p:txBody>
      </p:sp>
      <p:sp>
        <p:nvSpPr>
          <p:cNvPr id="159747" name="Rectangle 3"/>
          <p:cNvSpPr>
            <a:spLocks noGrp="1" noChangeArrowheads="1"/>
          </p:cNvSpPr>
          <p:nvPr>
            <p:ph type="body" idx="1"/>
          </p:nvPr>
        </p:nvSpPr>
        <p:spPr/>
        <p:txBody>
          <a:bodyPr/>
          <a:lstStyle/>
          <a:p>
            <a:pPr eaLnBrk="1" hangingPunct="1"/>
            <a:r>
              <a:rPr lang="en-US" sz="2800" dirty="0" smtClean="0">
                <a:effectLst/>
              </a:rPr>
              <a:t>U. S. prevalence at modern low—19.3% in 2010!</a:t>
            </a:r>
          </a:p>
          <a:p>
            <a:pPr eaLnBrk="1" hangingPunct="1"/>
            <a:r>
              <a:rPr lang="en-US" sz="2800" dirty="0" smtClean="0">
                <a:effectLst/>
              </a:rPr>
              <a:t>Smokers smoke fewer cigarettes</a:t>
            </a:r>
          </a:p>
          <a:p>
            <a:pPr eaLnBrk="1" hangingPunct="1"/>
            <a:r>
              <a:rPr lang="en-US" sz="2800" dirty="0" smtClean="0">
                <a:effectLst/>
              </a:rPr>
              <a:t>Physician smoking prevalence at 1%</a:t>
            </a:r>
          </a:p>
          <a:p>
            <a:pPr eaLnBrk="1" hangingPunct="1"/>
            <a:r>
              <a:rPr lang="en-US" sz="2800" dirty="0" smtClean="0">
                <a:effectLst/>
              </a:rPr>
              <a:t>FDA warning photos on cigarette packs—2012; but overruled by the courts</a:t>
            </a:r>
          </a:p>
          <a:p>
            <a:pPr eaLnBrk="1" hangingPunct="1"/>
            <a:r>
              <a:rPr lang="en-US" sz="2800" dirty="0" smtClean="0">
                <a:effectLst/>
              </a:rPr>
              <a:t>New Joint Commission measures—UCSF opts out for now</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rPr>
              <a:t>Tobacco Tipping Point (2)</a:t>
            </a:r>
            <a:endParaRPr lang="en-US" dirty="0">
              <a:solidFill>
                <a:srgbClr val="FFFF00"/>
              </a:solidFill>
            </a:endParaRPr>
          </a:p>
        </p:txBody>
      </p:sp>
      <p:sp>
        <p:nvSpPr>
          <p:cNvPr id="3" name="Content Placeholder 2"/>
          <p:cNvSpPr>
            <a:spLocks noGrp="1"/>
          </p:cNvSpPr>
          <p:nvPr>
            <p:ph idx="1"/>
          </p:nvPr>
        </p:nvSpPr>
        <p:spPr/>
        <p:txBody>
          <a:bodyPr/>
          <a:lstStyle/>
          <a:p>
            <a:pPr>
              <a:defRPr/>
            </a:pPr>
            <a:r>
              <a:rPr lang="en-US" dirty="0" smtClean="0"/>
              <a:t>Proliferation of smoke-free areas</a:t>
            </a:r>
          </a:p>
          <a:p>
            <a:pPr>
              <a:defRPr/>
            </a:pPr>
            <a:r>
              <a:rPr lang="en-US" dirty="0" smtClean="0"/>
              <a:t>Higher insurance premiums for smokers</a:t>
            </a:r>
          </a:p>
          <a:p>
            <a:pPr>
              <a:defRPr/>
            </a:pPr>
            <a:r>
              <a:rPr lang="en-US" dirty="0" smtClean="0">
                <a:effectLst/>
              </a:rPr>
              <a:t>Lung cancer deaths in women start to fall</a:t>
            </a:r>
          </a:p>
          <a:p>
            <a:pPr>
              <a:defRPr/>
            </a:pPr>
            <a:r>
              <a:rPr lang="en-US" dirty="0" smtClean="0">
                <a:effectLst/>
              </a:rPr>
              <a:t>Increasing stigmatization of smoking</a:t>
            </a:r>
          </a:p>
          <a:p>
            <a:pPr>
              <a:defRPr/>
            </a:pPr>
            <a:r>
              <a:rPr lang="en-US" dirty="0" smtClean="0">
                <a:effectLst/>
              </a:rPr>
              <a:t>National mass media campaigns—FDA $</a:t>
            </a:r>
          </a:p>
          <a:p>
            <a:pPr>
              <a:defRPr/>
            </a:pPr>
            <a:endParaRPr lang="en-US" dirty="0" smtClean="0">
              <a:solidFill>
                <a:schemeClr val="hlink"/>
              </a:solidFill>
              <a:effectLst/>
            </a:endParaRPr>
          </a:p>
          <a:p>
            <a:pPr>
              <a:defRPr/>
            </a:pPr>
            <a:endParaRPr lang="en-US" dirty="0" smtClean="0">
              <a:solidFill>
                <a:schemeClr val="hlink"/>
              </a:solidFill>
              <a:effectLst/>
            </a:endParaRP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End Game Strategy</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t>More of what works:  taxes; clean indoor air, counter-marketing; better cessation; get cigs out </a:t>
            </a:r>
            <a:r>
              <a:rPr lang="en-US" sz="2400" smtClean="0"/>
              <a:t>of movies</a:t>
            </a:r>
            <a:endParaRPr lang="en-US" sz="2400" dirty="0" smtClean="0"/>
          </a:p>
          <a:p>
            <a:r>
              <a:rPr lang="en-US" sz="2400" dirty="0" smtClean="0"/>
              <a:t>Packaging issues</a:t>
            </a:r>
          </a:p>
          <a:p>
            <a:pPr marL="0" indent="0">
              <a:buNone/>
            </a:pPr>
            <a:r>
              <a:rPr lang="en-US" sz="2400" dirty="0" smtClean="0"/>
              <a:t>	--graphic warnings; but not yet in U.S.</a:t>
            </a:r>
          </a:p>
          <a:p>
            <a:pPr marL="0" indent="0">
              <a:buNone/>
            </a:pPr>
            <a:r>
              <a:rPr lang="en-US" sz="2400" dirty="0"/>
              <a:t>	</a:t>
            </a:r>
            <a:r>
              <a:rPr lang="en-US" sz="2400" dirty="0" smtClean="0"/>
              <a:t>--plain packaging, like Australia</a:t>
            </a:r>
          </a:p>
          <a:p>
            <a:r>
              <a:rPr lang="en-US" sz="2400" dirty="0" smtClean="0"/>
              <a:t>Reduce nicotine content</a:t>
            </a:r>
          </a:p>
          <a:p>
            <a:r>
              <a:rPr lang="en-US" sz="2400" dirty="0" smtClean="0"/>
              <a:t>Eliminate menthol</a:t>
            </a:r>
          </a:p>
          <a:p>
            <a:r>
              <a:rPr lang="en-US" sz="2400" dirty="0" smtClean="0"/>
              <a:t>More focus on mental health/substance abuse smokers</a:t>
            </a:r>
          </a:p>
          <a:p>
            <a:r>
              <a:rPr lang="en-US" sz="2400" dirty="0" smtClean="0"/>
              <a:t>Don’t hire smokers</a:t>
            </a:r>
          </a:p>
          <a:p>
            <a:r>
              <a:rPr lang="en-US" sz="2400" dirty="0" smtClean="0"/>
              <a:t>Higher health insurance premiums for smokers</a:t>
            </a:r>
            <a:endParaRPr lang="en-US" sz="2400" dirty="0"/>
          </a:p>
        </p:txBody>
      </p:sp>
    </p:spTree>
    <p:extLst>
      <p:ext uri="{BB962C8B-B14F-4D97-AF65-F5344CB8AC3E}">
        <p14:creationId xmlns:p14="http://schemas.microsoft.com/office/powerpoint/2010/main" val="2445621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eaLnBrk="1" hangingPunct="1">
              <a:defRPr/>
            </a:pPr>
            <a:r>
              <a:rPr lang="en-US" sz="4000" dirty="0" smtClean="0">
                <a:solidFill>
                  <a:srgbClr val="FFFF00"/>
                </a:solidFill>
              </a:rPr>
              <a:t>Updates</a:t>
            </a:r>
          </a:p>
        </p:txBody>
      </p:sp>
      <p:sp>
        <p:nvSpPr>
          <p:cNvPr id="358403" name="Rectangle 3"/>
          <p:cNvSpPr>
            <a:spLocks noGrp="1" noChangeArrowheads="1"/>
          </p:cNvSpPr>
          <p:nvPr>
            <p:ph type="body" idx="1"/>
          </p:nvPr>
        </p:nvSpPr>
        <p:spPr>
          <a:xfrm>
            <a:off x="457200" y="2057400"/>
            <a:ext cx="8229600" cy="4495800"/>
          </a:xfrm>
        </p:spPr>
        <p:txBody>
          <a:bodyPr/>
          <a:lstStyle/>
          <a:p>
            <a:pPr eaLnBrk="1" hangingPunct="1">
              <a:buFont typeface="Wingdings" pitchFamily="1" charset="2"/>
              <a:buChar char="n"/>
              <a:defRPr/>
            </a:pPr>
            <a:r>
              <a:rPr lang="en-US" sz="2800" dirty="0" smtClean="0"/>
              <a:t>Facts about smoking and health</a:t>
            </a:r>
          </a:p>
          <a:p>
            <a:pPr eaLnBrk="1" hangingPunct="1">
              <a:buFont typeface="Wingdings" pitchFamily="1" charset="2"/>
              <a:buChar char="n"/>
              <a:defRPr/>
            </a:pPr>
            <a:r>
              <a:rPr lang="en-US" sz="2800" dirty="0" smtClean="0"/>
              <a:t>Tobacco use epidemiology</a:t>
            </a:r>
          </a:p>
          <a:p>
            <a:pPr eaLnBrk="1" hangingPunct="1">
              <a:buFont typeface="Wingdings" pitchFamily="1" charset="2"/>
              <a:buChar char="n"/>
              <a:defRPr/>
            </a:pPr>
            <a:r>
              <a:rPr lang="en-US" sz="2800" dirty="0" smtClean="0"/>
              <a:t>Tobacco control policies</a:t>
            </a:r>
          </a:p>
          <a:p>
            <a:pPr eaLnBrk="1" hangingPunct="1">
              <a:buFont typeface="Wingdings" pitchFamily="1" charset="2"/>
              <a:buChar char="n"/>
              <a:defRPr/>
            </a:pPr>
            <a:r>
              <a:rPr lang="en-US" sz="2800" dirty="0" smtClean="0"/>
              <a:t>Clinical issues</a:t>
            </a:r>
          </a:p>
          <a:p>
            <a:pPr eaLnBrk="1" hangingPunct="1">
              <a:buFont typeface="Wingdings" pitchFamily="1" charset="2"/>
              <a:buChar char="n"/>
              <a:defRPr/>
            </a:pPr>
            <a:r>
              <a:rPr lang="en-US" sz="2800" dirty="0" smtClean="0"/>
              <a:t>Lessons learned at the Smoking Cessation Leadership Center @ UCSF</a:t>
            </a:r>
          </a:p>
          <a:p>
            <a:pPr eaLnBrk="1" hangingPunct="1">
              <a:buFont typeface="Wingdings" pitchFamily="1" charset="2"/>
              <a:buChar char="n"/>
              <a:defRPr/>
            </a:pPr>
            <a:r>
              <a:rPr lang="en-US" sz="2800" dirty="0" smtClean="0"/>
              <a:t>Conclusion and next steps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6796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Electronic Cigarette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Aerosolizes nicotine in propylene glycol </a:t>
            </a:r>
            <a:r>
              <a:rPr lang="en-US" dirty="0" err="1" smtClean="0"/>
              <a:t>soluent</a:t>
            </a:r>
            <a:endParaRPr lang="en-US" dirty="0" smtClean="0"/>
          </a:p>
          <a:p>
            <a:r>
              <a:rPr lang="en-US" dirty="0" smtClean="0"/>
              <a:t>Cartridges contain about 20 mg nicotine</a:t>
            </a:r>
          </a:p>
          <a:p>
            <a:r>
              <a:rPr lang="en-US" dirty="0" smtClean="0"/>
              <a:t>Safety unproven, but &gt;cigarette smoke</a:t>
            </a:r>
          </a:p>
          <a:p>
            <a:r>
              <a:rPr lang="en-US" dirty="0" smtClean="0"/>
              <a:t>Bridge use or starter product?</a:t>
            </a:r>
          </a:p>
          <a:p>
            <a:r>
              <a:rPr lang="en-US" dirty="0" smtClean="0"/>
              <a:t>Probably deliver &lt; nicotine than promised</a:t>
            </a:r>
          </a:p>
          <a:p>
            <a:r>
              <a:rPr lang="en-US" dirty="0" smtClean="0"/>
              <a:t>Not approved by FDA</a:t>
            </a:r>
          </a:p>
          <a:p>
            <a:r>
              <a:rPr lang="en-US" dirty="0" smtClean="0"/>
              <a:t>My advice: avoid unless patient insists</a:t>
            </a:r>
          </a:p>
          <a:p>
            <a:pPr>
              <a:buNone/>
            </a:pPr>
            <a:r>
              <a:rPr lang="en-US" sz="2400" dirty="0" smtClean="0">
                <a:solidFill>
                  <a:srgbClr val="FFFF00"/>
                </a:solidFill>
              </a:rPr>
              <a:t>* Cobb &amp; Abrams.  NEJM July 21, 2011</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1940" b="7463"/>
          <a:stretch>
            <a:fillRect/>
          </a:stretch>
        </p:blipFill>
        <p:spPr bwMode="auto">
          <a:xfrm>
            <a:off x="152400" y="1981200"/>
            <a:ext cx="670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7"/>
          <p:cNvSpPr txBox="1">
            <a:spLocks noChangeArrowheads="1"/>
          </p:cNvSpPr>
          <p:nvPr/>
        </p:nvSpPr>
        <p:spPr bwMode="auto">
          <a:xfrm>
            <a:off x="6781800" y="1724025"/>
            <a:ext cx="22098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a:t>This slide shows the tobacco epidemic over an entire century. </a:t>
            </a:r>
          </a:p>
          <a:p>
            <a:pPr algn="ctr" eaLnBrk="1" hangingPunct="1"/>
            <a:r>
              <a:rPr lang="en-US" sz="1800"/>
              <a:t/>
            </a:r>
            <a:br>
              <a:rPr lang="en-US" sz="1800"/>
            </a:br>
            <a:r>
              <a:rPr lang="en-US" sz="1800"/>
              <a:t>Tobacco control efforts generally start in the late stages of the epidemic, but we have </a:t>
            </a:r>
            <a:r>
              <a:rPr lang="en-US" sz="1800" u="sng"/>
              <a:t>an opportunity to stop the epidemic from occurring in Africa </a:t>
            </a:r>
            <a:r>
              <a:rPr lang="en-US" sz="1800"/>
              <a:t>by starting now, while it is still in Stage 1.</a:t>
            </a:r>
          </a:p>
        </p:txBody>
      </p:sp>
      <p:sp>
        <p:nvSpPr>
          <p:cNvPr id="47108" name="Title 1"/>
          <p:cNvSpPr txBox="1">
            <a:spLocks/>
          </p:cNvSpPr>
          <p:nvPr/>
        </p:nvSpPr>
        <p:spPr bwMode="auto">
          <a:xfrm>
            <a:off x="228600" y="609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30000"/>
              </a:spcBef>
            </a:pPr>
            <a:r>
              <a:rPr lang="en-US" sz="3100" b="1" dirty="0">
                <a:solidFill>
                  <a:srgbClr val="FFFF00"/>
                </a:solidFill>
              </a:rPr>
              <a:t>Opportunity Map</a:t>
            </a:r>
          </a:p>
          <a:p>
            <a:pPr eaLnBrk="1" hangingPunct="1">
              <a:spcBef>
                <a:spcPct val="30000"/>
              </a:spcBef>
            </a:pPr>
            <a:r>
              <a:rPr lang="en-US" sz="3100" b="1" dirty="0">
                <a:solidFill>
                  <a:schemeClr val="hlink"/>
                </a:solidFill>
              </a:rPr>
              <a:t>	</a:t>
            </a:r>
            <a:r>
              <a:rPr lang="en-US" sz="2000" b="1" dirty="0">
                <a:solidFill>
                  <a:srgbClr val="FFFF00"/>
                </a:solidFill>
              </a:rPr>
              <a:t>Four Stages of the Tobacco Epidemic</a:t>
            </a:r>
            <a:endParaRPr lang="en-US" sz="3100" b="1" dirty="0">
              <a:solidFill>
                <a:srgbClr val="FFFF00"/>
              </a:solidFill>
            </a:endParaRPr>
          </a:p>
        </p:txBody>
      </p:sp>
      <p:sp>
        <p:nvSpPr>
          <p:cNvPr id="6" name="Down Arrow 5"/>
          <p:cNvSpPr/>
          <p:nvPr/>
        </p:nvSpPr>
        <p:spPr>
          <a:xfrm>
            <a:off x="1295400" y="38862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7110" name="Footer Placeholder 3"/>
          <p:cNvSpPr txBox="1">
            <a:spLocks noGrp="1"/>
          </p:cNvSpPr>
          <p:nvPr/>
        </p:nvSpPr>
        <p:spPr bwMode="auto">
          <a:xfrm>
            <a:off x="3505200" y="6553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r>
              <a:rPr lang="en-US" sz="1000" b="1">
                <a:solidFill>
                  <a:schemeClr val="tx2"/>
                </a:solidFill>
                <a:cs typeface="Arial" pitchFamily="34" charset="0"/>
              </a:rPr>
              <a:t>© 2009 Bill &amp; Melinda Gates Foundation   </a:t>
            </a:r>
            <a:r>
              <a:rPr lang="en-US" sz="1000" b="1">
                <a:solidFill>
                  <a:schemeClr val="hlink"/>
                </a:solidFill>
                <a:cs typeface="Arial" pitchFamily="34" charset="0"/>
              </a:rPr>
              <a:t>|  </a:t>
            </a:r>
            <a:r>
              <a:rPr lang="en-US" sz="1000" b="1">
                <a:solidFill>
                  <a:schemeClr val="tx2"/>
                </a:solidFill>
                <a:cs typeface="Arial" pitchFamily="34" charset="0"/>
              </a:rPr>
              <a:t> </a:t>
            </a:r>
            <a:fld id="{A656D3F1-7D92-46D3-86BD-05386A49AD4F}" type="slidenum">
              <a:rPr lang="en-US" sz="1000" b="1">
                <a:solidFill>
                  <a:schemeClr val="tx2"/>
                </a:solidFill>
                <a:cs typeface="Arial" pitchFamily="34" charset="0"/>
              </a:rPr>
              <a:pPr algn="r" eaLnBrk="1" hangingPunct="1"/>
              <a:t>62</a:t>
            </a:fld>
            <a:endParaRPr lang="en-US" sz="1000" b="1">
              <a:solidFill>
                <a:schemeClr val="tx2"/>
              </a:solidFill>
              <a:cs typeface="Arial" pitchFamily="34" charset="0"/>
            </a:endParaRPr>
          </a:p>
        </p:txBody>
      </p:sp>
      <p:sp>
        <p:nvSpPr>
          <p:cNvPr id="9" name="TextBox 8"/>
          <p:cNvSpPr txBox="1"/>
          <p:nvPr/>
        </p:nvSpPr>
        <p:spPr>
          <a:xfrm>
            <a:off x="228600" y="-76200"/>
            <a:ext cx="8610600" cy="461963"/>
          </a:xfrm>
          <a:prstGeom prst="rect">
            <a:avLst/>
          </a:prstGeom>
          <a:noFill/>
        </p:spPr>
        <p:txBody>
          <a:bodyPr>
            <a:spAutoFit/>
          </a:bodyPr>
          <a:lstStyle/>
          <a:p>
            <a:pPr algn="ctr" eaLnBrk="1" hangingPunct="1">
              <a:defRPr/>
            </a:pPr>
            <a:r>
              <a:rPr lang="en-US" b="1" i="1" kern="0" dirty="0">
                <a:latin typeface="Arial" charset="0"/>
              </a:rPr>
              <a:t>Why invest in Africa now?</a:t>
            </a:r>
            <a:endParaRPr lang="en-US" i="1" dirty="0">
              <a:latin typeface="Arial" charset="0"/>
            </a:endParaRPr>
          </a:p>
        </p:txBody>
      </p:sp>
      <p:sp>
        <p:nvSpPr>
          <p:cNvPr id="47112" name="TextBox 9"/>
          <p:cNvSpPr txBox="1">
            <a:spLocks noChangeArrowheads="1"/>
          </p:cNvSpPr>
          <p:nvPr/>
        </p:nvSpPr>
        <p:spPr bwMode="auto">
          <a:xfrm>
            <a:off x="228600" y="1600200"/>
            <a:ext cx="83820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
        <p:nvSpPr>
          <p:cNvPr id="47113" name="TextBox 11"/>
          <p:cNvSpPr txBox="1">
            <a:spLocks noChangeArrowheads="1"/>
          </p:cNvSpPr>
          <p:nvPr/>
        </p:nvSpPr>
        <p:spPr bwMode="auto">
          <a:xfrm>
            <a:off x="1447800" y="6248400"/>
            <a:ext cx="18415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
        <p:nvSpPr>
          <p:cNvPr id="47114" name="TextBox 10"/>
          <p:cNvSpPr txBox="1">
            <a:spLocks noChangeArrowheads="1"/>
          </p:cNvSpPr>
          <p:nvPr/>
        </p:nvSpPr>
        <p:spPr bwMode="auto">
          <a:xfrm>
            <a:off x="0" y="0"/>
            <a:ext cx="914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sz="1800"/>
          </a:p>
        </p:txBody>
      </p:sp>
    </p:spTree>
    <p:extLst>
      <p:ext uri="{BB962C8B-B14F-4D97-AF65-F5344CB8AC3E}">
        <p14:creationId xmlns:p14="http://schemas.microsoft.com/office/powerpoint/2010/main" val="13224920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Facts About Smoking and Health</a:t>
            </a:r>
            <a:endParaRPr lang="en-US" dirty="0">
              <a:solidFill>
                <a:srgbClr val="FFFF00"/>
              </a:solidFill>
            </a:endParaRPr>
          </a:p>
        </p:txBody>
      </p:sp>
    </p:spTree>
    <p:extLst>
      <p:ext uri="{BB962C8B-B14F-4D97-AF65-F5344CB8AC3E}">
        <p14:creationId xmlns:p14="http://schemas.microsoft.com/office/powerpoint/2010/main" val="70509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dirty="0" smtClean="0">
                <a:solidFill>
                  <a:srgbClr val="FFFF00"/>
                </a:solidFill>
                <a:effectLst/>
              </a:rPr>
              <a:t>Tobacco’s Deadly Toll</a:t>
            </a:r>
          </a:p>
        </p:txBody>
      </p:sp>
      <p:sp>
        <p:nvSpPr>
          <p:cNvPr id="350211" name="Rectangle 3"/>
          <p:cNvSpPr>
            <a:spLocks noGrp="1" noChangeArrowheads="1"/>
          </p:cNvSpPr>
          <p:nvPr>
            <p:ph type="body" idx="1"/>
          </p:nvPr>
        </p:nvSpPr>
        <p:spPr>
          <a:xfrm>
            <a:off x="304800" y="2133600"/>
            <a:ext cx="8686800" cy="4495800"/>
          </a:xfrm>
        </p:spPr>
        <p:txBody>
          <a:bodyPr/>
          <a:lstStyle/>
          <a:p>
            <a:pPr eaLnBrk="1" hangingPunct="1">
              <a:buFont typeface="Wingdings" pitchFamily="1" charset="2"/>
              <a:buChar char="n"/>
              <a:defRPr/>
            </a:pPr>
            <a:r>
              <a:rPr lang="en-US" sz="2800" dirty="0" smtClean="0"/>
              <a:t>443,000 deaths in the U.S. each year</a:t>
            </a:r>
          </a:p>
          <a:p>
            <a:pPr eaLnBrk="1" hangingPunct="1">
              <a:buFont typeface="Wingdings" pitchFamily="1" charset="2"/>
              <a:buChar char="n"/>
              <a:defRPr/>
            </a:pPr>
            <a:r>
              <a:rPr lang="en-US" sz="2800" dirty="0" smtClean="0"/>
              <a:t>4.8 million deaths world wide each year</a:t>
            </a:r>
          </a:p>
          <a:p>
            <a:pPr eaLnBrk="1" hangingPunct="1">
              <a:buFont typeface="Wingdings" pitchFamily="1" charset="2"/>
              <a:buChar char="n"/>
              <a:defRPr/>
            </a:pPr>
            <a:r>
              <a:rPr lang="en-US" sz="2800" dirty="0" smtClean="0"/>
              <a:t>10 million deaths estimated by year 2030</a:t>
            </a:r>
          </a:p>
          <a:p>
            <a:pPr eaLnBrk="1" hangingPunct="1">
              <a:buFont typeface="Wingdings" pitchFamily="1" charset="2"/>
              <a:buChar char="n"/>
              <a:defRPr/>
            </a:pPr>
            <a:r>
              <a:rPr lang="en-US" sz="2800" dirty="0" smtClean="0"/>
              <a:t>50,000 deaths in the U.S. due to second-hand smoke exposure</a:t>
            </a:r>
          </a:p>
          <a:p>
            <a:pPr eaLnBrk="1" hangingPunct="1">
              <a:buFont typeface="Wingdings" pitchFamily="1" charset="2"/>
              <a:buChar char="n"/>
              <a:defRPr/>
            </a:pPr>
            <a:r>
              <a:rPr lang="en-US" sz="2800" dirty="0" smtClean="0"/>
              <a:t>8.6 million disabled from tobacco in the U.S. alone</a:t>
            </a:r>
          </a:p>
          <a:p>
            <a:pPr eaLnBrk="1" hangingPunct="1">
              <a:buFont typeface="Wingdings" pitchFamily="1" charset="2"/>
              <a:buChar char="n"/>
              <a:defRPr/>
            </a:pPr>
            <a:r>
              <a:rPr lang="en-US" sz="2800" dirty="0" smtClean="0"/>
              <a:t>45.3 million smokers in U.S. (78% daily smokers, averaging 13 cigarettes/day,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30238" y="274638"/>
            <a:ext cx="8056562" cy="1143000"/>
          </a:xfrm>
        </p:spPr>
        <p:txBody>
          <a:bodyPr/>
          <a:lstStyle/>
          <a:p>
            <a:pPr eaLnBrk="1" hangingPunct="1"/>
            <a:r>
              <a:rPr lang="en-US" sz="4000" dirty="0" smtClean="0">
                <a:solidFill>
                  <a:srgbClr val="FFFF00"/>
                </a:solidFill>
                <a:effectLst/>
              </a:rPr>
              <a:t>Health Consequences of Smoking</a:t>
            </a:r>
          </a:p>
        </p:txBody>
      </p:sp>
      <p:sp>
        <p:nvSpPr>
          <p:cNvPr id="50179" name="Text Box 5"/>
          <p:cNvSpPr txBox="1">
            <a:spLocks noChangeArrowheads="1"/>
          </p:cNvSpPr>
          <p:nvPr/>
        </p:nvSpPr>
        <p:spPr bwMode="auto">
          <a:xfrm>
            <a:off x="2524125" y="6324600"/>
            <a:ext cx="661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400">
                <a:solidFill>
                  <a:schemeClr val="hlink"/>
                </a:solidFill>
                <a:latin typeface="Tahoma" pitchFamily="34" charset="0"/>
              </a:rPr>
              <a:t>U.S. Department of Health and Human Services. </a:t>
            </a:r>
          </a:p>
          <a:p>
            <a:pPr algn="r" eaLnBrk="1" hangingPunct="1">
              <a:buClr>
                <a:schemeClr val="tx1"/>
              </a:buClr>
              <a:buSzPct val="60000"/>
              <a:buFont typeface="Wingdings" pitchFamily="2" charset="2"/>
              <a:buNone/>
            </a:pPr>
            <a:r>
              <a:rPr lang="en-US" sz="1400" i="1">
                <a:solidFill>
                  <a:schemeClr val="hlink"/>
                </a:solidFill>
                <a:latin typeface="Tahoma" pitchFamily="34" charset="0"/>
              </a:rPr>
              <a:t>The Health Consequences of Smoking: A Report of the Surgeon General,</a:t>
            </a:r>
            <a:r>
              <a:rPr lang="en-US" sz="1400">
                <a:solidFill>
                  <a:schemeClr val="hlink"/>
                </a:solidFill>
                <a:latin typeface="Tahoma" pitchFamily="34" charset="0"/>
              </a:rPr>
              <a:t> 2010.</a:t>
            </a:r>
          </a:p>
        </p:txBody>
      </p:sp>
      <p:sp>
        <p:nvSpPr>
          <p:cNvPr id="239625" name="Rectangle 9"/>
          <p:cNvSpPr>
            <a:spLocks noGrp="1" noChangeArrowheads="1"/>
          </p:cNvSpPr>
          <p:nvPr>
            <p:ph type="body" sz="half" idx="1"/>
          </p:nvPr>
        </p:nvSpPr>
        <p:spPr>
          <a:xfrm>
            <a:off x="228600" y="1828800"/>
            <a:ext cx="4225925" cy="4648200"/>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Cancers</a:t>
            </a:r>
          </a:p>
          <a:p>
            <a:pPr marL="571500" lvl="1" indent="-228600" eaLnBrk="1" hangingPunct="1">
              <a:lnSpc>
                <a:spcPct val="90000"/>
              </a:lnSpc>
              <a:defRPr/>
            </a:pPr>
            <a:r>
              <a:rPr lang="en-US" altLang="en-US" sz="1900" dirty="0" smtClean="0">
                <a:solidFill>
                  <a:srgbClr val="DDDDDD"/>
                </a:solidFill>
              </a:rPr>
              <a:t>Acute myeloid leukemia </a:t>
            </a:r>
          </a:p>
          <a:p>
            <a:pPr marL="571500" lvl="1" indent="-228600" eaLnBrk="1" hangingPunct="1">
              <a:lnSpc>
                <a:spcPct val="90000"/>
              </a:lnSpc>
              <a:defRPr/>
            </a:pPr>
            <a:r>
              <a:rPr lang="en-US" altLang="en-US" sz="1900" dirty="0" smtClean="0">
                <a:solidFill>
                  <a:srgbClr val="DDDDDD"/>
                </a:solidFill>
              </a:rPr>
              <a:t>Bladder and kidney</a:t>
            </a:r>
          </a:p>
          <a:p>
            <a:pPr marL="571500" lvl="1" indent="-228600" eaLnBrk="1" hangingPunct="1">
              <a:lnSpc>
                <a:spcPct val="90000"/>
              </a:lnSpc>
              <a:defRPr/>
            </a:pPr>
            <a:r>
              <a:rPr lang="en-US" altLang="en-US" sz="1900" dirty="0" smtClean="0">
                <a:solidFill>
                  <a:srgbClr val="DDDDDD"/>
                </a:solidFill>
              </a:rPr>
              <a:t>Cervical</a:t>
            </a:r>
          </a:p>
          <a:p>
            <a:pPr marL="571500" lvl="1" indent="-228600" eaLnBrk="1" hangingPunct="1">
              <a:lnSpc>
                <a:spcPct val="90000"/>
              </a:lnSpc>
              <a:defRPr/>
            </a:pPr>
            <a:r>
              <a:rPr lang="en-US" altLang="en-US" sz="1900" dirty="0" smtClean="0">
                <a:solidFill>
                  <a:srgbClr val="DDDDDD"/>
                </a:solidFill>
              </a:rPr>
              <a:t>Esophageal</a:t>
            </a:r>
          </a:p>
          <a:p>
            <a:pPr marL="571500" lvl="1" indent="-228600" eaLnBrk="1" hangingPunct="1">
              <a:lnSpc>
                <a:spcPct val="90000"/>
              </a:lnSpc>
              <a:defRPr/>
            </a:pPr>
            <a:r>
              <a:rPr lang="en-US" altLang="en-US" sz="1900" dirty="0" smtClean="0">
                <a:solidFill>
                  <a:srgbClr val="DDDDDD"/>
                </a:solidFill>
              </a:rPr>
              <a:t>Gastric</a:t>
            </a:r>
          </a:p>
          <a:p>
            <a:pPr marL="571500" lvl="1" indent="-228600" eaLnBrk="1" hangingPunct="1">
              <a:lnSpc>
                <a:spcPct val="90000"/>
              </a:lnSpc>
              <a:defRPr/>
            </a:pPr>
            <a:r>
              <a:rPr lang="en-US" altLang="en-US" sz="1900" dirty="0" smtClean="0">
                <a:solidFill>
                  <a:srgbClr val="DDDDDD"/>
                </a:solidFill>
              </a:rPr>
              <a:t>Laryngeal</a:t>
            </a:r>
          </a:p>
          <a:p>
            <a:pPr marL="571500" lvl="1" indent="-228600" eaLnBrk="1" hangingPunct="1">
              <a:lnSpc>
                <a:spcPct val="90000"/>
              </a:lnSpc>
              <a:defRPr/>
            </a:pPr>
            <a:r>
              <a:rPr lang="en-US" altLang="en-US" sz="1900" dirty="0" smtClean="0">
                <a:solidFill>
                  <a:srgbClr val="DDDDDD"/>
                </a:solidFill>
              </a:rPr>
              <a:t>Lung</a:t>
            </a:r>
          </a:p>
          <a:p>
            <a:pPr marL="571500" lvl="1" indent="-228600" eaLnBrk="1" hangingPunct="1">
              <a:lnSpc>
                <a:spcPct val="90000"/>
              </a:lnSpc>
              <a:defRPr/>
            </a:pPr>
            <a:r>
              <a:rPr lang="en-US" altLang="en-US" sz="1900" dirty="0" smtClean="0">
                <a:solidFill>
                  <a:srgbClr val="DDDDDD"/>
                </a:solidFill>
              </a:rPr>
              <a:t>Oral cavity and pharyngeal</a:t>
            </a:r>
          </a:p>
          <a:p>
            <a:pPr marL="571500" lvl="1" indent="-228600" eaLnBrk="1" hangingPunct="1">
              <a:lnSpc>
                <a:spcPct val="90000"/>
              </a:lnSpc>
              <a:defRPr/>
            </a:pPr>
            <a:r>
              <a:rPr lang="en-US" altLang="en-US" sz="1900" dirty="0" smtClean="0">
                <a:solidFill>
                  <a:srgbClr val="DDDDDD"/>
                </a:solidFill>
              </a:rPr>
              <a:t>Pancreatic</a:t>
            </a:r>
          </a:p>
          <a:p>
            <a:pPr marL="571500" lvl="1" indent="-228600" eaLnBrk="1" hangingPunct="1">
              <a:lnSpc>
                <a:spcPct val="90000"/>
              </a:lnSpc>
              <a:defRPr/>
            </a:pPr>
            <a:r>
              <a:rPr lang="en-US" altLang="en-US" sz="1900" dirty="0" smtClean="0">
                <a:solidFill>
                  <a:srgbClr val="FFFF00"/>
                </a:solidFill>
              </a:rPr>
              <a:t>Prostate </a:t>
            </a:r>
            <a:r>
              <a:rPr lang="en-US" altLang="en-US" sz="1600" dirty="0" smtClean="0">
                <a:solidFill>
                  <a:srgbClr val="FFFF00"/>
                </a:solidFill>
              </a:rPr>
              <a:t>(</a:t>
            </a:r>
            <a:r>
              <a:rPr lang="en-US" sz="1400" dirty="0" smtClean="0">
                <a:solidFill>
                  <a:srgbClr val="FFFF00"/>
                </a:solidFill>
              </a:rPr>
              <a:t>↑</a:t>
            </a:r>
            <a:r>
              <a:rPr lang="en-US" altLang="en-US" sz="1400" dirty="0" smtClean="0">
                <a:solidFill>
                  <a:srgbClr val="FFFF00"/>
                </a:solidFill>
              </a:rPr>
              <a:t>incidence and </a:t>
            </a:r>
            <a:r>
              <a:rPr lang="en-US" sz="1400" dirty="0" smtClean="0">
                <a:solidFill>
                  <a:srgbClr val="FFFF00"/>
                </a:solidFill>
              </a:rPr>
              <a:t>↓</a:t>
            </a:r>
            <a:r>
              <a:rPr lang="en-US" altLang="en-US" sz="1400" dirty="0" smtClean="0">
                <a:solidFill>
                  <a:srgbClr val="FFFF00"/>
                </a:solidFill>
              </a:rPr>
              <a:t>survival)</a:t>
            </a:r>
          </a:p>
          <a:p>
            <a:pPr marL="228600" indent="-228600" eaLnBrk="1" hangingPunct="1">
              <a:lnSpc>
                <a:spcPct val="90000"/>
              </a:lnSpc>
              <a:buFont typeface="Wingdings" pitchFamily="1" charset="2"/>
              <a:buChar char="n"/>
              <a:defRPr/>
            </a:pPr>
            <a:r>
              <a:rPr lang="en-US" altLang="en-US" sz="2100" dirty="0" smtClean="0">
                <a:solidFill>
                  <a:srgbClr val="DDDDDD"/>
                </a:solidFill>
              </a:rPr>
              <a:t>Pulmonary diseases</a:t>
            </a:r>
          </a:p>
          <a:p>
            <a:pPr marL="571500" lvl="1" indent="-228600" eaLnBrk="1" hangingPunct="1">
              <a:lnSpc>
                <a:spcPct val="90000"/>
              </a:lnSpc>
              <a:defRPr/>
            </a:pPr>
            <a:r>
              <a:rPr lang="en-US" altLang="en-US" sz="1900" dirty="0" smtClean="0">
                <a:solidFill>
                  <a:srgbClr val="DDDDDD"/>
                </a:solidFill>
              </a:rPr>
              <a:t>Acute (e.g., pneumonia)</a:t>
            </a:r>
          </a:p>
          <a:p>
            <a:pPr marL="571500" lvl="1" indent="-228600" eaLnBrk="1" hangingPunct="1">
              <a:lnSpc>
                <a:spcPct val="90000"/>
              </a:lnSpc>
              <a:defRPr/>
            </a:pPr>
            <a:r>
              <a:rPr lang="en-US" altLang="en-US" sz="1900" dirty="0" smtClean="0">
                <a:solidFill>
                  <a:srgbClr val="DDDDDD"/>
                </a:solidFill>
              </a:rPr>
              <a:t>Chronic (e.g., COPD</a:t>
            </a:r>
            <a:r>
              <a:rPr lang="en-US" altLang="en-US" sz="1900" dirty="0" smtClean="0">
                <a:solidFill>
                  <a:schemeClr val="hlink"/>
                </a:solidFill>
              </a:rPr>
              <a:t>)</a:t>
            </a:r>
          </a:p>
        </p:txBody>
      </p:sp>
      <p:sp>
        <p:nvSpPr>
          <p:cNvPr id="239626" name="Rectangle 10"/>
          <p:cNvSpPr>
            <a:spLocks noGrp="1" noChangeArrowheads="1"/>
          </p:cNvSpPr>
          <p:nvPr>
            <p:ph type="body" sz="half" idx="2"/>
          </p:nvPr>
        </p:nvSpPr>
        <p:spPr>
          <a:xfrm>
            <a:off x="4267200" y="1828800"/>
            <a:ext cx="4876800" cy="4379913"/>
          </a:xfrm>
        </p:spPr>
        <p:txBody>
          <a:bodyPr/>
          <a:lstStyle/>
          <a:p>
            <a:pPr marL="228600" indent="-228600" eaLnBrk="1" hangingPunct="1">
              <a:lnSpc>
                <a:spcPct val="90000"/>
              </a:lnSpc>
              <a:buFont typeface="Wingdings" pitchFamily="1" charset="2"/>
              <a:buChar char="n"/>
              <a:defRPr/>
            </a:pPr>
            <a:r>
              <a:rPr lang="en-US" altLang="en-US" sz="2100" dirty="0" smtClean="0">
                <a:solidFill>
                  <a:srgbClr val="DDDDDD"/>
                </a:solidFill>
              </a:rPr>
              <a:t>Cardiovascular diseases</a:t>
            </a:r>
          </a:p>
          <a:p>
            <a:pPr lvl="1" eaLnBrk="1" hangingPunct="1">
              <a:lnSpc>
                <a:spcPct val="90000"/>
              </a:lnSpc>
              <a:defRPr/>
            </a:pPr>
            <a:r>
              <a:rPr lang="en-US" altLang="en-US" sz="1900" dirty="0" smtClean="0">
                <a:solidFill>
                  <a:srgbClr val="DDDDDD"/>
                </a:solidFill>
              </a:rPr>
              <a:t>Abdominal aortic aneurysm</a:t>
            </a:r>
          </a:p>
          <a:p>
            <a:pPr lvl="1" eaLnBrk="1" hangingPunct="1">
              <a:lnSpc>
                <a:spcPct val="90000"/>
              </a:lnSpc>
              <a:defRPr/>
            </a:pPr>
            <a:r>
              <a:rPr lang="en-US" altLang="en-US" sz="1900" dirty="0" smtClean="0">
                <a:solidFill>
                  <a:srgbClr val="DDDDDD"/>
                </a:solidFill>
              </a:rPr>
              <a:t>Coronary heart disease</a:t>
            </a:r>
          </a:p>
          <a:p>
            <a:pPr lvl="1" eaLnBrk="1" hangingPunct="1">
              <a:lnSpc>
                <a:spcPct val="90000"/>
              </a:lnSpc>
              <a:defRPr/>
            </a:pPr>
            <a:r>
              <a:rPr lang="en-US" altLang="en-US" sz="1900" dirty="0" err="1" smtClean="0">
                <a:solidFill>
                  <a:srgbClr val="DDDDDD"/>
                </a:solidFill>
              </a:rPr>
              <a:t>Cerebro</a:t>
            </a:r>
            <a:r>
              <a:rPr lang="en-US" altLang="en-US" sz="1900" dirty="0" smtClean="0">
                <a:solidFill>
                  <a:srgbClr val="DDDDDD"/>
                </a:solidFill>
              </a:rPr>
              <a:t>-vascular disease</a:t>
            </a:r>
          </a:p>
          <a:p>
            <a:pPr lvl="1" eaLnBrk="1" hangingPunct="1">
              <a:lnSpc>
                <a:spcPct val="90000"/>
              </a:lnSpc>
              <a:defRPr/>
            </a:pPr>
            <a:r>
              <a:rPr lang="en-US" altLang="en-US" sz="1900" dirty="0" smtClean="0">
                <a:solidFill>
                  <a:srgbClr val="DDDDDD"/>
                </a:solidFill>
              </a:rPr>
              <a:t>Peripheral arterial disease</a:t>
            </a:r>
          </a:p>
          <a:p>
            <a:pPr lvl="1" eaLnBrk="1" hangingPunct="1">
              <a:lnSpc>
                <a:spcPct val="90000"/>
              </a:lnSpc>
              <a:defRPr/>
            </a:pPr>
            <a:r>
              <a:rPr lang="en-US" altLang="en-US" sz="1900" dirty="0" smtClean="0">
                <a:solidFill>
                  <a:srgbClr val="FFFF00"/>
                </a:solidFill>
              </a:rPr>
              <a:t>Type 2 diabetes mellitus</a:t>
            </a:r>
          </a:p>
          <a:p>
            <a:pPr marL="228600" indent="-228600" eaLnBrk="1" hangingPunct="1">
              <a:lnSpc>
                <a:spcPct val="90000"/>
              </a:lnSpc>
              <a:buFont typeface="Wingdings" pitchFamily="1" charset="2"/>
              <a:buChar char="n"/>
              <a:defRPr/>
            </a:pPr>
            <a:r>
              <a:rPr lang="en-US" altLang="en-US" sz="2100" dirty="0" smtClean="0">
                <a:solidFill>
                  <a:srgbClr val="DDDDDD"/>
                </a:solidFill>
              </a:rPr>
              <a:t>Reproductive effects</a:t>
            </a:r>
          </a:p>
          <a:p>
            <a:pPr lvl="1" eaLnBrk="1" hangingPunct="1">
              <a:lnSpc>
                <a:spcPct val="90000"/>
              </a:lnSpc>
              <a:defRPr/>
            </a:pPr>
            <a:r>
              <a:rPr lang="en-US" altLang="en-US" sz="1900" dirty="0" smtClean="0">
                <a:solidFill>
                  <a:srgbClr val="DDDDDD"/>
                </a:solidFill>
              </a:rPr>
              <a:t>Reduced fertility in women</a:t>
            </a:r>
          </a:p>
          <a:p>
            <a:pPr lvl="1" eaLnBrk="1" hangingPunct="1">
              <a:lnSpc>
                <a:spcPct val="90000"/>
              </a:lnSpc>
              <a:defRPr/>
            </a:pPr>
            <a:r>
              <a:rPr lang="en-US" altLang="en-US" sz="1900" dirty="0" smtClean="0">
                <a:solidFill>
                  <a:srgbClr val="DDDDDD"/>
                </a:solidFill>
              </a:rPr>
              <a:t>Poor pregnancy outcomes  (e.g.,  low birth weight, preterm delivery)</a:t>
            </a:r>
          </a:p>
          <a:p>
            <a:pPr lvl="1" eaLnBrk="1" hangingPunct="1">
              <a:lnSpc>
                <a:spcPct val="90000"/>
              </a:lnSpc>
              <a:defRPr/>
            </a:pPr>
            <a:r>
              <a:rPr lang="en-US" altLang="en-US" sz="1900" dirty="0" smtClean="0">
                <a:solidFill>
                  <a:srgbClr val="DDDDDD"/>
                </a:solidFill>
              </a:rPr>
              <a:t>Infant mortality; </a:t>
            </a:r>
            <a:r>
              <a:rPr lang="en-US" altLang="en-US" sz="1900" dirty="0" smtClean="0">
                <a:solidFill>
                  <a:srgbClr val="FFFF00"/>
                </a:solidFill>
              </a:rPr>
              <a:t>childhood obesity</a:t>
            </a:r>
          </a:p>
          <a:p>
            <a:pPr marL="228600" indent="-228600" eaLnBrk="1" hangingPunct="1">
              <a:lnSpc>
                <a:spcPct val="90000"/>
              </a:lnSpc>
              <a:buFont typeface="Wingdings" pitchFamily="1" charset="2"/>
              <a:buChar char="n"/>
              <a:defRPr/>
            </a:pPr>
            <a:r>
              <a:rPr lang="en-US" altLang="en-US" sz="2100" dirty="0" smtClean="0">
                <a:solidFill>
                  <a:srgbClr val="DDDDDD"/>
                </a:solidFill>
              </a:rPr>
              <a:t>Other effects: cataract, osteoporosis, p</a:t>
            </a:r>
            <a:r>
              <a:rPr lang="en-US" sz="2100" dirty="0" smtClean="0">
                <a:solidFill>
                  <a:srgbClr val="DDDDDD"/>
                </a:solidFill>
              </a:rPr>
              <a:t>eriodontitis, poor surgical outcomes, </a:t>
            </a:r>
            <a:r>
              <a:rPr lang="en-US" sz="2100" dirty="0" err="1" smtClean="0">
                <a:solidFill>
                  <a:srgbClr val="FFFF00"/>
                </a:solidFill>
              </a:rPr>
              <a:t>Alzheimers</a:t>
            </a:r>
            <a:r>
              <a:rPr lang="en-US" sz="2100" dirty="0" smtClean="0">
                <a:solidFill>
                  <a:srgbClr val="DDDDDD"/>
                </a:solidFill>
              </a:rPr>
              <a:t>; </a:t>
            </a:r>
            <a:r>
              <a:rPr lang="en-US" sz="2100" dirty="0" smtClean="0">
                <a:solidFill>
                  <a:srgbClr val="FFFF00"/>
                </a:solidFill>
              </a:rPr>
              <a:t>rheumatoid </a:t>
            </a:r>
            <a:r>
              <a:rPr lang="en-US" sz="2100" dirty="0" err="1" smtClean="0">
                <a:solidFill>
                  <a:srgbClr val="FFFF00"/>
                </a:solidFill>
              </a:rPr>
              <a:t>arthritis;less</a:t>
            </a:r>
            <a:r>
              <a:rPr lang="en-US" sz="2100" dirty="0" smtClean="0">
                <a:solidFill>
                  <a:srgbClr val="FFFF00"/>
                </a:solidFill>
              </a:rPr>
              <a:t> sleep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CDPHP_PPT_dark([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7594</TotalTime>
  <Words>4156</Words>
  <Application>Microsoft Office PowerPoint</Application>
  <PresentationFormat>On-screen Show (4:3)</PresentationFormat>
  <Paragraphs>547</Paragraphs>
  <Slides>62</Slides>
  <Notes>62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62</vt:i4>
      </vt:variant>
    </vt:vector>
  </HeadingPairs>
  <TitlesOfParts>
    <vt:vector size="68" baseType="lpstr">
      <vt:lpstr>Slit</vt:lpstr>
      <vt:lpstr>NCCDPHP_PPT_dark([1]</vt:lpstr>
      <vt:lpstr>1_NCCDPHP_PPT_dark([1]</vt:lpstr>
      <vt:lpstr>Office Theme</vt:lpstr>
      <vt:lpstr>Bitmap Image</vt:lpstr>
      <vt:lpstr>Chart</vt:lpstr>
      <vt:lpstr>What Physicians Should Know about Smoking:2012</vt:lpstr>
      <vt:lpstr>PowerPoint Presentation</vt:lpstr>
      <vt:lpstr>How Did I Get into this Field?</vt:lpstr>
      <vt:lpstr>Formative Experiences (2)</vt:lpstr>
      <vt:lpstr>Experiences (3)</vt:lpstr>
      <vt:lpstr>Updates</vt:lpstr>
      <vt:lpstr>Facts About Smoking and Health</vt:lpstr>
      <vt:lpstr>Tobacco’s Deadly Toll</vt:lpstr>
      <vt:lpstr>Health Consequences of Smoking</vt:lpstr>
      <vt:lpstr>PowerPoint Presentation</vt:lpstr>
      <vt:lpstr>PowerPoint Presentation</vt:lpstr>
      <vt:lpstr>PowerPoint Presentation</vt:lpstr>
      <vt:lpstr>Smoking and Mental Illness:  The Heavy Burden</vt:lpstr>
      <vt:lpstr>Causal Associations with  Second-hand Smoke</vt:lpstr>
      <vt:lpstr>Epidemiology of Tobacco Use</vt:lpstr>
      <vt:lpstr>Adult Smoking Prevalence U.S.A. 1955-2009</vt:lpstr>
      <vt:lpstr>Smoking Prevalence and Average Number of Cigarettes Smoked per Day per Current Smoker 1965-2010 </vt:lpstr>
      <vt:lpstr>Declines in Heavy (≥ 20cpd) Smoking, California and Rest of U. S.*</vt:lpstr>
      <vt:lpstr>PREVALENCE of ADULT SMOKING,  by EDUCATION—U.S., 2009</vt:lpstr>
      <vt:lpstr>PREVALENCE of ADULT SMOKING,  by RACE/ETHNICITY—U.S., 2010</vt:lpstr>
      <vt:lpstr>Tobacco Control Policies</vt:lpstr>
      <vt:lpstr>Number of Smokers =  New Smokers + Old Smokers - Quitters</vt:lpstr>
      <vt:lpstr> Number of Quitters =   Number of Quit Attempts   X % of Quitters  </vt:lpstr>
      <vt:lpstr>PowerPoint Presentation</vt:lpstr>
      <vt:lpstr>Federal Tobacco Tax Per Pack of Cigarettes</vt:lpstr>
      <vt:lpstr>PowerPoint Presentation</vt:lpstr>
      <vt:lpstr>New FDA Graphic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Judicial Restraint?</vt:lpstr>
      <vt:lpstr>Clinical Issues</vt:lpstr>
      <vt:lpstr>Physicians Under-treat Smokers*</vt:lpstr>
      <vt:lpstr>The 5 A’s: Review</vt:lpstr>
      <vt:lpstr>PowerPoint Presentation</vt:lpstr>
      <vt:lpstr>Caveats About Cessation Literature</vt:lpstr>
      <vt:lpstr>LONG-TERM (6 month) QUIT RATES for AVAILABLE CESSATION MEDICATIONS</vt:lpstr>
      <vt:lpstr>Questions About Light Smokers</vt:lpstr>
      <vt:lpstr>Myths About Smoking and Mental Illness*</vt:lpstr>
      <vt:lpstr>Efficacy and Average Sample Size of  Tobacco Cessation Studies  Reviewed by the Cochrane Library†</vt:lpstr>
      <vt:lpstr>The National Quitline Card  (5 million in circulation)</vt:lpstr>
      <vt:lpstr>California’s 1-800-NO BUTTS</vt:lpstr>
      <vt:lpstr>Smoking Cessation Leadership Center (SCLC) at UCSF</vt:lpstr>
      <vt:lpstr>SCLC Observations</vt:lpstr>
      <vt:lpstr>Some SCLC Success Stories</vt:lpstr>
      <vt:lpstr>Referrals by Type to the California Smokers’ Helpline, 2004-2010</vt:lpstr>
      <vt:lpstr>Some SCLC Failures</vt:lpstr>
      <vt:lpstr>Conclusion and Next Steps</vt:lpstr>
      <vt:lpstr>Tips for Your Office</vt:lpstr>
      <vt:lpstr>Unresolved Issues</vt:lpstr>
      <vt:lpstr>Tobacco Tipping Point?</vt:lpstr>
      <vt:lpstr>Tobacco Tipping Point (2)</vt:lpstr>
      <vt:lpstr>End Game Strategy</vt:lpstr>
      <vt:lpstr>PowerPoint Presentation</vt:lpstr>
      <vt:lpstr>The Electronic Cigarette *</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DGIM</dc:creator>
  <cp:lastModifiedBy>Clark, Brian</cp:lastModifiedBy>
  <cp:revision>634</cp:revision>
  <cp:lastPrinted>2011-06-17T17:48:09Z</cp:lastPrinted>
  <dcterms:created xsi:type="dcterms:W3CDTF">2004-10-25T17:19:59Z</dcterms:created>
  <dcterms:modified xsi:type="dcterms:W3CDTF">2013-08-02T18:23:36Z</dcterms:modified>
</cp:coreProperties>
</file>