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 id="2147483864" r:id="rId2"/>
    <p:sldMasterId id="2147483876" r:id="rId3"/>
  </p:sldMasterIdLst>
  <p:notesMasterIdLst>
    <p:notesMasterId r:id="rId87"/>
  </p:notesMasterIdLst>
  <p:handoutMasterIdLst>
    <p:handoutMasterId r:id="rId88"/>
  </p:handoutMasterIdLst>
  <p:sldIdLst>
    <p:sldId id="395" r:id="rId4"/>
    <p:sldId id="336" r:id="rId5"/>
    <p:sldId id="334" r:id="rId6"/>
    <p:sldId id="335" r:id="rId7"/>
    <p:sldId id="271" r:id="rId8"/>
    <p:sldId id="320" r:id="rId9"/>
    <p:sldId id="312" r:id="rId10"/>
    <p:sldId id="368" r:id="rId11"/>
    <p:sldId id="328" r:id="rId12"/>
    <p:sldId id="389" r:id="rId13"/>
    <p:sldId id="396" r:id="rId14"/>
    <p:sldId id="397" r:id="rId15"/>
    <p:sldId id="398" r:id="rId16"/>
    <p:sldId id="439" r:id="rId17"/>
    <p:sldId id="433" r:id="rId18"/>
    <p:sldId id="338" r:id="rId19"/>
    <p:sldId id="448" r:id="rId20"/>
    <p:sldId id="340" r:id="rId21"/>
    <p:sldId id="341" r:id="rId22"/>
    <p:sldId id="342" r:id="rId23"/>
    <p:sldId id="390" r:id="rId24"/>
    <p:sldId id="399" r:id="rId25"/>
    <p:sldId id="400" r:id="rId26"/>
    <p:sldId id="401" r:id="rId27"/>
    <p:sldId id="347" r:id="rId28"/>
    <p:sldId id="431" r:id="rId29"/>
    <p:sldId id="345" r:id="rId30"/>
    <p:sldId id="405" r:id="rId31"/>
    <p:sldId id="440" r:id="rId32"/>
    <p:sldId id="346" r:id="rId33"/>
    <p:sldId id="407" r:id="rId34"/>
    <p:sldId id="353" r:id="rId35"/>
    <p:sldId id="444" r:id="rId36"/>
    <p:sldId id="410" r:id="rId37"/>
    <p:sldId id="411" r:id="rId38"/>
    <p:sldId id="352" r:id="rId39"/>
    <p:sldId id="348" r:id="rId40"/>
    <p:sldId id="349" r:id="rId41"/>
    <p:sldId id="434" r:id="rId42"/>
    <p:sldId id="350" r:id="rId43"/>
    <p:sldId id="416" r:id="rId44"/>
    <p:sldId id="417" r:id="rId45"/>
    <p:sldId id="418" r:id="rId46"/>
    <p:sldId id="442" r:id="rId47"/>
    <p:sldId id="441" r:id="rId48"/>
    <p:sldId id="443" r:id="rId49"/>
    <p:sldId id="356" r:id="rId50"/>
    <p:sldId id="360" r:id="rId51"/>
    <p:sldId id="394" r:id="rId52"/>
    <p:sldId id="364" r:id="rId53"/>
    <p:sldId id="426" r:id="rId54"/>
    <p:sldId id="427" r:id="rId55"/>
    <p:sldId id="428" r:id="rId56"/>
    <p:sldId id="435" r:id="rId57"/>
    <p:sldId id="366" r:id="rId58"/>
    <p:sldId id="370" r:id="rId59"/>
    <p:sldId id="264" r:id="rId60"/>
    <p:sldId id="326" r:id="rId61"/>
    <p:sldId id="329" r:id="rId62"/>
    <p:sldId id="330" r:id="rId63"/>
    <p:sldId id="331" r:id="rId64"/>
    <p:sldId id="275" r:id="rId65"/>
    <p:sldId id="450" r:id="rId66"/>
    <p:sldId id="451" r:id="rId67"/>
    <p:sldId id="327" r:id="rId68"/>
    <p:sldId id="373" r:id="rId69"/>
    <p:sldId id="374" r:id="rId70"/>
    <p:sldId id="377" r:id="rId71"/>
    <p:sldId id="378" r:id="rId72"/>
    <p:sldId id="381" r:id="rId73"/>
    <p:sldId id="375" r:id="rId74"/>
    <p:sldId id="447" r:id="rId75"/>
    <p:sldId id="380" r:id="rId76"/>
    <p:sldId id="379" r:id="rId77"/>
    <p:sldId id="383" r:id="rId78"/>
    <p:sldId id="449" r:id="rId79"/>
    <p:sldId id="287" r:id="rId80"/>
    <p:sldId id="292" r:id="rId81"/>
    <p:sldId id="294" r:id="rId82"/>
    <p:sldId id="436" r:id="rId83"/>
    <p:sldId id="437" r:id="rId84"/>
    <p:sldId id="438" r:id="rId85"/>
    <p:sldId id="430"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CC00"/>
    <a:srgbClr val="00FF00"/>
    <a:srgbClr val="0000FF"/>
    <a:srgbClr val="775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2" autoAdjust="0"/>
    <p:restoredTop sz="92344" autoAdjust="0"/>
  </p:normalViewPr>
  <p:slideViewPr>
    <p:cSldViewPr>
      <p:cViewPr>
        <p:scale>
          <a:sx n="65" d="100"/>
          <a:sy n="65" d="100"/>
        </p:scale>
        <p:origin x="-870" y="-342"/>
      </p:cViewPr>
      <p:guideLst>
        <p:guide orient="horz" pos="2160"/>
        <p:guide pos="2880"/>
      </p:guideLst>
    </p:cSldViewPr>
  </p:slideViewPr>
  <p:outlineViewPr>
    <p:cViewPr>
      <p:scale>
        <a:sx n="33" d="100"/>
        <a:sy n="33" d="100"/>
      </p:scale>
      <p:origin x="0" y="10824"/>
    </p:cViewPr>
  </p:outlineViewPr>
  <p:notesTextViewPr>
    <p:cViewPr>
      <p:scale>
        <a:sx n="100" d="100"/>
        <a:sy n="100" d="100"/>
      </p:scale>
      <p:origin x="0" y="0"/>
    </p:cViewPr>
  </p:notesTextViewPr>
  <p:sorterViewPr>
    <p:cViewPr>
      <p:scale>
        <a:sx n="66" d="100"/>
        <a:sy n="66" d="100"/>
      </p:scale>
      <p:origin x="0" y="6972"/>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latin typeface="Arial" charset="0"/>
                <a:cs typeface="+mn-cs"/>
              </a:defRPr>
            </a:lvl1pPr>
          </a:lstStyle>
          <a:p>
            <a:pPr>
              <a:defRPr/>
            </a:pPr>
            <a:fld id="{3A1E5493-324A-4632-9FD7-548BF68FAAAC}" type="datetimeFigureOut">
              <a:rPr lang="en-US"/>
              <a:pPr>
                <a:defRPr/>
              </a:pPr>
              <a:t>8/2/2013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smtClean="0">
                <a:latin typeface="Arial" charset="0"/>
                <a:cs typeface="+mn-cs"/>
              </a:defRPr>
            </a:lvl1pPr>
          </a:lstStyle>
          <a:p>
            <a:pPr>
              <a:defRPr/>
            </a:pPr>
            <a:fld id="{3A9CAC59-0892-4E93-8235-7BEA85F8DD2C}" type="slidenum">
              <a:rPr lang="en-US"/>
              <a:pPr>
                <a:defRPr/>
              </a:pPr>
              <a:t>‹#›</a:t>
            </a:fld>
            <a:endParaRPr lang="en-US" dirty="0"/>
          </a:p>
        </p:txBody>
      </p:sp>
    </p:spTree>
    <p:extLst>
      <p:ext uri="{BB962C8B-B14F-4D97-AF65-F5344CB8AC3E}">
        <p14:creationId xmlns:p14="http://schemas.microsoft.com/office/powerpoint/2010/main" val="2995893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dirty="0"/>
          </a:p>
        </p:txBody>
      </p:sp>
      <p:sp>
        <p:nvSpPr>
          <p:cNvPr id="118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80811958-C086-4A08-A778-D35B1344B148}" type="slidenum">
              <a:rPr lang="en-US"/>
              <a:pPr>
                <a:defRPr/>
              </a:pPr>
              <a:t>‹#›</a:t>
            </a:fld>
            <a:endParaRPr lang="en-US" dirty="0"/>
          </a:p>
        </p:txBody>
      </p:sp>
    </p:spTree>
    <p:extLst>
      <p:ext uri="{BB962C8B-B14F-4D97-AF65-F5344CB8AC3E}">
        <p14:creationId xmlns:p14="http://schemas.microsoft.com/office/powerpoint/2010/main" val="2608770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surgeongeneral.gov/tobacco/"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rxforchange.ucsf.edu/ccp"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r>
              <a:rPr lang="en-US" dirty="0" smtClean="0">
                <a:latin typeface="Arial" pitchFamily="34" charset="0"/>
              </a:rPr>
              <a:t>Steve – slides 1 to</a:t>
            </a:r>
            <a:r>
              <a:rPr lang="en-US" baseline="0" dirty="0" smtClean="0">
                <a:latin typeface="Arial" pitchFamily="34" charset="0"/>
              </a:rPr>
              <a:t> 54, 79-82</a:t>
            </a:r>
            <a:endParaRPr lang="en-US" dirty="0" smtClean="0">
              <a:latin typeface="Arial" pitchFamily="34" charset="0"/>
            </a:endParaRPr>
          </a:p>
        </p:txBody>
      </p:sp>
      <p:sp>
        <p:nvSpPr>
          <p:cNvPr id="119812" name="Slide Number Placeholder 3"/>
          <p:cNvSpPr>
            <a:spLocks noGrp="1"/>
          </p:cNvSpPr>
          <p:nvPr>
            <p:ph type="sldNum" sz="quarter" idx="5"/>
          </p:nvPr>
        </p:nvSpPr>
        <p:spPr>
          <a:noFill/>
        </p:spPr>
        <p:txBody>
          <a:bodyPr/>
          <a:lstStyle/>
          <a:p>
            <a:fld id="{D3F16A1E-B45F-4828-BDEB-099DE98D15DA}" type="slidenum">
              <a:rPr lang="en-US" smtClean="0">
                <a:latin typeface="Arial" pitchFamily="34" charset="0"/>
              </a:rPr>
              <a:pPr/>
              <a:t>1</a:t>
            </a:fld>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8004" name="Slide Number Placeholder 3"/>
          <p:cNvSpPr>
            <a:spLocks noGrp="1"/>
          </p:cNvSpPr>
          <p:nvPr>
            <p:ph type="sldNum" sz="quarter" idx="5"/>
          </p:nvPr>
        </p:nvSpPr>
        <p:spPr>
          <a:noFill/>
        </p:spPr>
        <p:txBody>
          <a:bodyPr/>
          <a:lstStyle/>
          <a:p>
            <a:fld id="{2352D349-2E90-4F4B-A303-A6BCC82F7E8D}" type="slidenum">
              <a:rPr lang="en-US" smtClean="0">
                <a:latin typeface="Arial" pitchFamily="34" charset="0"/>
              </a:rPr>
              <a:pPr/>
              <a:t>10</a:t>
            </a:fld>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r>
              <a:rPr lang="en-US" dirty="0" smtClean="0">
                <a:latin typeface="Arial" pitchFamily="34" charset="0"/>
              </a:rPr>
              <a:t> </a:t>
            </a:r>
          </a:p>
          <a:p>
            <a:pPr eaLnBrk="1" hangingPunct="1">
              <a:spcBef>
                <a:spcPct val="50000"/>
              </a:spcBef>
            </a:pPr>
            <a:r>
              <a:rPr lang="en-US" dirty="0" smtClean="0">
                <a:latin typeface="Arial" pitchFamily="34" charset="0"/>
              </a:rPr>
              <a:t>Respiratory disease (e.g., COPD) </a:t>
            </a:r>
            <a:r>
              <a:rPr lang="en-US" dirty="0" smtClean="0">
                <a:solidFill>
                  <a:schemeClr val="accent2"/>
                </a:solidFill>
                <a:latin typeface="Arial" pitchFamily="34" charset="0"/>
              </a:rPr>
              <a:t>*Pulmonology</a:t>
            </a:r>
            <a:r>
              <a:rPr lang="en-US" dirty="0" smtClean="0">
                <a:latin typeface="Arial" pitchFamily="34" charset="0"/>
              </a:rPr>
              <a:t> </a:t>
            </a:r>
          </a:p>
          <a:p>
            <a:pPr eaLnBrk="1" hangingPunct="1">
              <a:spcBef>
                <a:spcPct val="50000"/>
              </a:spcBef>
            </a:pPr>
            <a:r>
              <a:rPr lang="en-US" dirty="0" smtClean="0">
                <a:latin typeface="Arial" pitchFamily="34" charset="0"/>
              </a:rPr>
              <a:t>Cardiovascular disease (e.g., CHD)  </a:t>
            </a:r>
            <a:r>
              <a:rPr lang="en-US" dirty="0" smtClean="0">
                <a:solidFill>
                  <a:schemeClr val="accent2"/>
                </a:solidFill>
                <a:latin typeface="Arial" pitchFamily="34" charset="0"/>
              </a:rPr>
              <a:t>*Cardiology</a:t>
            </a:r>
            <a:r>
              <a:rPr lang="en-US" dirty="0" smtClean="0">
                <a:latin typeface="Arial" pitchFamily="34" charset="0"/>
              </a:rPr>
              <a:t> </a:t>
            </a:r>
          </a:p>
          <a:p>
            <a:pPr eaLnBrk="1" hangingPunct="1">
              <a:spcBef>
                <a:spcPct val="50000"/>
              </a:spcBef>
            </a:pPr>
            <a:r>
              <a:rPr lang="en-US" dirty="0" smtClean="0">
                <a:latin typeface="Arial" pitchFamily="34" charset="0"/>
              </a:rPr>
              <a:t>Cancers (e.g., lung, colon, bladder, kidney) </a:t>
            </a:r>
            <a:r>
              <a:rPr lang="en-US" dirty="0" smtClean="0">
                <a:solidFill>
                  <a:schemeClr val="accent2"/>
                </a:solidFill>
                <a:latin typeface="Arial" pitchFamily="34" charset="0"/>
              </a:rPr>
              <a:t>*Oncology	</a:t>
            </a:r>
          </a:p>
          <a:p>
            <a:pPr eaLnBrk="1" hangingPunct="1"/>
            <a:r>
              <a:rPr lang="en-US" dirty="0" smtClean="0">
                <a:latin typeface="Arial" pitchFamily="34" charset="0"/>
              </a:rPr>
              <a:t>Osteoporosis </a:t>
            </a:r>
            <a:r>
              <a:rPr lang="en-US" dirty="0" smtClean="0">
                <a:solidFill>
                  <a:schemeClr val="accent2"/>
                </a:solidFill>
                <a:latin typeface="Arial" pitchFamily="34" charset="0"/>
              </a:rPr>
              <a:t>*Orthopedics</a:t>
            </a:r>
          </a:p>
          <a:p>
            <a:pPr eaLnBrk="1" hangingPunct="1">
              <a:spcBef>
                <a:spcPct val="50000"/>
              </a:spcBef>
            </a:pPr>
            <a:r>
              <a:rPr lang="en-US" dirty="0" smtClean="0">
                <a:latin typeface="Arial" pitchFamily="34" charset="0"/>
              </a:rPr>
              <a:t>Infertility, Pregnancy, Postpartum problems  </a:t>
            </a:r>
            <a:r>
              <a:rPr lang="en-US" dirty="0" smtClean="0">
                <a:solidFill>
                  <a:schemeClr val="accent2"/>
                </a:solidFill>
                <a:latin typeface="Arial" pitchFamily="34" charset="0"/>
              </a:rPr>
              <a:t>*OB/GYN</a:t>
            </a:r>
          </a:p>
          <a:p>
            <a:pPr eaLnBrk="1" hangingPunct="1"/>
            <a:r>
              <a:rPr lang="en-US" dirty="0" smtClean="0">
                <a:latin typeface="Arial" pitchFamily="34" charset="0"/>
              </a:rPr>
              <a:t>Lowers medication blood levels   </a:t>
            </a:r>
            <a:r>
              <a:rPr lang="en-US" dirty="0" smtClean="0">
                <a:solidFill>
                  <a:schemeClr val="accent2"/>
                </a:solidFill>
                <a:latin typeface="Arial" pitchFamily="34" charset="0"/>
              </a:rPr>
              <a:t>*Psychiatry, others</a:t>
            </a:r>
          </a:p>
          <a:p>
            <a:pPr eaLnBrk="1" hangingPunct="1"/>
            <a:r>
              <a:rPr lang="en-US" dirty="0" smtClean="0">
                <a:latin typeface="Arial" pitchFamily="34" charset="0"/>
              </a:rPr>
              <a:t>Prolonged wound healing </a:t>
            </a:r>
            <a:r>
              <a:rPr lang="en-US" dirty="0" smtClean="0">
                <a:solidFill>
                  <a:schemeClr val="accent2"/>
                </a:solidFill>
                <a:latin typeface="Arial" pitchFamily="34" charset="0"/>
              </a:rPr>
              <a:t>*Surgery, Infectious Disease</a:t>
            </a:r>
          </a:p>
          <a:p>
            <a:pPr eaLnBrk="1" hangingPunct="1"/>
            <a:r>
              <a:rPr lang="en-US" dirty="0" smtClean="0">
                <a:latin typeface="Arial" pitchFamily="34" charset="0"/>
              </a:rPr>
              <a:t>Vision problems (e.g. macular degeneration, cataracts)  </a:t>
            </a:r>
            <a:r>
              <a:rPr lang="en-US" dirty="0" smtClean="0">
                <a:solidFill>
                  <a:schemeClr val="accent2"/>
                </a:solidFill>
                <a:latin typeface="Arial" pitchFamily="34" charset="0"/>
              </a:rPr>
              <a:t>*Ophthalmology</a:t>
            </a:r>
          </a:p>
          <a:p>
            <a:pPr eaLnBrk="1" hangingPunct="1"/>
            <a:endParaRPr lang="en-US" b="1" dirty="0" smtClean="0">
              <a:latin typeface="Arial" pitchFamily="34" charset="0"/>
            </a:endParaRPr>
          </a:p>
          <a:p>
            <a:pPr eaLnBrk="1" hangingPunct="1"/>
            <a:r>
              <a:rPr lang="en-US" dirty="0" smtClean="0">
                <a:latin typeface="Arial" pitchFamily="34" charset="0"/>
              </a:rPr>
              <a:t>Pregnant and postpartum women</a:t>
            </a:r>
          </a:p>
          <a:p>
            <a:pPr eaLnBrk="1" hangingPunct="1"/>
            <a:r>
              <a:rPr lang="en-US" dirty="0" smtClean="0">
                <a:latin typeface="Arial" pitchFamily="34" charset="0"/>
              </a:rPr>
              <a:t>Smoking while pregnant can cause adverse health complications such as intrauterine growth retardation, low birth weight, congenital malformations, pre-mature births, and fetal mortality</a:t>
            </a:r>
            <a:r>
              <a:rPr lang="en-US" sz="1100" baseline="30000" dirty="0" smtClean="0">
                <a:latin typeface="Arial" pitchFamily="34" charset="0"/>
              </a:rPr>
              <a:t>1</a:t>
            </a:r>
            <a:r>
              <a:rPr lang="en-US" dirty="0" smtClean="0">
                <a:latin typeface="Arial" pitchFamily="34" charset="0"/>
              </a:rPr>
              <a:t>.</a:t>
            </a:r>
            <a:r>
              <a:rPr lang="en-US" dirty="0" smtClean="0">
                <a:solidFill>
                  <a:srgbClr val="000000"/>
                </a:solidFill>
                <a:latin typeface="Times New Roman" pitchFamily="18" charset="0"/>
                <a:cs typeface="Times New Roman" pitchFamily="18" charset="0"/>
              </a:rPr>
              <a:t> Source:  USDHHS, 2001</a:t>
            </a:r>
            <a:endParaRPr lang="en-US" dirty="0" smtClean="0">
              <a:latin typeface="Arial" pitchFamily="34" charset="0"/>
            </a:endParaRPr>
          </a:p>
          <a:p>
            <a:pPr eaLnBrk="1" hangingPunct="1"/>
            <a:endParaRPr lang="en-US" sz="800" dirty="0" smtClean="0">
              <a:latin typeface="Arial" pitchFamily="34" charset="0"/>
            </a:endParaRPr>
          </a:p>
          <a:p>
            <a:pPr eaLnBrk="1" hangingPunct="1"/>
            <a:r>
              <a:rPr lang="en-US" dirty="0" smtClean="0">
                <a:latin typeface="Arial" pitchFamily="34" charset="0"/>
              </a:rPr>
              <a:t>Approximately 20-30% of women continue to smoke for the duration of their pregnancy despite these risks</a:t>
            </a:r>
            <a:r>
              <a:rPr lang="en-US" sz="1100" baseline="30000" dirty="0" smtClean="0">
                <a:latin typeface="Arial" pitchFamily="34" charset="0"/>
              </a:rPr>
              <a:t>1,2</a:t>
            </a:r>
            <a:r>
              <a:rPr lang="en-US" dirty="0" smtClean="0">
                <a:latin typeface="Arial" pitchFamily="34" charset="0"/>
              </a:rPr>
              <a:t>.</a:t>
            </a:r>
            <a:r>
              <a:rPr lang="en-US" dirty="0" smtClean="0">
                <a:solidFill>
                  <a:srgbClr val="000000"/>
                </a:solidFill>
                <a:latin typeface="Times New Roman" pitchFamily="18" charset="0"/>
                <a:cs typeface="Times New Roman" pitchFamily="18" charset="0"/>
              </a:rPr>
              <a:t> Source:  LeClere et al., 1997; Fingerhut et al., 1990; </a:t>
            </a:r>
            <a:r>
              <a:rPr lang="en-US" dirty="0" err="1" smtClean="0">
                <a:solidFill>
                  <a:srgbClr val="000000"/>
                </a:solidFill>
                <a:latin typeface="Times New Roman" pitchFamily="18" charset="0"/>
                <a:cs typeface="Times New Roman" pitchFamily="18" charset="0"/>
              </a:rPr>
              <a:t>Husten</a:t>
            </a:r>
            <a:r>
              <a:rPr lang="en-US" dirty="0" smtClean="0">
                <a:solidFill>
                  <a:srgbClr val="000000"/>
                </a:solidFill>
                <a:latin typeface="Times New Roman" pitchFamily="18" charset="0"/>
                <a:cs typeface="Times New Roman" pitchFamily="18" charset="0"/>
              </a:rPr>
              <a:t> et al., 1996</a:t>
            </a:r>
          </a:p>
          <a:p>
            <a:pPr eaLnBrk="1" hangingPunct="1"/>
            <a:endParaRPr lang="en-US" dirty="0" smtClean="0">
              <a:latin typeface="Arial" pitchFamily="34" charset="0"/>
            </a:endParaRPr>
          </a:p>
          <a:p>
            <a:pPr eaLnBrk="1" hangingPunct="1"/>
            <a:endParaRPr lang="en-US" b="1" dirty="0" smtClean="0">
              <a:latin typeface="Arial" pitchFamily="34" charset="0"/>
            </a:endParaRPr>
          </a:p>
          <a:p>
            <a:pPr eaLnBrk="1" hangingPunct="1"/>
            <a:r>
              <a:rPr lang="en-US" b="1" dirty="0" smtClean="0">
                <a:latin typeface="Arial" pitchFamily="34" charset="0"/>
              </a:rPr>
              <a:t>Review the following group instructions:</a:t>
            </a:r>
            <a:endParaRPr lang="en-US" dirty="0" smtClean="0">
              <a:latin typeface="Arial" pitchFamily="34" charset="0"/>
            </a:endParaRPr>
          </a:p>
          <a:p>
            <a:pPr eaLnBrk="1" hangingPunct="1"/>
            <a:r>
              <a:rPr lang="en-US" dirty="0" smtClean="0">
                <a:latin typeface="Arial" pitchFamily="34" charset="0"/>
              </a:rPr>
              <a:t> </a:t>
            </a:r>
          </a:p>
          <a:p>
            <a:pPr eaLnBrk="1" hangingPunct="1"/>
            <a:r>
              <a:rPr lang="en-US" dirty="0" smtClean="0">
                <a:latin typeface="Arial" pitchFamily="34" charset="0"/>
              </a:rPr>
              <a:t>Illustrate to participants the different areas of the body that are hurt by tobacco.  Review from the handout the kinds of illnesses that can be caused by smoking.</a:t>
            </a:r>
          </a:p>
        </p:txBody>
      </p:sp>
      <p:sp>
        <p:nvSpPr>
          <p:cNvPr id="130052" name="Slide Number Placeholder 3"/>
          <p:cNvSpPr>
            <a:spLocks noGrp="1"/>
          </p:cNvSpPr>
          <p:nvPr>
            <p:ph type="sldNum" sz="quarter" idx="5"/>
          </p:nvPr>
        </p:nvSpPr>
        <p:spPr>
          <a:noFill/>
        </p:spPr>
        <p:txBody>
          <a:bodyPr/>
          <a:lstStyle/>
          <a:p>
            <a:pPr defTabSz="912813"/>
            <a:fld id="{BBE412AD-5BDC-4AFE-8622-A54D141C5D12}" type="slidenum">
              <a:rPr lang="en-US" smtClean="0">
                <a:solidFill>
                  <a:srgbClr val="000000"/>
                </a:solidFill>
                <a:latin typeface="Arial" pitchFamily="34" charset="0"/>
                <a:ea typeface="ＭＳ Ｐゴシック" pitchFamily="34" charset="-128"/>
              </a:rPr>
              <a:pPr defTabSz="912813"/>
              <a:t>11</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pPr eaLnBrk="1" hangingPunct="1">
              <a:spcBef>
                <a:spcPct val="40000"/>
              </a:spcBef>
              <a:spcAft>
                <a:spcPct val="40000"/>
              </a:spcAft>
            </a:pPr>
            <a:r>
              <a:rPr lang="en-US" smtClean="0">
                <a:latin typeface="Arial" pitchFamily="34" charset="0"/>
              </a:rPr>
              <a:t>More than 1/3 of all U.S. deaths each year are related to smoking, poor eating habits and physical inactivity</a:t>
            </a:r>
          </a:p>
          <a:p>
            <a:pPr eaLnBrk="1" hangingPunct="1">
              <a:spcBef>
                <a:spcPct val="0"/>
              </a:spcBef>
            </a:pPr>
            <a:r>
              <a:rPr lang="en-US" smtClean="0">
                <a:latin typeface="Arial" pitchFamily="34" charset="0"/>
              </a:rPr>
              <a:t>(http://seniorjournal.com/NEWS/Health/4-03-10causesofdeath.htm &amp; http://www.fightchronicdisease.org)</a:t>
            </a:r>
          </a:p>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pPr eaLnBrk="1" hangingPunct="1"/>
            <a:r>
              <a:rPr lang="en-US" dirty="0" smtClean="0">
                <a:latin typeface="Arial" pitchFamily="34" charset="0"/>
              </a:rPr>
              <a:t>Health centers are community-based and patient-directed organizations that serve populations with limited access to health care. These include low income populations, the uninsured, those with limited English proficiency, migrant and seasonal </a:t>
            </a:r>
            <a:r>
              <a:rPr lang="en-US" dirty="0" err="1" smtClean="0">
                <a:latin typeface="Arial" pitchFamily="34" charset="0"/>
              </a:rPr>
              <a:t>farmworkers</a:t>
            </a:r>
            <a:r>
              <a:rPr lang="en-US" dirty="0" smtClean="0">
                <a:latin typeface="Arial" pitchFamily="34" charset="0"/>
              </a:rPr>
              <a:t>, individuals and families experiencing homelessness, and those living in public housing.</a:t>
            </a:r>
          </a:p>
          <a:p>
            <a:pPr eaLnBrk="1" hangingPunct="1"/>
            <a:endParaRPr lang="en-US" dirty="0" smtClean="0">
              <a:latin typeface="Arial" pitchFamily="34" charset="0"/>
            </a:endParaRPr>
          </a:p>
          <a:p>
            <a:pPr eaLnBrk="1" hangingPunct="1"/>
            <a:r>
              <a:rPr lang="en-US" dirty="0" smtClean="0">
                <a:latin typeface="Arial" pitchFamily="34" charset="0"/>
              </a:rPr>
              <a:t>Who Health Centers Serve</a:t>
            </a:r>
          </a:p>
          <a:p>
            <a:pPr eaLnBrk="1" hangingPunct="1"/>
            <a:endParaRPr lang="en-US" dirty="0" smtClean="0">
              <a:latin typeface="Arial" pitchFamily="34" charset="0"/>
            </a:endParaRPr>
          </a:p>
          <a:p>
            <a:pPr eaLnBrk="1" hangingPunct="1"/>
            <a:r>
              <a:rPr lang="en-US" dirty="0" smtClean="0">
                <a:latin typeface="Arial" pitchFamily="34" charset="0"/>
              </a:rPr>
              <a:t>■People of all ages. Approximately 33 percent of patients in 2009 were children (age 18 and younger); about 7 percent were 65 or older.</a:t>
            </a:r>
          </a:p>
          <a:p>
            <a:pPr eaLnBrk="1" hangingPunct="1"/>
            <a:endParaRPr lang="en-US" dirty="0" smtClean="0">
              <a:latin typeface="Arial" pitchFamily="34" charset="0"/>
            </a:endParaRPr>
          </a:p>
          <a:p>
            <a:pPr eaLnBrk="1" hangingPunct="1"/>
            <a:r>
              <a:rPr lang="en-US" dirty="0" smtClean="0">
                <a:latin typeface="Arial" pitchFamily="34" charset="0"/>
              </a:rPr>
              <a:t>■People without and with health insurance. The proportion of uninsured patients of all ages was approximately 38% in 2009, while the number of uninsured patients increased from 4 million in 2001 to over 7.2 million in 2009.</a:t>
            </a:r>
          </a:p>
          <a:p>
            <a:pPr eaLnBrk="1" hangingPunct="1"/>
            <a:endParaRPr lang="en-US" dirty="0" smtClean="0">
              <a:latin typeface="Arial" pitchFamily="34" charset="0"/>
            </a:endParaRPr>
          </a:p>
          <a:p>
            <a:pPr eaLnBrk="1" hangingPunct="1"/>
            <a:r>
              <a:rPr lang="en-US" dirty="0" smtClean="0">
                <a:latin typeface="Arial" pitchFamily="34" charset="0"/>
              </a:rPr>
              <a:t>■People of all races and ethnicities. In 2009, 27 percent of health center patients were African-American and 35 percent were Hispanic/Latino--more than twice the proportion of African-Americans and over two times the proportion of Hispanics/Latinos reported in the overall U.S. population.</a:t>
            </a:r>
          </a:p>
          <a:p>
            <a:pPr eaLnBrk="1" hangingPunct="1"/>
            <a:endParaRPr lang="en-US" dirty="0" smtClean="0">
              <a:latin typeface="Arial" pitchFamily="34" charset="0"/>
            </a:endParaRPr>
          </a:p>
          <a:p>
            <a:pPr eaLnBrk="1" hangingPunct="1"/>
            <a:r>
              <a:rPr lang="en-US" dirty="0" smtClean="0">
                <a:latin typeface="Arial" pitchFamily="34" charset="0"/>
              </a:rPr>
              <a:t>■Special populations. In 2009, health centers served nearly 865,000 migrant and seasonal farm workers and their families; more than 1 million individuals experiencing homelessness; and more than 165,000 residents of public housing.</a:t>
            </a:r>
          </a:p>
          <a:p>
            <a:pPr eaLnBrk="1" hangingPunct="1"/>
            <a:endParaRPr lang="en-US" dirty="0" smtClean="0">
              <a:latin typeface="Arial" pitchFamily="34" charset="0"/>
            </a:endParaRPr>
          </a:p>
          <a:p>
            <a:pPr eaLnBrk="1" hangingPunct="1"/>
            <a:r>
              <a:rPr lang="en-US" dirty="0" smtClean="0">
                <a:latin typeface="Arial" pitchFamily="34" charset="0"/>
              </a:rPr>
              <a:t>HRSA Performance Measures:</a:t>
            </a:r>
          </a:p>
          <a:p>
            <a:pPr eaLnBrk="1" hangingPunct="1"/>
            <a:endParaRPr lang="en-US" dirty="0" smtClean="0">
              <a:latin typeface="Arial" pitchFamily="34" charset="0"/>
            </a:endParaRPr>
          </a:p>
          <a:p>
            <a:pPr eaLnBrk="1" hangingPunct="1"/>
            <a:r>
              <a:rPr lang="en-US" dirty="0" smtClean="0">
                <a:latin typeface="Arial" pitchFamily="34" charset="0"/>
              </a:rPr>
              <a:t>-Percentage of patients age 18 years and older who were queried about tobacco use one or more times within 24 months</a:t>
            </a:r>
          </a:p>
          <a:p>
            <a:pPr eaLnBrk="1" hangingPunct="1"/>
            <a:r>
              <a:rPr lang="en-US" dirty="0" smtClean="0">
                <a:latin typeface="Arial" pitchFamily="34" charset="0"/>
              </a:rPr>
              <a:t>-Percentage of patients age 18 years and older who were counseled by provider to quit smoking</a:t>
            </a:r>
          </a:p>
          <a:p>
            <a:pPr eaLnBrk="1" hangingPunct="1"/>
            <a:endParaRPr 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pPr algn="r" eaLnBrk="1" hangingPunct="1"/>
            <a:fld id="{15FAE2AF-7480-41E4-8EF9-B50AFB8189F5}" type="slidenum">
              <a:rPr lang="en-US" sz="1200"/>
              <a:pPr algn="r" eaLnBrk="1" hangingPunct="1"/>
              <a:t>14</a:t>
            </a:fld>
            <a:endParaRPr lang="en-US" sz="1200" dirty="0"/>
          </a:p>
        </p:txBody>
      </p:sp>
      <p:sp>
        <p:nvSpPr>
          <p:cNvPr id="196611" name="Rectangle 2"/>
          <p:cNvSpPr>
            <a:spLocks noGrp="1" noRot="1" noChangeAspect="1" noChangeArrowheads="1" noTextEdit="1"/>
          </p:cNvSpPr>
          <p:nvPr>
            <p:ph type="sldImg"/>
          </p:nvPr>
        </p:nvSpPr>
        <p:spPr>
          <a:xfrm>
            <a:off x="1744663" y="685800"/>
            <a:ext cx="3381375" cy="2536825"/>
          </a:xfrm>
          <a:ln/>
        </p:spPr>
      </p:sp>
      <p:sp>
        <p:nvSpPr>
          <p:cNvPr id="196612" name="Rectangle 5"/>
          <p:cNvSpPr>
            <a:spLocks noGrp="1" noChangeArrowheads="1"/>
          </p:cNvSpPr>
          <p:nvPr>
            <p:ph type="body" idx="1"/>
          </p:nvPr>
        </p:nvSpPr>
        <p:spPr>
          <a:xfrm>
            <a:off x="587031" y="3482090"/>
            <a:ext cx="5823709" cy="5254365"/>
          </a:xfrm>
          <a:noFill/>
          <a:ln>
            <a:solidFill>
              <a:schemeClr val="tx1"/>
            </a:solidFill>
          </a:ln>
          <a:extLst>
            <a:ext uri="{909E8E84-426E-40DD-AFC4-6F175D3DCCD1}">
              <a14:hiddenFill xmlns:a14="http://schemas.microsoft.com/office/drawing/2010/main">
                <a:solidFill>
                  <a:srgbClr val="FFFFFF"/>
                </a:solidFill>
              </a14:hiddenFill>
            </a:ext>
          </a:extLst>
        </p:spPr>
        <p:txBody>
          <a:bodyPr lIns="92916" tIns="46457" rIns="92916" bIns="46457"/>
          <a:lstStyle/>
          <a:p>
            <a:pPr eaLnBrk="1" hangingPunct="1">
              <a:tabLst>
                <a:tab pos="224325" algn="l"/>
              </a:tabLst>
            </a:pPr>
            <a:r>
              <a:rPr lang="en-US" altLang="en-US" sz="900" dirty="0" smtClean="0">
                <a:latin typeface="Arial" pitchFamily="34" charset="0"/>
              </a:rPr>
              <a:t>This graph demonstrates trends in smoking among adults in the U.S. between 1955 and 2007 (CDC, 1999, 2008). Since 1990, the smoking prevalence among men and women has experienced only a slight decline, compared to previous decades, highlighting a need for enhanced tobacco control efforts. In 2007, results of the National Health Interview Survey (NHIS) indicated that approximately 43.4 million adults (19.8% of the U.S. adult population) are current smokers</a:t>
            </a:r>
            <a:r>
              <a:rPr lang="en-US" altLang="en-US" sz="900" baseline="30000" dirty="0" smtClean="0">
                <a:latin typeface="Arial" pitchFamily="34" charset="0"/>
              </a:rPr>
              <a:t>1</a:t>
            </a:r>
            <a:r>
              <a:rPr lang="en-US" altLang="en-US" sz="900" dirty="0" smtClean="0">
                <a:latin typeface="Arial" pitchFamily="34" charset="0"/>
              </a:rPr>
              <a:t> (CDC, 2008). Of these, 77.8% smoke every day and 22.2% smoke some days (CDC, 2008). A greater proportion of men (22.3%) than women (17.4%) are current smokers.</a:t>
            </a:r>
          </a:p>
          <a:p>
            <a:pPr eaLnBrk="1" hangingPunct="1">
              <a:tabLst>
                <a:tab pos="224325" algn="l"/>
              </a:tabLst>
            </a:pPr>
            <a:endParaRPr lang="en-US" altLang="en-US" sz="900" dirty="0" smtClean="0">
              <a:latin typeface="Arial" pitchFamily="34" charset="0"/>
            </a:endParaRPr>
          </a:p>
          <a:p>
            <a:pPr eaLnBrk="1" hangingPunct="1">
              <a:tabLst>
                <a:tab pos="224325" algn="l"/>
              </a:tabLst>
            </a:pPr>
            <a:r>
              <a:rPr lang="en-US" altLang="en-US" sz="900" dirty="0" smtClean="0">
                <a:latin typeface="Arial" pitchFamily="34" charset="0"/>
              </a:rPr>
              <a:t>An estimated 70% of all smokers want to quit completely (CDC, 2002). In 2007, approximately 13.4 million (39.8%) of current smokers stopped smoking at least 1 day during the past 12 months because they were trying to quit (CDC, 2008). In 2007, an estimated 47.3 million adults were former smokers,</a:t>
            </a:r>
            <a:r>
              <a:rPr lang="en-US" altLang="en-US" sz="900" baseline="30000" dirty="0" smtClean="0">
                <a:latin typeface="Arial" pitchFamily="34" charset="0"/>
              </a:rPr>
              <a:t>2</a:t>
            </a:r>
            <a:r>
              <a:rPr lang="en-US" altLang="en-US" sz="900" dirty="0" smtClean="0">
                <a:latin typeface="Arial" pitchFamily="34" charset="0"/>
              </a:rPr>
              <a:t> representing 52.1% of persons who had ever smoked (CDC, 2008). </a:t>
            </a:r>
          </a:p>
          <a:p>
            <a:pPr eaLnBrk="1" hangingPunct="1">
              <a:tabLst>
                <a:tab pos="224325" algn="l"/>
              </a:tabLst>
            </a:pPr>
            <a:endParaRPr lang="en-US" altLang="en-US" sz="900" dirty="0" smtClean="0">
              <a:latin typeface="Arial" pitchFamily="34" charset="0"/>
            </a:endParaRPr>
          </a:p>
          <a:p>
            <a:pPr eaLnBrk="1" hangingPunct="1">
              <a:tabLst>
                <a:tab pos="224325" algn="l"/>
              </a:tabLst>
            </a:pPr>
            <a:r>
              <a:rPr lang="en-US" altLang="en-US" sz="900" b="1" dirty="0" smtClean="0">
                <a:latin typeface="Arial" pitchFamily="34" charset="0"/>
                <a:sym typeface="Webdings" pitchFamily="18" charset="2"/>
              </a:rPr>
              <a:t>♪ </a:t>
            </a:r>
            <a:r>
              <a:rPr lang="en-US" altLang="en-US" sz="900" b="1" dirty="0" smtClean="0">
                <a:latin typeface="Arial" pitchFamily="34" charset="0"/>
              </a:rPr>
              <a:t>Note to instructor(s):</a:t>
            </a:r>
            <a:r>
              <a:rPr lang="en-US" altLang="en-US" sz="900" dirty="0" smtClean="0">
                <a:latin typeface="Arial" pitchFamily="34" charset="0"/>
              </a:rPr>
              <a:t> Cessation statistics vary depending on factors such as the duration of follow-up, definitions of abstinence, and whether reports of cessation were biologically confirmed. According to the CDC (2002), 4.7% of smokers who had smoked every day or some days during the past year had quit and were able to maintain abstinence for 3–12 months in 2000. </a:t>
            </a:r>
          </a:p>
          <a:p>
            <a:pPr eaLnBrk="1" hangingPunct="1">
              <a:tabLst>
                <a:tab pos="224325" algn="l"/>
              </a:tabLst>
            </a:pPr>
            <a:endParaRPr lang="en-US" altLang="en-US" sz="900" dirty="0" smtClean="0">
              <a:latin typeface="Arial" pitchFamily="34" charset="0"/>
            </a:endParaRPr>
          </a:p>
          <a:p>
            <a:pPr eaLnBrk="1" hangingPunct="1">
              <a:tabLst>
                <a:tab pos="224325" algn="l"/>
              </a:tabLst>
            </a:pPr>
            <a:r>
              <a:rPr lang="en-US" altLang="en-US" sz="900" baseline="30000" dirty="0" smtClean="0">
                <a:latin typeface="Arial" pitchFamily="34" charset="0"/>
              </a:rPr>
              <a:t>1</a:t>
            </a:r>
            <a:r>
              <a:rPr lang="en-US" altLang="en-US" sz="900" dirty="0" smtClean="0">
                <a:latin typeface="Arial" pitchFamily="34" charset="0"/>
              </a:rPr>
              <a:t>Current smokers: persons who reported having smoked </a:t>
            </a:r>
            <a:r>
              <a:rPr lang="en-US" altLang="en-US" sz="900" dirty="0" smtClean="0">
                <a:latin typeface="Arial" pitchFamily="34" charset="0"/>
                <a:sym typeface="Symbol" pitchFamily="18" charset="2"/>
              </a:rPr>
              <a:t>100 or more cigarettes during their lifetime and who smoked every day or some days at the time of the interview.</a:t>
            </a:r>
          </a:p>
          <a:p>
            <a:pPr eaLnBrk="1" hangingPunct="1">
              <a:tabLst>
                <a:tab pos="224325" algn="l"/>
              </a:tabLst>
            </a:pPr>
            <a:r>
              <a:rPr lang="en-US" altLang="en-US" sz="900" baseline="30000" dirty="0" smtClean="0">
                <a:latin typeface="Arial" pitchFamily="34" charset="0"/>
              </a:rPr>
              <a:t>2</a:t>
            </a:r>
            <a:r>
              <a:rPr lang="en-US" altLang="en-US" sz="900" dirty="0" smtClean="0">
                <a:latin typeface="Arial" pitchFamily="34" charset="0"/>
              </a:rPr>
              <a:t>Former smokers: persons who reported having smoked 100 or more cigarettes during their lifetime but currently did not smoke.</a:t>
            </a:r>
          </a:p>
          <a:p>
            <a:pPr eaLnBrk="1" hangingPunct="1">
              <a:lnSpc>
                <a:spcPct val="90000"/>
              </a:lnSpc>
              <a:tabLst>
                <a:tab pos="224325" algn="l"/>
              </a:tabLst>
            </a:pPr>
            <a:endParaRPr lang="en-US" altLang="en-US" sz="900" dirty="0" smtClean="0">
              <a:latin typeface="Arial" pitchFamily="34" charset="0"/>
            </a:endParaRPr>
          </a:p>
          <a:p>
            <a:pPr eaLnBrk="1" hangingPunct="1">
              <a:lnSpc>
                <a:spcPct val="90000"/>
              </a:lnSpc>
              <a:tabLst>
                <a:tab pos="224325" algn="l"/>
              </a:tabLst>
            </a:pPr>
            <a:endParaRPr lang="en-US" altLang="en-US" sz="900" dirty="0" smtClean="0">
              <a:latin typeface="Arial" pitchFamily="34" charset="0"/>
            </a:endParaRPr>
          </a:p>
          <a:p>
            <a:pPr eaLnBrk="1" hangingPunct="1">
              <a:lnSpc>
                <a:spcPct val="90000"/>
              </a:lnSpc>
              <a:tabLst>
                <a:tab pos="224325" algn="l"/>
              </a:tabLst>
            </a:pPr>
            <a:endParaRPr lang="en-US" sz="900" dirty="0" smtClean="0">
              <a:latin typeface="Arial" pitchFamily="34" charset="0"/>
            </a:endParaRPr>
          </a:p>
          <a:p>
            <a:pPr eaLnBrk="1" hangingPunct="1">
              <a:lnSpc>
                <a:spcPct val="90000"/>
              </a:lnSpc>
              <a:tabLst>
                <a:tab pos="224325" algn="l"/>
              </a:tabLst>
            </a:pPr>
            <a:r>
              <a:rPr lang="en-US" sz="800" dirty="0" smtClean="0">
                <a:latin typeface="Arial" pitchFamily="34" charset="0"/>
              </a:rPr>
              <a:t>Centers for Disease Control and Prevention (CDC). (1999). Achievements in public health, 1900–1999: Tobacco use—United States, 1900–1999. </a:t>
            </a:r>
            <a:r>
              <a:rPr lang="en-US" sz="800" i="1" dirty="0" smtClean="0">
                <a:latin typeface="Arial" pitchFamily="34" charset="0"/>
              </a:rPr>
              <a:t>MMWR </a:t>
            </a:r>
            <a:r>
              <a:rPr lang="en-US" sz="800" dirty="0" smtClean="0">
                <a:latin typeface="Arial" pitchFamily="34" charset="0"/>
              </a:rPr>
              <a:t>48:986–993.</a:t>
            </a:r>
          </a:p>
          <a:p>
            <a:pPr eaLnBrk="1" hangingPunct="1">
              <a:lnSpc>
                <a:spcPct val="90000"/>
              </a:lnSpc>
              <a:tabLst>
                <a:tab pos="224325" algn="l"/>
              </a:tabLst>
            </a:pPr>
            <a:r>
              <a:rPr lang="en-US" altLang="en-US" sz="800" dirty="0" smtClean="0">
                <a:latin typeface="Arial" pitchFamily="34" charset="0"/>
              </a:rPr>
              <a:t>Centers for Disease Control and Prevention. (2002). Cigarette smoking among adults—United States, 2000. </a:t>
            </a:r>
            <a:r>
              <a:rPr lang="en-US" altLang="en-US" sz="800" i="1" dirty="0" smtClean="0">
                <a:latin typeface="Arial" pitchFamily="34" charset="0"/>
              </a:rPr>
              <a:t>MMWR</a:t>
            </a:r>
            <a:r>
              <a:rPr lang="en-US" altLang="en-US" sz="800" dirty="0" smtClean="0">
                <a:latin typeface="Arial" pitchFamily="34" charset="0"/>
              </a:rPr>
              <a:t> 51:642–645.</a:t>
            </a:r>
            <a:endParaRPr lang="en-US" sz="800" dirty="0" smtClean="0">
              <a:latin typeface="Arial" pitchFamily="34" charset="0"/>
            </a:endParaRPr>
          </a:p>
          <a:p>
            <a:pPr eaLnBrk="1" hangingPunct="1">
              <a:lnSpc>
                <a:spcPct val="90000"/>
              </a:lnSpc>
              <a:tabLst>
                <a:tab pos="224325" algn="l"/>
              </a:tabLst>
            </a:pPr>
            <a:r>
              <a:rPr lang="en-US" altLang="en-US" sz="800" dirty="0" smtClean="0">
                <a:latin typeface="Arial" pitchFamily="34" charset="0"/>
              </a:rPr>
              <a:t>Centers for Disease Control and Prevention. (2008). Tobacco use among adults—United States, 2007. </a:t>
            </a:r>
            <a:r>
              <a:rPr lang="en-US" altLang="en-US" sz="800" i="1" dirty="0" smtClean="0">
                <a:latin typeface="Arial" pitchFamily="34" charset="0"/>
              </a:rPr>
              <a:t>MMWR </a:t>
            </a:r>
            <a:r>
              <a:rPr lang="en-US" altLang="en-US" sz="800" dirty="0" smtClean="0">
                <a:latin typeface="Arial" pitchFamily="34" charset="0"/>
              </a:rPr>
              <a:t>57:1221–1226.</a:t>
            </a:r>
          </a:p>
          <a:p>
            <a:pPr>
              <a:spcBef>
                <a:spcPct val="0"/>
              </a:spcBef>
              <a:tabLst>
                <a:tab pos="224325" algn="l"/>
              </a:tabLst>
            </a:pPr>
            <a:endParaRPr lang="en-US" sz="900" dirty="0" smtClean="0">
              <a:solidFill>
                <a:srgbClr val="000000"/>
              </a:solidFill>
              <a:latin typeface="Arial" pitchFamily="34" charset="0"/>
            </a:endParaRPr>
          </a:p>
          <a:p>
            <a:pPr>
              <a:spcBef>
                <a:spcPct val="0"/>
              </a:spcBef>
              <a:tabLst>
                <a:tab pos="224325" algn="l"/>
              </a:tabLst>
            </a:pPr>
            <a:r>
              <a:rPr lang="en-US" sz="900" dirty="0" smtClean="0">
                <a:solidFill>
                  <a:srgbClr val="000000"/>
                </a:solidFill>
                <a:latin typeface="Arial" pitchFamily="34" charset="0"/>
              </a:rPr>
              <a:t>Slide is used with permission, Rx for Change: Clinician-Assisted Tobacco Cessation. Copyright © 1999-2009 The Regents of the University of California. All rights reserved.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8787DE56-2FF6-4EDE-99D7-15A53C805F61}" type="slidenum">
              <a:rPr lang="en-US" smtClean="0">
                <a:solidFill>
                  <a:srgbClr val="000000"/>
                </a:solidFill>
                <a:cs typeface="Arial" charset="0"/>
              </a:rPr>
              <a:pPr/>
              <a:t>15</a:t>
            </a:fld>
            <a:endParaRPr lang="en-US" smtClean="0">
              <a:solidFill>
                <a:srgbClr val="000000"/>
              </a:solidFill>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DD1E77D-F05B-48EA-9488-AB1D02A82A59}" type="slidenum">
              <a:rPr lang="en-US" smtClean="0">
                <a:latin typeface="Arial" pitchFamily="34" charset="0"/>
              </a:rPr>
              <a:pPr/>
              <a:t>16</a:t>
            </a:fld>
            <a:endParaRPr lang="en-US" smtClean="0">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defRPr>
            </a:lvl1pPr>
            <a:lvl2pPr marL="729057" indent="-280406" defTabSz="914437">
              <a:defRPr sz="2400">
                <a:solidFill>
                  <a:schemeClr val="tx1"/>
                </a:solidFill>
                <a:latin typeface="Arial" pitchFamily="34" charset="0"/>
              </a:defRPr>
            </a:lvl2pPr>
            <a:lvl3pPr marL="1121626" indent="-224325" defTabSz="914437">
              <a:defRPr sz="2400">
                <a:solidFill>
                  <a:schemeClr val="tx1"/>
                </a:solidFill>
                <a:latin typeface="Arial" pitchFamily="34" charset="0"/>
              </a:defRPr>
            </a:lvl3pPr>
            <a:lvl4pPr marL="1570276" indent="-224325" defTabSz="914437">
              <a:defRPr sz="2400">
                <a:solidFill>
                  <a:schemeClr val="tx1"/>
                </a:solidFill>
                <a:latin typeface="Arial" pitchFamily="34" charset="0"/>
              </a:defRPr>
            </a:lvl4pPr>
            <a:lvl5pPr marL="2018927" indent="-224325" defTabSz="914437">
              <a:defRPr sz="2400">
                <a:solidFill>
                  <a:schemeClr val="tx1"/>
                </a:solidFill>
                <a:latin typeface="Arial" pitchFamily="34" charset="0"/>
              </a:defRPr>
            </a:lvl5pPr>
            <a:lvl6pPr marL="2467577" indent="-224325" defTabSz="914437" eaLnBrk="0" fontAlgn="base" hangingPunct="0">
              <a:spcBef>
                <a:spcPct val="0"/>
              </a:spcBef>
              <a:spcAft>
                <a:spcPct val="0"/>
              </a:spcAft>
              <a:defRPr sz="2400">
                <a:solidFill>
                  <a:schemeClr val="tx1"/>
                </a:solidFill>
                <a:latin typeface="Arial" pitchFamily="34" charset="0"/>
              </a:defRPr>
            </a:lvl6pPr>
            <a:lvl7pPr marL="2916227" indent="-224325" defTabSz="914437" eaLnBrk="0" fontAlgn="base" hangingPunct="0">
              <a:spcBef>
                <a:spcPct val="0"/>
              </a:spcBef>
              <a:spcAft>
                <a:spcPct val="0"/>
              </a:spcAft>
              <a:defRPr sz="2400">
                <a:solidFill>
                  <a:schemeClr val="tx1"/>
                </a:solidFill>
                <a:latin typeface="Arial" pitchFamily="34" charset="0"/>
              </a:defRPr>
            </a:lvl7pPr>
            <a:lvl8pPr marL="3364878" indent="-224325" defTabSz="914437" eaLnBrk="0" fontAlgn="base" hangingPunct="0">
              <a:spcBef>
                <a:spcPct val="0"/>
              </a:spcBef>
              <a:spcAft>
                <a:spcPct val="0"/>
              </a:spcAft>
              <a:defRPr sz="2400">
                <a:solidFill>
                  <a:schemeClr val="tx1"/>
                </a:solidFill>
                <a:latin typeface="Arial" pitchFamily="34" charset="0"/>
              </a:defRPr>
            </a:lvl8pPr>
            <a:lvl9pPr marL="3813528" indent="-224325" defTabSz="914437" eaLnBrk="0" fontAlgn="base" hangingPunct="0">
              <a:spcBef>
                <a:spcPct val="0"/>
              </a:spcBef>
              <a:spcAft>
                <a:spcPct val="0"/>
              </a:spcAft>
              <a:defRPr sz="2400">
                <a:solidFill>
                  <a:schemeClr val="tx1"/>
                </a:solidFill>
                <a:latin typeface="Arial" pitchFamily="34" charset="0"/>
              </a:defRPr>
            </a:lvl9pPr>
          </a:lstStyle>
          <a:p>
            <a:fld id="{6238E216-2637-44B6-AF4B-3C54FDC8C673}" type="slidenum">
              <a:rPr lang="en-US" sz="1200" smtClean="0"/>
              <a:pPr/>
              <a:t>17</a:t>
            </a:fld>
            <a:endParaRPr lang="en-US" sz="1200"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A02FAC9-1294-4EFD-A7F8-941909679420}" type="slidenum">
              <a:rPr lang="en-US" smtClean="0">
                <a:latin typeface="Arial" pitchFamily="34" charset="0"/>
              </a:rPr>
              <a:pPr/>
              <a:t>18</a:t>
            </a:fld>
            <a:endParaRPr lang="en-US" smtClean="0">
              <a:latin typeface="Arial" pitchFamily="34" charset="0"/>
            </a:endParaRPr>
          </a:p>
        </p:txBody>
      </p:sp>
      <p:sp>
        <p:nvSpPr>
          <p:cNvPr id="136195" name="Rectangle 2"/>
          <p:cNvSpPr>
            <a:spLocks noGrp="1" noRot="1" noChangeAspect="1" noChangeArrowheads="1" noTextEdit="1"/>
          </p:cNvSpPr>
          <p:nvPr>
            <p:ph type="sldImg"/>
          </p:nvPr>
        </p:nvSpPr>
        <p:spPr>
          <a:xfrm>
            <a:off x="1744663" y="685800"/>
            <a:ext cx="3381375" cy="2536825"/>
          </a:xfrm>
          <a:ln/>
        </p:spPr>
      </p:sp>
      <p:sp>
        <p:nvSpPr>
          <p:cNvPr id="136196" name="Rectangle 3"/>
          <p:cNvSpPr>
            <a:spLocks noGrp="1" noChangeArrowheads="1"/>
          </p:cNvSpPr>
          <p:nvPr>
            <p:ph type="body" idx="1"/>
          </p:nvPr>
        </p:nvSpPr>
        <p:spPr>
          <a:xfrm>
            <a:off x="561975" y="3371850"/>
            <a:ext cx="5741988" cy="5086350"/>
          </a:xfrm>
          <a:noFill/>
          <a:ln/>
        </p:spPr>
        <p:txBody>
          <a:bodyPr/>
          <a:lstStyle/>
          <a:p>
            <a:pPr eaLnBrk="1" hangingPunct="1">
              <a:lnSpc>
                <a:spcPct val="90000"/>
              </a:lnSpc>
              <a:tabLst>
                <a:tab pos="896938" algn="l"/>
                <a:tab pos="1119188" algn="l"/>
                <a:tab pos="1681163" algn="l"/>
                <a:tab pos="2635250" algn="l"/>
              </a:tabLst>
            </a:pPr>
            <a:r>
              <a:rPr lang="en-US" altLang="en-US" sz="1000" smtClean="0">
                <a:latin typeface="Arial" pitchFamily="34" charset="0"/>
              </a:rPr>
              <a:t>Cigarette smoking is the primary known preventable cause of premature death in the U.S. Each year, nearly half a million Americans die from cigarette smoking; one of every five deaths in the U.S. is smoking related (CDC, 2008). This number surpasses the combined death toll due to alcohol, car accidents, suicides, homicides, HIV disease, and illicit drug use.</a:t>
            </a:r>
          </a:p>
          <a:p>
            <a:pPr eaLnBrk="1" hangingPunct="1">
              <a:lnSpc>
                <a:spcPct val="90000"/>
              </a:lnSpc>
              <a:tabLst>
                <a:tab pos="896938" algn="l"/>
                <a:tab pos="1119188" algn="l"/>
                <a:tab pos="1681163" algn="l"/>
                <a:tab pos="2635250" algn="l"/>
              </a:tabLst>
            </a:pPr>
            <a:endParaRPr lang="en-US" altLang="en-US" sz="1000" smtClean="0">
              <a:latin typeface="Arial" pitchFamily="34" charset="0"/>
            </a:endParaRPr>
          </a:p>
          <a:p>
            <a:pPr eaLnBrk="1" hangingPunct="1">
              <a:lnSpc>
                <a:spcPct val="90000"/>
              </a:lnSpc>
              <a:tabLst>
                <a:tab pos="896938" algn="l"/>
                <a:tab pos="1119188" algn="l"/>
                <a:tab pos="1681163" algn="l"/>
                <a:tab pos="2635250" algn="l"/>
              </a:tabLst>
            </a:pPr>
            <a:r>
              <a:rPr lang="en-US" altLang="en-US" sz="1000" smtClean="0">
                <a:latin typeface="Arial" pitchFamily="34" charset="0"/>
              </a:rPr>
              <a:t>Average number of years of life lost because of smoking, for male and female smokers (CDC, 2002):</a:t>
            </a:r>
          </a:p>
          <a:p>
            <a:pPr eaLnBrk="1" hangingPunct="1">
              <a:lnSpc>
                <a:spcPct val="90000"/>
              </a:lnSpc>
              <a:tabLst>
                <a:tab pos="896938" algn="l"/>
                <a:tab pos="1119188" algn="l"/>
                <a:tab pos="1681163" algn="l"/>
                <a:tab pos="2635250" algn="l"/>
              </a:tabLst>
            </a:pPr>
            <a:r>
              <a:rPr lang="en-US" altLang="en-US" sz="1000" smtClean="0">
                <a:latin typeface="Arial" pitchFamily="34" charset="0"/>
              </a:rPr>
              <a:t>	Males	13.2 years</a:t>
            </a:r>
          </a:p>
          <a:p>
            <a:pPr eaLnBrk="1" hangingPunct="1">
              <a:lnSpc>
                <a:spcPct val="90000"/>
              </a:lnSpc>
              <a:spcBef>
                <a:spcPct val="0"/>
              </a:spcBef>
              <a:tabLst>
                <a:tab pos="896938" algn="l"/>
                <a:tab pos="1119188" algn="l"/>
                <a:tab pos="1681163" algn="l"/>
                <a:tab pos="2635250" algn="l"/>
              </a:tabLst>
            </a:pPr>
            <a:r>
              <a:rPr lang="en-US" altLang="en-US" sz="1000" smtClean="0">
                <a:latin typeface="Arial" pitchFamily="34" charset="0"/>
              </a:rPr>
              <a:t>	Females	14.5 years</a:t>
            </a:r>
          </a:p>
          <a:p>
            <a:pPr eaLnBrk="1" hangingPunct="1">
              <a:lnSpc>
                <a:spcPct val="90000"/>
              </a:lnSpc>
              <a:tabLst>
                <a:tab pos="896938" algn="l"/>
                <a:tab pos="1119188" algn="l"/>
                <a:tab pos="1681163" algn="l"/>
                <a:tab pos="2635250" algn="l"/>
              </a:tabLst>
            </a:pPr>
            <a:r>
              <a:rPr lang="en-US" sz="1000" smtClean="0">
                <a:latin typeface="Arial" pitchFamily="34" charset="0"/>
              </a:rPr>
              <a:t>A total of </a:t>
            </a:r>
            <a:r>
              <a:rPr lang="en-US" sz="1000" b="1" smtClean="0">
                <a:latin typeface="Arial" pitchFamily="34" charset="0"/>
              </a:rPr>
              <a:t>443,595 annual deaths</a:t>
            </a:r>
            <a:r>
              <a:rPr lang="en-US" sz="1000" smtClean="0">
                <a:latin typeface="Arial" pitchFamily="34" charset="0"/>
              </a:rPr>
              <a:t> due to cigarette smoking are reported by the CDC (2008) as follows:</a:t>
            </a:r>
          </a:p>
          <a:p>
            <a:pPr eaLnBrk="1" hangingPunct="1">
              <a:lnSpc>
                <a:spcPct val="90000"/>
              </a:lnSpc>
              <a:tabLst>
                <a:tab pos="896938" algn="l"/>
                <a:tab pos="1119188" algn="l"/>
                <a:tab pos="1681163" algn="l"/>
                <a:tab pos="2635250" algn="l"/>
              </a:tabLst>
            </a:pPr>
            <a:r>
              <a:rPr lang="en-US" sz="1000" smtClean="0">
                <a:latin typeface="Arial" pitchFamily="34" charset="0"/>
              </a:rPr>
              <a:t>	Cardiovascular disease…………	128,497</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Ischemic heart disease, other heart diseases, cerebrovascular 			diseases, atherosclerosis, aortic aneurysm, other circulatory diseases</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Lung cancer………………………125,522</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Trachea, lung, bronchus (not including lung cancer due to second-hand smoke 		exposure)</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Respiratory diseases…………….103,338</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Pneumonia, influenza, bronchitis, emphysema, chronic airway obstruction</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Second-hand smoke……………....49,400 </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Cancers other than lung…………..35,326</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Lip, oral cavity, pharynx, esophagus, pancreas, larynx, cervix, uterus, urinary 			bladder, kidney, other urinary</a:t>
            </a:r>
          </a:p>
          <a:p>
            <a:pPr eaLnBrk="1" hangingPunct="1">
              <a:lnSpc>
                <a:spcPct val="90000"/>
              </a:lnSpc>
              <a:spcBef>
                <a:spcPct val="0"/>
              </a:spcBef>
              <a:tabLst>
                <a:tab pos="896938" algn="l"/>
                <a:tab pos="1119188" algn="l"/>
                <a:tab pos="1681163" algn="l"/>
                <a:tab pos="2635250" algn="l"/>
              </a:tabLst>
            </a:pPr>
            <a:r>
              <a:rPr lang="en-US" sz="1000" smtClean="0">
                <a:latin typeface="Arial" pitchFamily="34" charset="0"/>
              </a:rPr>
              <a:t>	Other………………………………….1,512</a:t>
            </a:r>
          </a:p>
          <a:p>
            <a:pPr eaLnBrk="1" hangingPunct="1">
              <a:lnSpc>
                <a:spcPct val="90000"/>
              </a:lnSpc>
              <a:spcBef>
                <a:spcPct val="0"/>
              </a:spcBef>
              <a:tabLst>
                <a:tab pos="896938" algn="l"/>
                <a:tab pos="1119188" algn="l"/>
                <a:tab pos="1681163" algn="l"/>
                <a:tab pos="2635250" algn="l"/>
              </a:tabLst>
            </a:pPr>
            <a:endParaRPr lang="en-US" sz="1000" smtClean="0">
              <a:latin typeface="Arial" pitchFamily="34" charset="0"/>
            </a:endParaRPr>
          </a:p>
          <a:p>
            <a:pPr eaLnBrk="1" hangingPunct="1">
              <a:lnSpc>
                <a:spcPct val="90000"/>
              </a:lnSpc>
              <a:tabLst>
                <a:tab pos="896938" algn="l"/>
                <a:tab pos="1119188" algn="l"/>
                <a:tab pos="1681163" algn="l"/>
                <a:tab pos="2635250" algn="l"/>
              </a:tabLst>
            </a:pPr>
            <a:endParaRPr lang="en-US" sz="800" smtClean="0">
              <a:latin typeface="Arial" pitchFamily="34" charset="0"/>
            </a:endParaRPr>
          </a:p>
          <a:p>
            <a:pPr eaLnBrk="1" hangingPunct="1">
              <a:lnSpc>
                <a:spcPct val="90000"/>
              </a:lnSpc>
              <a:tabLst>
                <a:tab pos="896938" algn="l"/>
                <a:tab pos="1119188" algn="l"/>
                <a:tab pos="1681163" algn="l"/>
                <a:tab pos="2635250" algn="l"/>
              </a:tabLst>
            </a:pPr>
            <a:r>
              <a:rPr lang="en-US" sz="800" smtClean="0">
                <a:latin typeface="Arial" pitchFamily="34" charset="0"/>
              </a:rPr>
              <a:t>Centers for Disease Control and Prevention. Annual smoking-attributable mortality, years of potential life lost, and productivity losses</a:t>
            </a:r>
            <a:r>
              <a:rPr lang="en-US" altLang="en-US" sz="800" smtClean="0">
                <a:latin typeface="Arial" pitchFamily="34" charset="0"/>
              </a:rPr>
              <a:t>—</a:t>
            </a:r>
            <a:r>
              <a:rPr lang="en-US" sz="800" smtClean="0">
                <a:latin typeface="Arial" pitchFamily="34" charset="0"/>
              </a:rPr>
              <a:t>United States, 2000</a:t>
            </a:r>
            <a:r>
              <a:rPr lang="en-US" altLang="en-US" sz="800" smtClean="0">
                <a:latin typeface="Arial" pitchFamily="34" charset="0"/>
                <a:cs typeface="Arial" pitchFamily="34" charset="0"/>
              </a:rPr>
              <a:t>–2004</a:t>
            </a:r>
            <a:r>
              <a:rPr lang="en-US" sz="800" smtClean="0">
                <a:latin typeface="Arial" pitchFamily="34" charset="0"/>
              </a:rPr>
              <a:t>. </a:t>
            </a:r>
            <a:r>
              <a:rPr lang="en-US" sz="800" i="1" smtClean="0">
                <a:latin typeface="Arial" pitchFamily="34" charset="0"/>
              </a:rPr>
              <a:t>MMWR</a:t>
            </a:r>
            <a:r>
              <a:rPr lang="en-US" sz="800" smtClean="0">
                <a:latin typeface="Arial" pitchFamily="34" charset="0"/>
              </a:rPr>
              <a:t> 2008;57:1126</a:t>
            </a:r>
            <a:r>
              <a:rPr lang="en-US" altLang="en-US" sz="800" smtClean="0">
                <a:latin typeface="Arial" pitchFamily="34" charset="0"/>
                <a:cs typeface="Arial" pitchFamily="34" charset="0"/>
              </a:rPr>
              <a:t>–1128</a:t>
            </a:r>
            <a:r>
              <a:rPr lang="en-US" sz="800" smtClean="0">
                <a:latin typeface="Arial" pitchFamily="34" charset="0"/>
              </a:rPr>
              <a:t>.</a:t>
            </a:r>
          </a:p>
          <a:p>
            <a:pPr eaLnBrk="1" hangingPunct="1">
              <a:lnSpc>
                <a:spcPct val="90000"/>
              </a:lnSpc>
              <a:spcBef>
                <a:spcPct val="0"/>
              </a:spcBef>
              <a:tabLst>
                <a:tab pos="896938" algn="l"/>
                <a:tab pos="1119188" algn="l"/>
                <a:tab pos="1681163" algn="l"/>
                <a:tab pos="2635250" algn="l"/>
              </a:tabLst>
            </a:pPr>
            <a:endParaRPr lang="en-US" sz="800" smtClean="0">
              <a:solidFill>
                <a:srgbClr val="000000"/>
              </a:solidFill>
              <a:latin typeface="Arial" pitchFamily="34" charset="0"/>
            </a:endParaRPr>
          </a:p>
          <a:p>
            <a:pPr eaLnBrk="1" hangingPunct="1">
              <a:lnSpc>
                <a:spcPct val="90000"/>
              </a:lnSpc>
              <a:spcBef>
                <a:spcPct val="0"/>
              </a:spcBef>
              <a:tabLst>
                <a:tab pos="896938" algn="l"/>
                <a:tab pos="1119188" algn="l"/>
                <a:tab pos="1681163" algn="l"/>
                <a:tab pos="2635250" algn="l"/>
              </a:tabLst>
            </a:pPr>
            <a:r>
              <a:rPr lang="en-US" sz="80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eaLnBrk="1" hangingPunct="1">
              <a:lnSpc>
                <a:spcPct val="90000"/>
              </a:lnSpc>
              <a:tabLst>
                <a:tab pos="896938" algn="l"/>
                <a:tab pos="1119188" algn="l"/>
                <a:tab pos="1681163" algn="l"/>
                <a:tab pos="2635250" algn="l"/>
              </a:tabLst>
            </a:pPr>
            <a:endParaRPr lang="en-US" sz="80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F0CAC4CE-D58A-4569-990B-EC35C971BA1F}" type="slidenum">
              <a:rPr lang="en-US" sz="1200"/>
              <a:pPr algn="r"/>
              <a:t>19</a:t>
            </a:fld>
            <a:endParaRPr lang="en-US" sz="1200"/>
          </a:p>
        </p:txBody>
      </p:sp>
      <p:sp>
        <p:nvSpPr>
          <p:cNvPr id="137219" name="Rectangle 2"/>
          <p:cNvSpPr>
            <a:spLocks noGrp="1" noRot="1" noChangeAspect="1" noChangeArrowheads="1" noTextEdit="1"/>
          </p:cNvSpPr>
          <p:nvPr>
            <p:ph type="sldImg"/>
          </p:nvPr>
        </p:nvSpPr>
        <p:spPr>
          <a:xfrm>
            <a:off x="1744663" y="685800"/>
            <a:ext cx="3381375" cy="2536825"/>
          </a:xfrm>
          <a:ln/>
        </p:spPr>
      </p:sp>
      <p:sp>
        <p:nvSpPr>
          <p:cNvPr id="137220" name="Rectangle 3"/>
          <p:cNvSpPr>
            <a:spLocks noGrp="1" noChangeArrowheads="1"/>
          </p:cNvSpPr>
          <p:nvPr>
            <p:ph type="body" idx="1"/>
          </p:nvPr>
        </p:nvSpPr>
        <p:spPr>
          <a:xfrm>
            <a:off x="522288" y="3373438"/>
            <a:ext cx="5740400" cy="5086350"/>
          </a:xfrm>
          <a:noFill/>
          <a:ln/>
        </p:spPr>
        <p:txBody>
          <a:bodyPr tIns="45721" bIns="45721"/>
          <a:lstStyle/>
          <a:p>
            <a:pPr defTabSz="173038" eaLnBrk="1" hangingPunct="1">
              <a:spcBef>
                <a:spcPct val="0"/>
              </a:spcBef>
              <a:tabLst>
                <a:tab pos="223838" algn="l"/>
              </a:tabLst>
            </a:pPr>
            <a:r>
              <a:rPr lang="en-US" altLang="en-US" sz="1000" smtClean="0">
                <a:latin typeface="Arial" pitchFamily="34" charset="0"/>
              </a:rPr>
              <a:t>In 2005, the prevalence of smoking in the U.S. was highest among American Indian/Alaska Natives (32.0%) and next highest among non-Hispanic Whites (21.9%), followed by non-Hispanic Blacks (21.5%), Hispanics (16.2%), and Asians (13.3%) (CDC, 2006).</a:t>
            </a:r>
          </a:p>
          <a:p>
            <a:pPr defTabSz="173038" eaLnBrk="1" hangingPunct="1">
              <a:spcBef>
                <a:spcPct val="0"/>
              </a:spcBef>
              <a:tabLst>
                <a:tab pos="223838" algn="l"/>
              </a:tabLst>
            </a:pPr>
            <a:endParaRPr lang="en-US" altLang="en-US" sz="1000" b="1" smtClean="0">
              <a:latin typeface="Arial" pitchFamily="34" charset="0"/>
            </a:endParaRPr>
          </a:p>
          <a:p>
            <a:pPr defTabSz="173038" eaLnBrk="1" hangingPunct="1">
              <a:tabLst>
                <a:tab pos="223838" algn="l"/>
              </a:tabLst>
            </a:pPr>
            <a:endParaRPr lang="en-US" altLang="en-US" sz="1000" smtClean="0">
              <a:latin typeface="Arial" pitchFamily="34" charset="0"/>
              <a:cs typeface="Times New Roman" pitchFamily="18" charset="0"/>
            </a:endParaRPr>
          </a:p>
          <a:p>
            <a:pPr defTabSz="173038" eaLnBrk="1" hangingPunct="1">
              <a:tabLst>
                <a:tab pos="223838" algn="l"/>
              </a:tabLst>
            </a:pPr>
            <a:r>
              <a:rPr lang="en-US" altLang="en-US" sz="900" smtClean="0">
                <a:latin typeface="Arial" pitchFamily="34" charset="0"/>
                <a:cs typeface="Times New Roman" pitchFamily="18" charset="0"/>
              </a:rPr>
              <a:t>Centers for Disease Control and Prevention.</a:t>
            </a:r>
            <a:r>
              <a:rPr lang="en-US" altLang="en-US" sz="900" smtClean="0">
                <a:latin typeface="Arial" pitchFamily="34" charset="0"/>
              </a:rPr>
              <a:t> (2006). Tobacco use among adults—United States, 2005. </a:t>
            </a:r>
            <a:r>
              <a:rPr lang="en-US" altLang="en-US" sz="900" i="1" smtClean="0">
                <a:latin typeface="Arial" pitchFamily="34" charset="0"/>
              </a:rPr>
              <a:t>MMWR </a:t>
            </a:r>
            <a:r>
              <a:rPr lang="en-US" altLang="en-US" sz="900" smtClean="0">
                <a:latin typeface="Arial" pitchFamily="34" charset="0"/>
              </a:rPr>
              <a:t>55:1145</a:t>
            </a:r>
            <a:r>
              <a:rPr lang="en-US" altLang="en-US" sz="900" smtClean="0">
                <a:latin typeface="Arial" pitchFamily="34" charset="0"/>
                <a:cs typeface="Arial" pitchFamily="34" charset="0"/>
              </a:rPr>
              <a:t>–1148</a:t>
            </a:r>
            <a:r>
              <a:rPr lang="en-US" altLang="en-US" sz="900" smtClean="0">
                <a:latin typeface="Arial" pitchFamily="34" charset="0"/>
              </a:rPr>
              <a:t>.</a:t>
            </a:r>
          </a:p>
          <a:p>
            <a:pPr defTabSz="173038" eaLnBrk="1" hangingPunct="1">
              <a:spcBef>
                <a:spcPct val="0"/>
              </a:spcBef>
              <a:tabLst>
                <a:tab pos="223838" algn="l"/>
              </a:tabLst>
            </a:pPr>
            <a:endParaRPr lang="en-US" sz="900" smtClean="0">
              <a:solidFill>
                <a:srgbClr val="000000"/>
              </a:solidFill>
              <a:latin typeface="Arial" pitchFamily="34" charset="0"/>
            </a:endParaRPr>
          </a:p>
          <a:p>
            <a:pPr defTabSz="173038" eaLnBrk="1" hangingPunct="1">
              <a:spcBef>
                <a:spcPct val="0"/>
              </a:spcBef>
              <a:tabLst>
                <a:tab pos="223838" algn="l"/>
              </a:tabLst>
            </a:pPr>
            <a:r>
              <a:rPr lang="en-US" sz="900" smtClean="0">
                <a:solidFill>
                  <a:srgbClr val="000000"/>
                </a:solidFill>
                <a:latin typeface="Arial" pitchFamily="34" charset="0"/>
              </a:rPr>
              <a:t>Slide is used with permission, Rx for Change: Clinician-Assisted Tobacco Cessation. Copyright © 1999-2009 The Regents of the University of California. All rights reserved.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7588D58-2348-4AB0-8A3B-E380C5D6310F}" type="slidenum">
              <a:rPr lang="en-US" smtClean="0">
                <a:latin typeface="Arial" pitchFamily="34" charset="0"/>
              </a:rPr>
              <a:pPr/>
              <a:t>2</a:t>
            </a:fld>
            <a:endParaRPr lang="en-US" dirty="0" smtClean="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D5AE297B-614F-4A58-A06A-1FE581DA7465}" type="slidenum">
              <a:rPr lang="en-US" sz="1200"/>
              <a:pPr algn="r"/>
              <a:t>20</a:t>
            </a:fld>
            <a:endParaRPr lang="en-US" sz="1200"/>
          </a:p>
        </p:txBody>
      </p:sp>
      <p:sp>
        <p:nvSpPr>
          <p:cNvPr id="138243" name="Rectangle 2"/>
          <p:cNvSpPr>
            <a:spLocks noGrp="1" noRot="1" noChangeAspect="1" noChangeArrowheads="1" noTextEdit="1"/>
          </p:cNvSpPr>
          <p:nvPr>
            <p:ph type="sldImg"/>
          </p:nvPr>
        </p:nvSpPr>
        <p:spPr>
          <a:xfrm>
            <a:off x="1744663" y="685800"/>
            <a:ext cx="3381375" cy="2536825"/>
          </a:xfrm>
          <a:ln/>
        </p:spPr>
      </p:sp>
      <p:sp>
        <p:nvSpPr>
          <p:cNvPr id="138244" name="Rectangle 3"/>
          <p:cNvSpPr>
            <a:spLocks noGrp="1" noChangeArrowheads="1"/>
          </p:cNvSpPr>
          <p:nvPr>
            <p:ph type="body" idx="1"/>
          </p:nvPr>
        </p:nvSpPr>
        <p:spPr>
          <a:xfrm>
            <a:off x="561975" y="3371850"/>
            <a:ext cx="5741988" cy="5086350"/>
          </a:xfrm>
          <a:noFill/>
          <a:ln/>
        </p:spPr>
        <p:txBody>
          <a:bodyPr tIns="45721" bIns="45721"/>
          <a:lstStyle/>
          <a:p>
            <a:pPr defTabSz="173038" eaLnBrk="1" hangingPunct="1">
              <a:spcBef>
                <a:spcPct val="0"/>
              </a:spcBef>
              <a:tabLst>
                <a:tab pos="223838" algn="l"/>
              </a:tabLst>
            </a:pPr>
            <a:r>
              <a:rPr lang="en-US" altLang="en-US" sz="1000" smtClean="0">
                <a:latin typeface="Arial" pitchFamily="34" charset="0"/>
              </a:rPr>
              <a:t>In 2005, the prevalence of current smoking</a:t>
            </a:r>
            <a:r>
              <a:rPr lang="en-US" altLang="en-US" sz="1000" baseline="30000" smtClean="0">
                <a:latin typeface="Arial" pitchFamily="34" charset="0"/>
              </a:rPr>
              <a:t>1</a:t>
            </a:r>
            <a:r>
              <a:rPr lang="en-US" altLang="en-US" sz="1000" smtClean="0">
                <a:latin typeface="Arial" pitchFamily="34" charset="0"/>
              </a:rPr>
              <a:t> in the U.S. was highest among adults (aged 25 years or older) who had received a General Educational Development (GED) diploma (43.2%). Persons with a graduate degree (masters, professional, or doctorate) had the lowest prevalence (7.1%) (CDC, 2006). </a:t>
            </a:r>
          </a:p>
          <a:p>
            <a:pPr defTabSz="173038" eaLnBrk="1" hangingPunct="1">
              <a:spcBef>
                <a:spcPct val="0"/>
              </a:spcBef>
              <a:tabLst>
                <a:tab pos="223838" algn="l"/>
              </a:tabLst>
            </a:pPr>
            <a:endParaRPr lang="en-US" altLang="en-US" sz="1000" smtClean="0">
              <a:latin typeface="Arial" pitchFamily="34" charset="0"/>
            </a:endParaRPr>
          </a:p>
          <a:p>
            <a:pPr defTabSz="173038" eaLnBrk="1" hangingPunct="1">
              <a:spcBef>
                <a:spcPct val="0"/>
              </a:spcBef>
              <a:tabLst>
                <a:tab pos="223838" algn="l"/>
              </a:tabLst>
            </a:pPr>
            <a:r>
              <a:rPr lang="en-US" altLang="en-US" sz="1000" smtClean="0">
                <a:latin typeface="Arial" pitchFamily="34" charset="0"/>
              </a:rPr>
              <a:t>Also notable is the fact that the prevalence of adult smoking is associated with poverty level. The prevalence is 20.6% for persons who are at or above the poverty level and 29.9% for persons who are below the poverty level (CDC, 2006). </a:t>
            </a:r>
          </a:p>
          <a:p>
            <a:pPr defTabSz="173038" eaLnBrk="1" hangingPunct="1">
              <a:spcBef>
                <a:spcPct val="0"/>
              </a:spcBef>
              <a:tabLst>
                <a:tab pos="223838" algn="l"/>
              </a:tabLst>
            </a:pPr>
            <a:endParaRPr lang="en-US" altLang="en-US" sz="1000" smtClean="0">
              <a:latin typeface="Arial" pitchFamily="34" charset="0"/>
            </a:endParaRPr>
          </a:p>
          <a:p>
            <a:pPr defTabSz="173038" eaLnBrk="1" hangingPunct="1">
              <a:spcBef>
                <a:spcPct val="0"/>
              </a:spcBef>
              <a:tabLst>
                <a:tab pos="223838" algn="l"/>
              </a:tabLst>
            </a:pPr>
            <a:r>
              <a:rPr lang="en-US" altLang="en-US" sz="1000" smtClean="0">
                <a:latin typeface="Arial" pitchFamily="34" charset="0"/>
              </a:rPr>
              <a:t>The smoking prevalence is 24.4% for persons aged 18–24; 24.1% for persons aged 25–44; 21.9% for persons aged 45–64; and 8.6% for persons at least 65 years of age (CDC, 2006). </a:t>
            </a:r>
          </a:p>
          <a:p>
            <a:pPr defTabSz="173038" eaLnBrk="1" hangingPunct="1">
              <a:spcBef>
                <a:spcPct val="0"/>
              </a:spcBef>
              <a:tabLst>
                <a:tab pos="223838" algn="l"/>
              </a:tabLst>
            </a:pPr>
            <a:endParaRPr lang="en-US" altLang="en-US" sz="1000" smtClean="0">
              <a:latin typeface="Arial" pitchFamily="34" charset="0"/>
            </a:endParaRPr>
          </a:p>
          <a:p>
            <a:pPr defTabSz="173038" eaLnBrk="1" hangingPunct="1">
              <a:tabLst>
                <a:tab pos="223838" algn="l"/>
              </a:tabLst>
            </a:pPr>
            <a:r>
              <a:rPr lang="en-US" altLang="en-US" baseline="30000" smtClean="0">
                <a:latin typeface="Arial" pitchFamily="34" charset="0"/>
              </a:rPr>
              <a:t>1</a:t>
            </a:r>
            <a:r>
              <a:rPr lang="en-US" altLang="en-US" sz="900" smtClean="0">
                <a:latin typeface="Arial" pitchFamily="34" charset="0"/>
              </a:rPr>
              <a:t>Current smokers: persons who reported having smoked </a:t>
            </a:r>
            <a:r>
              <a:rPr lang="en-US" altLang="en-US" sz="900" smtClean="0">
                <a:latin typeface="Arial" pitchFamily="34" charset="0"/>
                <a:sym typeface="Symbol" pitchFamily="18" charset="2"/>
              </a:rPr>
              <a:t>100 or more cigarettes during their lifetime and who smoked every day or some days at the time of the interview.</a:t>
            </a:r>
          </a:p>
          <a:p>
            <a:pPr defTabSz="173038" eaLnBrk="1" hangingPunct="1">
              <a:tabLst>
                <a:tab pos="223838" algn="l"/>
              </a:tabLst>
            </a:pPr>
            <a:endParaRPr lang="en-US" altLang="en-US" sz="900" smtClean="0">
              <a:latin typeface="Arial" pitchFamily="34" charset="0"/>
              <a:cs typeface="Times New Roman" pitchFamily="18" charset="0"/>
            </a:endParaRPr>
          </a:p>
          <a:p>
            <a:pPr defTabSz="173038" eaLnBrk="1" hangingPunct="1">
              <a:tabLst>
                <a:tab pos="223838" algn="l"/>
              </a:tabLst>
            </a:pPr>
            <a:r>
              <a:rPr lang="en-US" altLang="en-US" sz="900" smtClean="0">
                <a:latin typeface="Arial" pitchFamily="34" charset="0"/>
                <a:cs typeface="Times New Roman" pitchFamily="18" charset="0"/>
              </a:rPr>
              <a:t>Centers for Disease Control and Prevention.</a:t>
            </a:r>
            <a:r>
              <a:rPr lang="en-US" altLang="en-US" sz="900" smtClean="0">
                <a:latin typeface="Arial" pitchFamily="34" charset="0"/>
              </a:rPr>
              <a:t> (2006). Tobacco use among adults—United States, 2005. </a:t>
            </a:r>
            <a:r>
              <a:rPr lang="en-US" altLang="en-US" sz="900" i="1" smtClean="0">
                <a:latin typeface="Arial" pitchFamily="34" charset="0"/>
              </a:rPr>
              <a:t>MMWR </a:t>
            </a:r>
            <a:r>
              <a:rPr lang="en-US" altLang="en-US" sz="900" smtClean="0">
                <a:latin typeface="Arial" pitchFamily="34" charset="0"/>
              </a:rPr>
              <a:t>55:1145</a:t>
            </a:r>
            <a:r>
              <a:rPr lang="en-US" altLang="en-US" sz="900" smtClean="0">
                <a:latin typeface="Arial" pitchFamily="34" charset="0"/>
                <a:cs typeface="Arial" pitchFamily="34" charset="0"/>
              </a:rPr>
              <a:t>–1148</a:t>
            </a:r>
            <a:r>
              <a:rPr lang="en-US" altLang="en-US" sz="900" smtClean="0">
                <a:latin typeface="Arial" pitchFamily="34" charset="0"/>
              </a:rPr>
              <a:t>.</a:t>
            </a:r>
          </a:p>
          <a:p>
            <a:pPr defTabSz="173038" eaLnBrk="1" hangingPunct="1">
              <a:tabLst>
                <a:tab pos="223838" algn="l"/>
              </a:tabLst>
            </a:pPr>
            <a:endParaRPr lang="en-US" sz="900" smtClean="0">
              <a:solidFill>
                <a:srgbClr val="000000"/>
              </a:solidFill>
              <a:latin typeface="Arial" pitchFamily="34" charset="0"/>
            </a:endParaRPr>
          </a:p>
          <a:p>
            <a:pPr defTabSz="173038" eaLnBrk="1" hangingPunct="1">
              <a:spcBef>
                <a:spcPct val="0"/>
              </a:spcBef>
              <a:tabLst>
                <a:tab pos="223838" algn="l"/>
              </a:tabLst>
            </a:pPr>
            <a:r>
              <a:rPr lang="en-US" sz="1000" smtClean="0">
                <a:solidFill>
                  <a:srgbClr val="000000"/>
                </a:solidFill>
                <a:latin typeface="Arial" pitchFamily="34" charset="0"/>
              </a:rPr>
              <a:t>Slide is used with permission, Rx for Change: Clinician-Assisted Tobacco Cessation. Copyright © 1999-2009 The Regents of the University of California. All rights reserved.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6FB8EB6-AFF8-4D5A-981D-B7F46DF5F90B}" type="slidenum">
              <a:rPr lang="en-US" smtClean="0">
                <a:latin typeface="Arial" pitchFamily="34" charset="0"/>
              </a:rPr>
              <a:pPr/>
              <a:t>21</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smtClean="0">
                <a:latin typeface="Arial" pitchFamily="34" charset="0"/>
              </a:rPr>
              <a:t>As many as 80% of tobacco users start smoking before they are age 18</a:t>
            </a:r>
          </a:p>
          <a:p>
            <a:pPr eaLnBrk="1" hangingPunct="1"/>
            <a:r>
              <a:rPr lang="en-US" smtClean="0">
                <a:latin typeface="Arial" pitchFamily="34" charset="0"/>
              </a:rPr>
              <a:t>Adolescent smokers are more likely to report heightened levels of stress, depression, and anxiety</a:t>
            </a:r>
          </a:p>
          <a:p>
            <a:pPr eaLnBrk="1" hangingPunct="1"/>
            <a:r>
              <a:rPr lang="en-US" smtClean="0">
                <a:latin typeface="Arial" pitchFamily="34" charset="0"/>
              </a:rPr>
              <a:t>An over twofold risk for suicide attempts for adolescents who smoke &gt;15 cigarettes per day</a:t>
            </a:r>
          </a:p>
          <a:p>
            <a:pPr eaLnBrk="1" hangingPunct="1"/>
            <a:endParaRPr lang="en-US" smtClean="0">
              <a:latin typeface="Arial" pitchFamily="34" charset="0"/>
            </a:endParaRPr>
          </a:p>
          <a:p>
            <a:pPr eaLnBrk="1" hangingPunct="1"/>
            <a:r>
              <a:rPr lang="da-DK" smtClean="0">
                <a:latin typeface="Arial" pitchFamily="34" charset="0"/>
              </a:rPr>
              <a:t>(Brown et al., 1996; Chassin et al., 1984; Escobedo et al., 1998; Koval et al., 2000; Patton et al., 1996; Pederson et al., 2000; Riala et al., 2007; Sonntag et al., 2000; Stein et al., 1996)</a:t>
            </a:r>
            <a:endParaRPr lang="en-US" smtClean="0">
              <a:latin typeface="Arial" pitchFamily="34" charset="0"/>
            </a:endParaRPr>
          </a:p>
          <a:p>
            <a:pPr eaLnBrk="1" hangingPunct="1"/>
            <a:endParaRPr lang="en-US" smtClean="0">
              <a:latin typeface="Arial" pitchFamily="34" charset="0"/>
            </a:endParaRPr>
          </a:p>
        </p:txBody>
      </p:sp>
      <p:sp>
        <p:nvSpPr>
          <p:cNvPr id="140292" name="Slide Number Placeholder 3"/>
          <p:cNvSpPr>
            <a:spLocks noGrp="1"/>
          </p:cNvSpPr>
          <p:nvPr>
            <p:ph type="sldNum" sz="quarter" idx="5"/>
          </p:nvPr>
        </p:nvSpPr>
        <p:spPr>
          <a:noFill/>
        </p:spPr>
        <p:txBody>
          <a:bodyPr/>
          <a:lstStyle/>
          <a:p>
            <a:pPr defTabSz="912813"/>
            <a:fld id="{433D6478-5DAA-40A1-9FE2-436A9CBC478D}" type="slidenum">
              <a:rPr lang="en-US" smtClean="0">
                <a:latin typeface="Arial" pitchFamily="34" charset="0"/>
              </a:rPr>
              <a:pPr defTabSz="912813"/>
              <a:t>22</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1885950" y="684213"/>
            <a:ext cx="3384550" cy="2538412"/>
          </a:xfrm>
          <a:ln/>
        </p:spPr>
      </p:sp>
      <p:sp>
        <p:nvSpPr>
          <p:cNvPr id="141315" name="Rectangle 3"/>
          <p:cNvSpPr>
            <a:spLocks noGrp="1" noChangeArrowheads="1"/>
          </p:cNvSpPr>
          <p:nvPr>
            <p:ph type="body" idx="1"/>
          </p:nvPr>
        </p:nvSpPr>
        <p:spPr>
          <a:xfrm>
            <a:off x="560388" y="3373438"/>
            <a:ext cx="5740400" cy="5086350"/>
          </a:xfrm>
          <a:noFill/>
          <a:ln>
            <a:solidFill>
              <a:schemeClr val="tx1"/>
            </a:solidFill>
          </a:ln>
        </p:spPr>
        <p:txBody>
          <a:bodyPr lIns="92314" tIns="46156" rIns="92314" bIns="46156"/>
          <a:lstStyle/>
          <a:p>
            <a:pPr eaLnBrk="1" hangingPunct="1"/>
            <a:endParaRPr lang="en-US" smtClean="0">
              <a:latin typeface="Arial" pitchFamily="34" charset="0"/>
            </a:endParaRPr>
          </a:p>
          <a:p>
            <a:pPr eaLnBrk="1" hangingPunct="1"/>
            <a:r>
              <a:rPr lang="en-US" smtClean="0">
                <a:latin typeface="Arial" pitchFamily="34" charset="0"/>
              </a:rPr>
              <a:t>Nicotine is the major pharmacologically active alkaloid in tobacco.</a:t>
            </a:r>
          </a:p>
          <a:p>
            <a:pPr eaLnBrk="1" hangingPunct="1"/>
            <a:endParaRPr lang="en-US" smtClean="0">
              <a:latin typeface="Arial" pitchFamily="34" charset="0"/>
            </a:endParaRPr>
          </a:p>
          <a:p>
            <a:pPr eaLnBrk="1" hangingPunct="1"/>
            <a:r>
              <a:rPr lang="en-US" smtClean="0">
                <a:latin typeface="Arial" pitchFamily="34" charset="0"/>
              </a:rPr>
              <a:t>Drugs such as cocaine, heroin, amphetamine, and nicotine exert profound effects on the brain. These agents have in common the ability to </a:t>
            </a:r>
            <a:r>
              <a:rPr lang="en-US" b="1" smtClean="0">
                <a:latin typeface="Arial" pitchFamily="34" charset="0"/>
              </a:rPr>
              <a:t>stimulate the release of the neurotransmitter dopamine</a:t>
            </a:r>
            <a:r>
              <a:rPr lang="en-US" smtClean="0">
                <a:latin typeface="Arial" pitchFamily="34" charset="0"/>
              </a:rPr>
              <a:t> in the midbrain. </a:t>
            </a:r>
            <a:r>
              <a:rPr lang="en-US" b="1" smtClean="0">
                <a:latin typeface="Arial" pitchFamily="34" charset="0"/>
              </a:rPr>
              <a:t>Dopamine induces feelings of euphoria and pleasure and is responsible for activating the dopamine reward pathway</a:t>
            </a:r>
            <a:r>
              <a:rPr lang="en-US" smtClean="0">
                <a:latin typeface="Arial" pitchFamily="34" charset="0"/>
              </a:rPr>
              <a:t> (Leshner, 1997).</a:t>
            </a:r>
          </a:p>
          <a:p>
            <a:pPr eaLnBrk="1" hangingPunct="1"/>
            <a:r>
              <a:rPr lang="en-US" smtClean="0">
                <a:latin typeface="Arial" pitchFamily="34" charset="0"/>
              </a:rPr>
              <a:t>The dopamine reward pathway, as depicted in this simplified diagram, is a network of nervous tissue in the middle of the brain that elicits feelings of pleasure in response to certain stimuli.</a:t>
            </a:r>
            <a:r>
              <a:rPr lang="en-US" b="1" smtClean="0">
                <a:latin typeface="Arial" pitchFamily="34" charset="0"/>
              </a:rPr>
              <a:t> </a:t>
            </a:r>
            <a:r>
              <a:rPr lang="en-US" smtClean="0">
                <a:latin typeface="Arial" pitchFamily="34" charset="0"/>
              </a:rPr>
              <a:t>The important interconnected structures of the reward pathway include the </a:t>
            </a:r>
            <a:r>
              <a:rPr lang="en-US" b="1" smtClean="0">
                <a:latin typeface="Arial" pitchFamily="34" charset="0"/>
              </a:rPr>
              <a:t>ventral tegmental area</a:t>
            </a:r>
            <a:r>
              <a:rPr lang="en-US" smtClean="0">
                <a:latin typeface="Arial" pitchFamily="34" charset="0"/>
              </a:rPr>
              <a:t> (VTA), the </a:t>
            </a:r>
            <a:r>
              <a:rPr lang="en-US" b="1" smtClean="0">
                <a:latin typeface="Arial" pitchFamily="34" charset="0"/>
              </a:rPr>
              <a:t>nucleus accumbens,</a:t>
            </a:r>
            <a:r>
              <a:rPr lang="en-US" smtClean="0">
                <a:latin typeface="Arial" pitchFamily="34" charset="0"/>
              </a:rPr>
              <a:t> and the </a:t>
            </a:r>
            <a:r>
              <a:rPr lang="en-US" b="1" smtClean="0">
                <a:latin typeface="Arial" pitchFamily="34" charset="0"/>
              </a:rPr>
              <a:t>prefrontal cortex </a:t>
            </a:r>
            <a:r>
              <a:rPr lang="en-US" smtClean="0">
                <a:latin typeface="Arial" pitchFamily="34" charset="0"/>
              </a:rPr>
              <a:t>(area of the brain responsible for thinking and judgment). The neurons of the VTA contain the neurotransmitter dopamine, which is released in the nucleus accumbens and in the prefrontal cortex.</a:t>
            </a:r>
            <a:r>
              <a:rPr lang="en-US" b="1" smtClean="0">
                <a:latin typeface="Arial" pitchFamily="34" charset="0"/>
              </a:rPr>
              <a:t> </a:t>
            </a:r>
          </a:p>
          <a:p>
            <a:pPr eaLnBrk="1" hangingPunct="1"/>
            <a:r>
              <a:rPr lang="en-US" smtClean="0">
                <a:latin typeface="Arial" pitchFamily="34" charset="0"/>
              </a:rPr>
              <a:t>Behaviors that naturally stimulate the reward pathway include eating to relieve hunger, drinking to alleviate thirst, or engaging in sexual activity. On a primitive, neurochemical level, </a:t>
            </a:r>
            <a:r>
              <a:rPr lang="en-US" b="1" smtClean="0">
                <a:latin typeface="Arial" pitchFamily="34" charset="0"/>
              </a:rPr>
              <a:t>stimulation of the reward pathway reinforces the behavior so that it will be repeated</a:t>
            </a:r>
            <a:r>
              <a:rPr lang="en-US" smtClean="0">
                <a:latin typeface="Arial" pitchFamily="34" charset="0"/>
              </a:rPr>
              <a:t>. Obviously these behaviors are necessary for continued survival of the organism. The reward pathway can also be stimulated by drugs of abuse such as cocaine, opiates, amphetamine, and nicotine. When these unnatural stimuli trigger the reward pathway the same pleasurable feelings are elicited. Researchers believe that, with chronic drug use, the brain becomes chemically altered—transforming a drug user into a drug addict (Leshner, 1997). </a:t>
            </a:r>
          </a:p>
          <a:p>
            <a:pPr eaLnBrk="1" hangingPunct="1"/>
            <a:r>
              <a:rPr lang="en-US" smtClean="0">
                <a:latin typeface="Arial" pitchFamily="34" charset="0"/>
              </a:rPr>
              <a:t>Consider cigarette smoking as an example. Immediately following inhalation, a bolus of nicotine enters the brain, stimulating the release of dopamine, which induces nearly immediate feelings of pleasure and relief of symptoms of nicotine withdrawal. This rapid dose-response reinforces and perpetuates the smoking behavior. </a:t>
            </a:r>
          </a:p>
          <a:p>
            <a:pPr eaLnBrk="1" hangingPunct="1"/>
            <a:endParaRPr lang="en-US" altLang="en-US" smtClean="0">
              <a:latin typeface="Arial" pitchFamily="34" charset="0"/>
            </a:endParaRPr>
          </a:p>
          <a:p>
            <a:pPr eaLnBrk="1" hangingPunct="1"/>
            <a:r>
              <a:rPr lang="en-US" altLang="en-US" smtClean="0">
                <a:latin typeface="Arial" pitchFamily="34" charset="0"/>
              </a:rPr>
              <a:t>This slide is made available to the public through the National Institute on Drug Abuse Web page, at http://www.nida.nih.gov/Teaching/largegifs/slide-9.gif. Adapted with permission by Dr. Rochelle D. Schwartz-Bloom, Duke University.</a:t>
            </a:r>
          </a:p>
          <a:p>
            <a:pPr eaLnBrk="1" hangingPunct="1"/>
            <a:endParaRPr lang="en-US" altLang="en-US" smtClean="0">
              <a:latin typeface="Arial" pitchFamily="34" charset="0"/>
            </a:endParaRPr>
          </a:p>
          <a:p>
            <a:pPr eaLnBrk="1" hangingPunct="1"/>
            <a:r>
              <a:rPr lang="en-US" sz="900" smtClean="0">
                <a:latin typeface="Arial" pitchFamily="34" charset="0"/>
              </a:rPr>
              <a:t>Leshner Al. Drug abuse and addiction are biomedical problems.</a:t>
            </a:r>
            <a:r>
              <a:rPr lang="en-US" sz="900" i="1" smtClean="0">
                <a:latin typeface="Arial" pitchFamily="34" charset="0"/>
              </a:rPr>
              <a:t> Hosp Pract</a:t>
            </a:r>
            <a:r>
              <a:rPr lang="en-US" sz="900" smtClean="0">
                <a:latin typeface="Arial" pitchFamily="34" charset="0"/>
              </a:rPr>
              <a:t> (special report) April 1997:2–4. </a:t>
            </a:r>
          </a:p>
          <a:p>
            <a:pPr eaLnBrk="1" hangingPunct="1"/>
            <a:endParaRPr lang="en-US" sz="900" smtClean="0">
              <a:latin typeface="Arial" pitchFamily="34" charset="0"/>
            </a:endParaRPr>
          </a:p>
          <a:p>
            <a:pPr eaLnBrk="1" hangingPunct="1"/>
            <a:r>
              <a:rPr lang="en-US" sz="900" smtClean="0">
                <a:latin typeface="Arial" pitchFamily="34" charset="0"/>
              </a:rPr>
              <a:t>Nicotine stimulates release of dopamine from nucleus accumbens (brain reward center)</a:t>
            </a:r>
          </a:p>
          <a:p>
            <a:pPr eaLnBrk="1" hangingPunct="1"/>
            <a:endParaRPr lang="en-US" sz="900" smtClean="0">
              <a:latin typeface="Arial" pitchFamily="34" charset="0"/>
            </a:endParaRPr>
          </a:p>
          <a:p>
            <a:pPr eaLnBrk="1" hangingPunct="1"/>
            <a:r>
              <a:rPr lang="en-US" sz="900" smtClean="0">
                <a:latin typeface="Arial" pitchFamily="34" charset="0"/>
              </a:rPr>
              <a:t>Dopamine enhances feelings of reward and pleasure</a:t>
            </a:r>
          </a:p>
          <a:p>
            <a:pPr eaLnBrk="1" hangingPunct="1"/>
            <a:endParaRPr lang="en-US" sz="900" smtClean="0">
              <a:latin typeface="Arial" pitchFamily="34" charset="0"/>
            </a:endParaRPr>
          </a:p>
          <a:p>
            <a:pPr eaLnBrk="1" hangingPunct="1"/>
            <a:r>
              <a:rPr lang="en-US" sz="900" smtClean="0">
                <a:latin typeface="Arial" pitchFamily="34" charset="0"/>
              </a:rPr>
              <a:t>Nicotine increases serotonin levels, mostly in the amygdala (brain emotional response center)</a:t>
            </a:r>
          </a:p>
          <a:p>
            <a:pPr eaLnBrk="1" hangingPunct="1"/>
            <a:endParaRPr lang="en-US" sz="900" smtClean="0">
              <a:latin typeface="Arial" pitchFamily="34" charset="0"/>
            </a:endParaRPr>
          </a:p>
          <a:p>
            <a:pPr eaLnBrk="1" hangingPunct="1"/>
            <a:r>
              <a:rPr lang="en-US" sz="900" smtClean="0">
                <a:latin typeface="Arial" pitchFamily="34" charset="0"/>
              </a:rPr>
              <a:t>Serotonin can relieve depression and anxiety</a:t>
            </a:r>
          </a:p>
          <a:p>
            <a:pPr eaLnBrk="1" hangingPunct="1"/>
            <a:endParaRPr lang="en-US" sz="90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eaLnBrk="1" hangingPunct="1">
              <a:lnSpc>
                <a:spcPct val="90000"/>
              </a:lnSpc>
            </a:pPr>
            <a:r>
              <a:rPr lang="en-US" b="1" smtClean="0">
                <a:latin typeface="Arial" pitchFamily="34" charset="0"/>
              </a:rPr>
              <a:t>Delivery &amp; Absorption of Nicotine</a:t>
            </a:r>
            <a:endParaRPr lang="en-US" smtClean="0">
              <a:latin typeface="Arial" pitchFamily="34" charset="0"/>
            </a:endParaRP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Nicotine is distilled from burning tobacco and is carried on “tar” droplets and in the vapor phase.</a:t>
            </a: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90% of the nicotine is absorbed in the mainstream cigarette smoke.</a:t>
            </a: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The lungs present an enormous surface area for the inhaled smoke.</a:t>
            </a: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Absorption into the pulmonary circulation results in the rapid delivery of nicotine to the arterial system and from there to the brain.</a:t>
            </a: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Nicotine reaches the brain in seconds, contributing to its reinforcing and addictive nature.</a:t>
            </a:r>
          </a:p>
          <a:p>
            <a:pPr eaLnBrk="1" hangingPunct="1">
              <a:lnSpc>
                <a:spcPct val="90000"/>
              </a:lnSpc>
            </a:pPr>
            <a:endParaRPr lang="en-US" smtClean="0">
              <a:latin typeface="Arial" pitchFamily="34" charset="0"/>
            </a:endParaRPr>
          </a:p>
          <a:p>
            <a:pPr eaLnBrk="1" hangingPunct="1">
              <a:lnSpc>
                <a:spcPct val="90000"/>
              </a:lnSpc>
            </a:pPr>
            <a:r>
              <a:rPr lang="en-US" smtClean="0">
                <a:latin typeface="Arial" pitchFamily="34" charset="0"/>
              </a:rPr>
              <a:t>The nicotine intake from a single cigarette averages 1 mg (.37 - 1.56).</a:t>
            </a:r>
          </a:p>
          <a:p>
            <a:pPr eaLnBrk="1" hangingPunct="1">
              <a:lnSpc>
                <a:spcPct val="90000"/>
              </a:lnSpc>
            </a:pPr>
            <a:endParaRPr lang="en-US" smtClean="0">
              <a:latin typeface="Arial" pitchFamily="34" charset="0"/>
            </a:endParaRPr>
          </a:p>
          <a:p>
            <a:pPr eaLnBrk="1" hangingPunct="1"/>
            <a:endParaRPr 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p>
            <a:pPr defTabSz="912813"/>
            <a:fld id="{59FD4A29-BFB6-4FC9-A7A0-6D0CF79D2F67}" type="slidenum">
              <a:rPr lang="en-US" smtClean="0">
                <a:latin typeface="Arial" pitchFamily="34" charset="0"/>
              </a:rPr>
              <a:pPr defTabSz="912813"/>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3F35020-CF72-4A64-89B7-585940B8E239}" type="slidenum">
              <a:rPr lang="en-US" smtClean="0">
                <a:latin typeface="Arial" pitchFamily="34" charset="0"/>
              </a:rPr>
              <a:pPr/>
              <a:t>25</a:t>
            </a:fld>
            <a:endParaRPr lang="en-US"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4388" name="Slide Number Placeholder 3"/>
          <p:cNvSpPr>
            <a:spLocks noGrp="1"/>
          </p:cNvSpPr>
          <p:nvPr>
            <p:ph type="sldNum" sz="quarter" idx="5"/>
          </p:nvPr>
        </p:nvSpPr>
        <p:spPr>
          <a:noFill/>
        </p:spPr>
        <p:txBody>
          <a:bodyPr/>
          <a:lstStyle/>
          <a:p>
            <a:pPr defTabSz="912813"/>
            <a:fld id="{10DD53A5-BE11-4A71-B651-AA5099F15824}" type="slidenum">
              <a:rPr lang="en-US" smtClean="0">
                <a:solidFill>
                  <a:srgbClr val="000000"/>
                </a:solidFill>
                <a:latin typeface="Arial" pitchFamily="34" charset="0"/>
              </a:rPr>
              <a:pPr defTabSz="912813"/>
              <a:t>26</a:t>
            </a:fld>
            <a:endParaRPr lang="en-US" smtClean="0">
              <a:solidFill>
                <a:srgbClr val="000000"/>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B12B3CB-B220-4403-8007-0F1EA92CBA35}" type="slidenum">
              <a:rPr lang="en-US" smtClean="0">
                <a:latin typeface="Arial" pitchFamily="34" charset="0"/>
              </a:rPr>
              <a:pPr/>
              <a:t>27</a:t>
            </a:fld>
            <a:endParaRPr 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447675" y="4416425"/>
            <a:ext cx="6034088" cy="4127500"/>
          </a:xfrm>
          <a:noFill/>
          <a:ln>
            <a:solidFill>
              <a:schemeClr val="tx1"/>
            </a:solidFill>
          </a:ln>
        </p:spPr>
        <p:txBody>
          <a:bodyPr lIns="93045" tIns="46521" rIns="93045" bIns="46521"/>
          <a:lstStyle/>
          <a:p>
            <a:pPr eaLnBrk="1" hangingPunct="1"/>
            <a:r>
              <a:rPr lang="en-US" sz="900" smtClean="0">
                <a:latin typeface="Arial" pitchFamily="34" charset="0"/>
              </a:rPr>
              <a:t>The 1990 Surgeon General’s Report on the health benefits of smoking cessation outlines the numerous and substantial health benefits incurred when patients quit smoking (USDHHS, 1990):</a:t>
            </a:r>
          </a:p>
          <a:p>
            <a:pPr eaLnBrk="1" hangingPunct="1"/>
            <a:endParaRPr lang="en-US" sz="900" smtClean="0">
              <a:latin typeface="Arial" pitchFamily="34" charset="0"/>
            </a:endParaRPr>
          </a:p>
          <a:p>
            <a:pPr marL="223838" lvl="1" indent="-111125" eaLnBrk="1" hangingPunct="1"/>
            <a:r>
              <a:rPr lang="en-US" sz="900" smtClean="0">
                <a:latin typeface="Arial" pitchFamily="34" charset="0"/>
              </a:rPr>
              <a:t>Health benefits realized </a:t>
            </a:r>
            <a:r>
              <a:rPr lang="en-US" sz="900" b="1" smtClean="0">
                <a:latin typeface="Arial" pitchFamily="34" charset="0"/>
              </a:rPr>
              <a:t>2 weeks to 3 months</a:t>
            </a:r>
            <a:r>
              <a:rPr lang="en-US" sz="900" smtClean="0">
                <a:latin typeface="Arial" pitchFamily="34" charset="0"/>
              </a:rPr>
              <a:t> after quitting include the following: circulation improves, walking becomes easier, and lung function increases up to 30%. </a:t>
            </a:r>
          </a:p>
          <a:p>
            <a:pPr marL="223838" lvl="1" indent="-111125" eaLnBrk="1" hangingPunct="1"/>
            <a:r>
              <a:rPr lang="en-US" sz="900" b="1" smtClean="0">
                <a:latin typeface="Arial" pitchFamily="34" charset="0"/>
              </a:rPr>
              <a:t>One to nine months later,</a:t>
            </a:r>
            <a:r>
              <a:rPr lang="en-US" sz="900" smtClean="0">
                <a:latin typeface="Arial" pitchFamily="34" charset="0"/>
              </a:rPr>
              <a:t> lung ciliary function is restored. This improved mucociliary clearance greatly decreases the chance of infection because the lung environment is no longer as conducive to bacterial growth. Consequently, coughing, sinus congestion, fatigue, and shortness of breath decrease. In some patients, coughing might actually increase shortly after quitting. This is because the cilia in pulmonary epithelial cells are functioning “normally” and are more effectively clearing the residual tars and other accumulated components of tobacco smoke. </a:t>
            </a:r>
          </a:p>
          <a:p>
            <a:pPr marL="223838" lvl="1" indent="-111125" eaLnBrk="1" hangingPunct="1"/>
            <a:r>
              <a:rPr lang="en-US" sz="900" b="1" smtClean="0">
                <a:latin typeface="Arial" pitchFamily="34" charset="0"/>
              </a:rPr>
              <a:t>One year later,</a:t>
            </a:r>
            <a:r>
              <a:rPr lang="en-US" sz="900" smtClean="0">
                <a:latin typeface="Arial" pitchFamily="34" charset="0"/>
              </a:rPr>
              <a:t> excess risk of coronary heart disease (CHD) is decreased to half that of a smoker.</a:t>
            </a:r>
          </a:p>
          <a:p>
            <a:pPr marL="223838" lvl="1" indent="-111125" eaLnBrk="1" hangingPunct="1"/>
            <a:r>
              <a:rPr lang="en-US" sz="900" smtClean="0">
                <a:latin typeface="Arial" pitchFamily="34" charset="0"/>
              </a:rPr>
              <a:t>After </a:t>
            </a:r>
            <a:r>
              <a:rPr lang="en-US" sz="900" b="1" smtClean="0">
                <a:latin typeface="Arial" pitchFamily="34" charset="0"/>
              </a:rPr>
              <a:t>5 to 15 years,</a:t>
            </a:r>
            <a:r>
              <a:rPr lang="en-US" sz="900" smtClean="0">
                <a:latin typeface="Arial" pitchFamily="34" charset="0"/>
              </a:rPr>
              <a:t> stroke risk is reduced to a rate similar to that of people who have never smoked.</a:t>
            </a:r>
          </a:p>
          <a:p>
            <a:pPr marL="223838" lvl="1" indent="-111125" eaLnBrk="1" hangingPunct="1"/>
            <a:r>
              <a:rPr lang="en-US" sz="900" b="1" smtClean="0">
                <a:latin typeface="Arial" pitchFamily="34" charset="0"/>
              </a:rPr>
              <a:t>Ten years after quitting,</a:t>
            </a:r>
            <a:r>
              <a:rPr lang="en-US" sz="900" smtClean="0">
                <a:latin typeface="Arial" pitchFamily="34" charset="0"/>
              </a:rPr>
              <a:t> an individual’s chance of dying of lung cancer is approximately half that of continuing smokers. Additionally, the chance of getting mouth, throat, esophagus, bladder, kidney, or pancreatic cancer is decreased.</a:t>
            </a:r>
          </a:p>
          <a:p>
            <a:pPr marL="223838" lvl="1" indent="-111125" eaLnBrk="1" hangingPunct="1"/>
            <a:r>
              <a:rPr lang="en-US" sz="900" smtClean="0">
                <a:latin typeface="Arial" pitchFamily="34" charset="0"/>
              </a:rPr>
              <a:t>Finally, </a:t>
            </a:r>
            <a:r>
              <a:rPr lang="en-US" sz="900" b="1" smtClean="0">
                <a:latin typeface="Arial" pitchFamily="34" charset="0"/>
              </a:rPr>
              <a:t>15 years after quitting,</a:t>
            </a:r>
            <a:r>
              <a:rPr lang="en-US" sz="900" smtClean="0">
                <a:latin typeface="Arial" pitchFamily="34" charset="0"/>
              </a:rPr>
              <a:t> an individual’s risk of CHD is reduced to a rate similar to that of people who have never smoked.</a:t>
            </a:r>
          </a:p>
          <a:p>
            <a:pPr eaLnBrk="1" hangingPunct="1"/>
            <a:r>
              <a:rPr lang="en-US" sz="900" smtClean="0">
                <a:latin typeface="Arial" pitchFamily="34" charset="0"/>
              </a:rPr>
              <a:t>Thus the benefits of quitting are significant. It is never too late to quit to incur many of the benefits of quitting. The next two slides depict some advantages of quitting earlier in life, as opposed to later. </a:t>
            </a:r>
          </a:p>
          <a:p>
            <a:pPr eaLnBrk="1" hangingPunct="1"/>
            <a:endParaRPr lang="en-US" sz="800" smtClean="0">
              <a:latin typeface="Arial" pitchFamily="34" charset="0"/>
            </a:endParaRPr>
          </a:p>
          <a:p>
            <a:pPr eaLnBrk="1" hangingPunct="1"/>
            <a:r>
              <a:rPr lang="en-US" sz="800" smtClean="0">
                <a:latin typeface="Arial" pitchFamily="34" charset="0"/>
              </a:rPr>
              <a:t>U.S. Department of Health and Human Services (USDHHS).</a:t>
            </a:r>
            <a:r>
              <a:rPr lang="en-US" sz="800" i="1" smtClean="0">
                <a:latin typeface="Arial" pitchFamily="34" charset="0"/>
              </a:rPr>
              <a:t> (</a:t>
            </a:r>
            <a:r>
              <a:rPr lang="en-US" sz="800" smtClean="0">
                <a:latin typeface="Arial" pitchFamily="34" charset="0"/>
              </a:rPr>
              <a:t>1990). </a:t>
            </a:r>
            <a:r>
              <a:rPr lang="en-US" sz="800" i="1" smtClean="0">
                <a:latin typeface="Arial" pitchFamily="34" charset="0"/>
              </a:rPr>
              <a:t>The Health Benefits of Smoking Cessation. A Report of the Surgeon General</a:t>
            </a:r>
            <a:r>
              <a:rPr lang="en-US" sz="800" smtClean="0">
                <a:latin typeface="Arial" pitchFamily="34" charset="0"/>
              </a:rPr>
              <a:t> (DHHS Publication No. CDC 90-8416). U.S. Department of Health and Human Services, Public Health Service, Centers for Disease Control and Prevention and Health Promotion, Office on Smoking and Health.</a:t>
            </a:r>
          </a:p>
          <a:p>
            <a:pPr eaLnBrk="1" hangingPunct="1"/>
            <a:endParaRPr lang="en-US" sz="800" smtClean="0">
              <a:latin typeface="Arial" pitchFamily="34" charset="0"/>
            </a:endParaRPr>
          </a:p>
          <a:p>
            <a:pPr eaLnBrk="1" hangingPunct="1">
              <a:spcBef>
                <a:spcPct val="0"/>
              </a:spcBef>
            </a:pPr>
            <a:r>
              <a:rPr lang="en-US" sz="900" smtClean="0">
                <a:solidFill>
                  <a:srgbClr val="000000"/>
                </a:solidFill>
                <a:latin typeface="Arial" pitchFamily="34" charset="0"/>
              </a:rPr>
              <a:t>Slide is used with permission, Rx for Change: Clinician-Assisted Tobacco Cessation. Copyright © 1999-2009 The Regents of the University of California. All rights reserved.</a:t>
            </a:r>
            <a:endParaRPr lang="en-US" sz="80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6436" name="Slide Number Placeholder 3"/>
          <p:cNvSpPr>
            <a:spLocks noGrp="1"/>
          </p:cNvSpPr>
          <p:nvPr>
            <p:ph type="sldNum" sz="quarter" idx="5"/>
          </p:nvPr>
        </p:nvSpPr>
        <p:spPr>
          <a:noFill/>
        </p:spPr>
        <p:txBody>
          <a:bodyPr/>
          <a:lstStyle/>
          <a:p>
            <a:fld id="{C5527EF9-50CF-45E6-B5AA-84FAB7A413B5}"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defRPr>
            </a:lvl1pPr>
            <a:lvl2pPr marL="729057" indent="-280406" defTabSz="914437">
              <a:defRPr sz="2400">
                <a:solidFill>
                  <a:schemeClr val="tx1"/>
                </a:solidFill>
                <a:latin typeface="Arial" pitchFamily="34" charset="0"/>
              </a:defRPr>
            </a:lvl2pPr>
            <a:lvl3pPr marL="1121626" indent="-224325" defTabSz="914437">
              <a:defRPr sz="2400">
                <a:solidFill>
                  <a:schemeClr val="tx1"/>
                </a:solidFill>
                <a:latin typeface="Arial" pitchFamily="34" charset="0"/>
              </a:defRPr>
            </a:lvl3pPr>
            <a:lvl4pPr marL="1570276" indent="-224325" defTabSz="914437">
              <a:defRPr sz="2400">
                <a:solidFill>
                  <a:schemeClr val="tx1"/>
                </a:solidFill>
                <a:latin typeface="Arial" pitchFamily="34" charset="0"/>
              </a:defRPr>
            </a:lvl4pPr>
            <a:lvl5pPr marL="2018927" indent="-224325" defTabSz="914437">
              <a:defRPr sz="2400">
                <a:solidFill>
                  <a:schemeClr val="tx1"/>
                </a:solidFill>
                <a:latin typeface="Arial" pitchFamily="34" charset="0"/>
              </a:defRPr>
            </a:lvl5pPr>
            <a:lvl6pPr marL="2467577" indent="-224325" defTabSz="914437" eaLnBrk="0" fontAlgn="base" hangingPunct="0">
              <a:spcBef>
                <a:spcPct val="0"/>
              </a:spcBef>
              <a:spcAft>
                <a:spcPct val="0"/>
              </a:spcAft>
              <a:defRPr sz="2400">
                <a:solidFill>
                  <a:schemeClr val="tx1"/>
                </a:solidFill>
                <a:latin typeface="Arial" pitchFamily="34" charset="0"/>
              </a:defRPr>
            </a:lvl6pPr>
            <a:lvl7pPr marL="2916227" indent="-224325" defTabSz="914437" eaLnBrk="0" fontAlgn="base" hangingPunct="0">
              <a:spcBef>
                <a:spcPct val="0"/>
              </a:spcBef>
              <a:spcAft>
                <a:spcPct val="0"/>
              </a:spcAft>
              <a:defRPr sz="2400">
                <a:solidFill>
                  <a:schemeClr val="tx1"/>
                </a:solidFill>
                <a:latin typeface="Arial" pitchFamily="34" charset="0"/>
              </a:defRPr>
            </a:lvl7pPr>
            <a:lvl8pPr marL="3364878" indent="-224325" defTabSz="914437" eaLnBrk="0" fontAlgn="base" hangingPunct="0">
              <a:spcBef>
                <a:spcPct val="0"/>
              </a:spcBef>
              <a:spcAft>
                <a:spcPct val="0"/>
              </a:spcAft>
              <a:defRPr sz="2400">
                <a:solidFill>
                  <a:schemeClr val="tx1"/>
                </a:solidFill>
                <a:latin typeface="Arial" pitchFamily="34" charset="0"/>
              </a:defRPr>
            </a:lvl8pPr>
            <a:lvl9pPr marL="3813528" indent="-224325" defTabSz="914437" eaLnBrk="0" fontAlgn="base" hangingPunct="0">
              <a:spcBef>
                <a:spcPct val="0"/>
              </a:spcBef>
              <a:spcAft>
                <a:spcPct val="0"/>
              </a:spcAft>
              <a:defRPr sz="2400">
                <a:solidFill>
                  <a:schemeClr val="tx1"/>
                </a:solidFill>
                <a:latin typeface="Arial" pitchFamily="34" charset="0"/>
              </a:defRPr>
            </a:lvl9pPr>
          </a:lstStyle>
          <a:p>
            <a:fld id="{56088510-3A3A-4623-9CD5-CE46FB84E22F}" type="slidenum">
              <a:rPr lang="en-US" sz="1200" smtClean="0"/>
              <a:pPr/>
              <a:t>29</a:t>
            </a:fld>
            <a:endParaRPr lang="en-US" sz="1200" dirty="0"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C411AA8-B6DE-4C6C-A0F4-A3A9C776C65B}" type="slidenum">
              <a:rPr lang="en-US" smtClean="0">
                <a:latin typeface="Arial" pitchFamily="34" charset="0"/>
              </a:rPr>
              <a:pPr/>
              <a:t>30</a:t>
            </a:fld>
            <a:endParaRPr 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r>
              <a:rPr lang="en-US" smtClean="0">
                <a:latin typeface="Arial" pitchFamily="34" charset="0"/>
              </a:rPr>
              <a:t> </a:t>
            </a:r>
          </a:p>
          <a:p>
            <a:pPr eaLnBrk="1" hangingPunct="1">
              <a:spcBef>
                <a:spcPct val="50000"/>
              </a:spcBef>
            </a:pPr>
            <a:r>
              <a:rPr lang="en-US" smtClean="0">
                <a:latin typeface="Arial" pitchFamily="34" charset="0"/>
              </a:rPr>
              <a:t>Respiratory disease (e.g., COPD) </a:t>
            </a:r>
            <a:r>
              <a:rPr lang="en-US" smtClean="0">
                <a:solidFill>
                  <a:schemeClr val="accent2"/>
                </a:solidFill>
                <a:latin typeface="Arial" pitchFamily="34" charset="0"/>
              </a:rPr>
              <a:t>*Pulmonology</a:t>
            </a:r>
            <a:r>
              <a:rPr lang="en-US" smtClean="0">
                <a:latin typeface="Arial" pitchFamily="34" charset="0"/>
              </a:rPr>
              <a:t> </a:t>
            </a:r>
          </a:p>
          <a:p>
            <a:pPr eaLnBrk="1" hangingPunct="1">
              <a:spcBef>
                <a:spcPct val="50000"/>
              </a:spcBef>
            </a:pPr>
            <a:r>
              <a:rPr lang="en-US" smtClean="0">
                <a:latin typeface="Arial" pitchFamily="34" charset="0"/>
              </a:rPr>
              <a:t>Cardiovascular disease (e.g., CHD)  </a:t>
            </a:r>
            <a:r>
              <a:rPr lang="en-US" smtClean="0">
                <a:solidFill>
                  <a:schemeClr val="accent2"/>
                </a:solidFill>
                <a:latin typeface="Arial" pitchFamily="34" charset="0"/>
              </a:rPr>
              <a:t>*Cardiology</a:t>
            </a:r>
            <a:r>
              <a:rPr lang="en-US" smtClean="0">
                <a:latin typeface="Arial" pitchFamily="34" charset="0"/>
              </a:rPr>
              <a:t> </a:t>
            </a:r>
          </a:p>
          <a:p>
            <a:pPr eaLnBrk="1" hangingPunct="1">
              <a:spcBef>
                <a:spcPct val="50000"/>
              </a:spcBef>
            </a:pPr>
            <a:r>
              <a:rPr lang="en-US" smtClean="0">
                <a:latin typeface="Arial" pitchFamily="34" charset="0"/>
              </a:rPr>
              <a:t>Cancers (e.g., lung, colon, bladder, kidney) </a:t>
            </a:r>
            <a:r>
              <a:rPr lang="en-US" smtClean="0">
                <a:solidFill>
                  <a:schemeClr val="accent2"/>
                </a:solidFill>
                <a:latin typeface="Arial" pitchFamily="34" charset="0"/>
              </a:rPr>
              <a:t>*Oncology	</a:t>
            </a:r>
          </a:p>
          <a:p>
            <a:pPr eaLnBrk="1" hangingPunct="1"/>
            <a:r>
              <a:rPr lang="en-US" smtClean="0">
                <a:latin typeface="Arial" pitchFamily="34" charset="0"/>
              </a:rPr>
              <a:t>Osteoporosis </a:t>
            </a:r>
            <a:r>
              <a:rPr lang="en-US" smtClean="0">
                <a:solidFill>
                  <a:schemeClr val="accent2"/>
                </a:solidFill>
                <a:latin typeface="Arial" pitchFamily="34" charset="0"/>
              </a:rPr>
              <a:t>*Orthopedics</a:t>
            </a:r>
          </a:p>
          <a:p>
            <a:pPr eaLnBrk="1" hangingPunct="1">
              <a:spcBef>
                <a:spcPct val="50000"/>
              </a:spcBef>
            </a:pPr>
            <a:r>
              <a:rPr lang="en-US" smtClean="0">
                <a:latin typeface="Arial" pitchFamily="34" charset="0"/>
              </a:rPr>
              <a:t>Infertility, Pregnancy, Postpartum problems  </a:t>
            </a:r>
            <a:r>
              <a:rPr lang="en-US" smtClean="0">
                <a:solidFill>
                  <a:schemeClr val="accent2"/>
                </a:solidFill>
                <a:latin typeface="Arial" pitchFamily="34" charset="0"/>
              </a:rPr>
              <a:t>*OB/GYN</a:t>
            </a:r>
          </a:p>
          <a:p>
            <a:pPr eaLnBrk="1" hangingPunct="1"/>
            <a:r>
              <a:rPr lang="en-US" smtClean="0">
                <a:latin typeface="Arial" pitchFamily="34" charset="0"/>
              </a:rPr>
              <a:t>Lowers medication blood levels   </a:t>
            </a:r>
            <a:r>
              <a:rPr lang="en-US" smtClean="0">
                <a:solidFill>
                  <a:schemeClr val="accent2"/>
                </a:solidFill>
                <a:latin typeface="Arial" pitchFamily="34" charset="0"/>
              </a:rPr>
              <a:t>*Psychiatry, others</a:t>
            </a:r>
          </a:p>
          <a:p>
            <a:pPr eaLnBrk="1" hangingPunct="1"/>
            <a:r>
              <a:rPr lang="en-US" smtClean="0">
                <a:latin typeface="Arial" pitchFamily="34" charset="0"/>
              </a:rPr>
              <a:t>Prolonged wound healing </a:t>
            </a:r>
            <a:r>
              <a:rPr lang="en-US" smtClean="0">
                <a:solidFill>
                  <a:schemeClr val="accent2"/>
                </a:solidFill>
                <a:latin typeface="Arial" pitchFamily="34" charset="0"/>
              </a:rPr>
              <a:t>*Surgery, Infectious Disease</a:t>
            </a:r>
          </a:p>
          <a:p>
            <a:pPr eaLnBrk="1" hangingPunct="1"/>
            <a:r>
              <a:rPr lang="en-US" smtClean="0">
                <a:latin typeface="Arial" pitchFamily="34" charset="0"/>
              </a:rPr>
              <a:t>Vision problems (e.g. macular degeneration, cataracts)  </a:t>
            </a:r>
            <a:r>
              <a:rPr lang="en-US" smtClean="0">
                <a:solidFill>
                  <a:schemeClr val="accent2"/>
                </a:solidFill>
                <a:latin typeface="Arial" pitchFamily="34" charset="0"/>
              </a:rPr>
              <a:t>*Ophthalmology</a:t>
            </a:r>
          </a:p>
          <a:p>
            <a:pPr eaLnBrk="1" hangingPunct="1"/>
            <a:endParaRPr lang="en-US" b="1" smtClean="0">
              <a:latin typeface="Arial" pitchFamily="34" charset="0"/>
            </a:endParaRPr>
          </a:p>
          <a:p>
            <a:pPr eaLnBrk="1" hangingPunct="1"/>
            <a:r>
              <a:rPr lang="en-US" smtClean="0">
                <a:latin typeface="Arial" pitchFamily="34" charset="0"/>
              </a:rPr>
              <a:t>Pregnant and postpartum women</a:t>
            </a:r>
          </a:p>
          <a:p>
            <a:pPr eaLnBrk="1" hangingPunct="1"/>
            <a:r>
              <a:rPr lang="en-US" smtClean="0">
                <a:latin typeface="Arial" pitchFamily="34" charset="0"/>
              </a:rPr>
              <a:t>Smoking while pregnant can cause adverse health complications such as intrauterine growth retardation, low birth weight, congenital malformations, pre-mature births, and fetal mortality</a:t>
            </a:r>
            <a:r>
              <a:rPr lang="en-US" sz="1100" baseline="30000" smtClean="0">
                <a:latin typeface="Arial" pitchFamily="34" charset="0"/>
              </a:rPr>
              <a:t>1</a:t>
            </a:r>
            <a:r>
              <a:rPr lang="en-US" smtClean="0">
                <a:latin typeface="Arial" pitchFamily="34" charset="0"/>
              </a:rPr>
              <a:t>.</a:t>
            </a:r>
            <a:r>
              <a:rPr lang="en-US" smtClean="0">
                <a:solidFill>
                  <a:srgbClr val="000000"/>
                </a:solidFill>
                <a:latin typeface="Times New Roman" pitchFamily="18" charset="0"/>
                <a:cs typeface="Times New Roman" pitchFamily="18" charset="0"/>
              </a:rPr>
              <a:t> Source:  USDHHS, 2001</a:t>
            </a:r>
            <a:endParaRPr lang="en-US" smtClean="0">
              <a:latin typeface="Arial" pitchFamily="34" charset="0"/>
            </a:endParaRPr>
          </a:p>
          <a:p>
            <a:pPr eaLnBrk="1" hangingPunct="1"/>
            <a:endParaRPr lang="en-US" sz="800" smtClean="0">
              <a:latin typeface="Arial" pitchFamily="34" charset="0"/>
            </a:endParaRPr>
          </a:p>
          <a:p>
            <a:pPr eaLnBrk="1" hangingPunct="1"/>
            <a:r>
              <a:rPr lang="en-US" smtClean="0">
                <a:latin typeface="Arial" pitchFamily="34" charset="0"/>
              </a:rPr>
              <a:t>Approximately 20-30% of women continue to smoke for the duration of their pregnancy despite these risks</a:t>
            </a:r>
            <a:r>
              <a:rPr lang="en-US" sz="1100" baseline="30000" smtClean="0">
                <a:latin typeface="Arial" pitchFamily="34" charset="0"/>
              </a:rPr>
              <a:t>1,2</a:t>
            </a:r>
            <a:r>
              <a:rPr lang="en-US" smtClean="0">
                <a:latin typeface="Arial" pitchFamily="34" charset="0"/>
              </a:rPr>
              <a:t>.</a:t>
            </a:r>
            <a:r>
              <a:rPr lang="en-US" smtClean="0">
                <a:solidFill>
                  <a:srgbClr val="000000"/>
                </a:solidFill>
                <a:latin typeface="Times New Roman" pitchFamily="18" charset="0"/>
                <a:cs typeface="Times New Roman" pitchFamily="18" charset="0"/>
              </a:rPr>
              <a:t> Source:  LeClere et al., 1997; Fingerhut et al., 1990; Husten et al., 1996</a:t>
            </a:r>
          </a:p>
          <a:p>
            <a:pPr eaLnBrk="1" hangingPunct="1"/>
            <a:endParaRPr lang="en-US" smtClean="0">
              <a:latin typeface="Arial" pitchFamily="34" charset="0"/>
            </a:endParaRPr>
          </a:p>
          <a:p>
            <a:pPr eaLnBrk="1" hangingPunct="1"/>
            <a:endParaRPr lang="en-US" b="1" smtClean="0">
              <a:latin typeface="Arial" pitchFamily="34" charset="0"/>
            </a:endParaRPr>
          </a:p>
          <a:p>
            <a:pPr eaLnBrk="1" hangingPunct="1"/>
            <a:r>
              <a:rPr lang="en-US" b="1" smtClean="0">
                <a:latin typeface="Arial" pitchFamily="34" charset="0"/>
              </a:rPr>
              <a:t>Review the following group instructions:</a:t>
            </a:r>
            <a:endParaRPr lang="en-US" smtClean="0">
              <a:latin typeface="Arial" pitchFamily="34" charset="0"/>
            </a:endParaRPr>
          </a:p>
          <a:p>
            <a:pPr eaLnBrk="1" hangingPunct="1"/>
            <a:r>
              <a:rPr lang="en-US" smtClean="0">
                <a:latin typeface="Arial" pitchFamily="34" charset="0"/>
              </a:rPr>
              <a:t> </a:t>
            </a:r>
          </a:p>
          <a:p>
            <a:pPr eaLnBrk="1" hangingPunct="1"/>
            <a:r>
              <a:rPr lang="en-US" smtClean="0">
                <a:latin typeface="Arial" pitchFamily="34" charset="0"/>
              </a:rPr>
              <a:t>Illustrate to participants the different areas of the body that are hurt by tobacco.  Review from the handout the kinds of illnesses that can be caused by smoking.</a:t>
            </a:r>
          </a:p>
        </p:txBody>
      </p:sp>
      <p:sp>
        <p:nvSpPr>
          <p:cNvPr id="148484" name="Slide Number Placeholder 3"/>
          <p:cNvSpPr>
            <a:spLocks noGrp="1"/>
          </p:cNvSpPr>
          <p:nvPr>
            <p:ph type="sldNum" sz="quarter" idx="5"/>
          </p:nvPr>
        </p:nvSpPr>
        <p:spPr>
          <a:noFill/>
        </p:spPr>
        <p:txBody>
          <a:bodyPr/>
          <a:lstStyle/>
          <a:p>
            <a:pPr defTabSz="912813"/>
            <a:fld id="{B5660FC9-F504-440B-9C02-498007E74FC0}" type="slidenum">
              <a:rPr lang="en-US" smtClean="0">
                <a:solidFill>
                  <a:srgbClr val="000000"/>
                </a:solidFill>
                <a:latin typeface="Arial" pitchFamily="34" charset="0"/>
                <a:ea typeface="ＭＳ Ｐゴシック" pitchFamily="34" charset="-128"/>
              </a:rPr>
              <a:pPr defTabSz="912813"/>
              <a:t>31</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0D89BAFA-1544-4668-91D0-369231588443}" type="slidenum">
              <a:rPr lang="en-US" sz="1200"/>
              <a:pPr algn="r"/>
              <a:t>32</a:t>
            </a:fld>
            <a:endParaRPr 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defRPr>
            </a:lvl1pPr>
            <a:lvl2pPr marL="729057" indent="-280406" defTabSz="914437">
              <a:defRPr sz="2400">
                <a:solidFill>
                  <a:schemeClr val="tx1"/>
                </a:solidFill>
                <a:latin typeface="Arial" pitchFamily="34" charset="0"/>
              </a:defRPr>
            </a:lvl2pPr>
            <a:lvl3pPr marL="1121626" indent="-224325" defTabSz="914437">
              <a:defRPr sz="2400">
                <a:solidFill>
                  <a:schemeClr val="tx1"/>
                </a:solidFill>
                <a:latin typeface="Arial" pitchFamily="34" charset="0"/>
              </a:defRPr>
            </a:lvl3pPr>
            <a:lvl4pPr marL="1570276" indent="-224325" defTabSz="914437">
              <a:defRPr sz="2400">
                <a:solidFill>
                  <a:schemeClr val="tx1"/>
                </a:solidFill>
                <a:latin typeface="Arial" pitchFamily="34" charset="0"/>
              </a:defRPr>
            </a:lvl4pPr>
            <a:lvl5pPr marL="2018927" indent="-224325" defTabSz="914437">
              <a:defRPr sz="2400">
                <a:solidFill>
                  <a:schemeClr val="tx1"/>
                </a:solidFill>
                <a:latin typeface="Arial" pitchFamily="34" charset="0"/>
              </a:defRPr>
            </a:lvl5pPr>
            <a:lvl6pPr marL="2467577" indent="-224325" defTabSz="914437" eaLnBrk="0" fontAlgn="base" hangingPunct="0">
              <a:spcBef>
                <a:spcPct val="0"/>
              </a:spcBef>
              <a:spcAft>
                <a:spcPct val="0"/>
              </a:spcAft>
              <a:defRPr sz="2400">
                <a:solidFill>
                  <a:schemeClr val="tx1"/>
                </a:solidFill>
                <a:latin typeface="Arial" pitchFamily="34" charset="0"/>
              </a:defRPr>
            </a:lvl6pPr>
            <a:lvl7pPr marL="2916227" indent="-224325" defTabSz="914437" eaLnBrk="0" fontAlgn="base" hangingPunct="0">
              <a:spcBef>
                <a:spcPct val="0"/>
              </a:spcBef>
              <a:spcAft>
                <a:spcPct val="0"/>
              </a:spcAft>
              <a:defRPr sz="2400">
                <a:solidFill>
                  <a:schemeClr val="tx1"/>
                </a:solidFill>
                <a:latin typeface="Arial" pitchFamily="34" charset="0"/>
              </a:defRPr>
            </a:lvl7pPr>
            <a:lvl8pPr marL="3364878" indent="-224325" defTabSz="914437" eaLnBrk="0" fontAlgn="base" hangingPunct="0">
              <a:spcBef>
                <a:spcPct val="0"/>
              </a:spcBef>
              <a:spcAft>
                <a:spcPct val="0"/>
              </a:spcAft>
              <a:defRPr sz="2400">
                <a:solidFill>
                  <a:schemeClr val="tx1"/>
                </a:solidFill>
                <a:latin typeface="Arial" pitchFamily="34" charset="0"/>
              </a:defRPr>
            </a:lvl8pPr>
            <a:lvl9pPr marL="3813528" indent="-224325" defTabSz="914437" eaLnBrk="0" fontAlgn="base" hangingPunct="0">
              <a:spcBef>
                <a:spcPct val="0"/>
              </a:spcBef>
              <a:spcAft>
                <a:spcPct val="0"/>
              </a:spcAft>
              <a:defRPr sz="2400">
                <a:solidFill>
                  <a:schemeClr val="tx1"/>
                </a:solidFill>
                <a:latin typeface="Arial" pitchFamily="34" charset="0"/>
              </a:defRPr>
            </a:lvl9pPr>
          </a:lstStyle>
          <a:p>
            <a:fld id="{FDE6578C-6FA8-4A18-90B9-38042E8A2D1C}" type="slidenum">
              <a:rPr lang="en-US" sz="1200" smtClean="0"/>
              <a:pPr/>
              <a:t>33</a:t>
            </a:fld>
            <a:endParaRPr lang="en-US" sz="120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1556" name="Slide Number Placeholder 3"/>
          <p:cNvSpPr>
            <a:spLocks noGrp="1"/>
          </p:cNvSpPr>
          <p:nvPr>
            <p:ph type="sldNum" sz="quarter" idx="5"/>
          </p:nvPr>
        </p:nvSpPr>
        <p:spPr>
          <a:noFill/>
        </p:spPr>
        <p:txBody>
          <a:bodyPr/>
          <a:lstStyle/>
          <a:p>
            <a:fld id="{9DC9A348-AFB9-4418-BFE9-6D2B81F9BE3D}"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2580" name="Slide Number Placeholder 3"/>
          <p:cNvSpPr>
            <a:spLocks noGrp="1"/>
          </p:cNvSpPr>
          <p:nvPr>
            <p:ph type="sldNum" sz="quarter" idx="5"/>
          </p:nvPr>
        </p:nvSpPr>
        <p:spPr>
          <a:noFill/>
        </p:spPr>
        <p:txBody>
          <a:bodyPr/>
          <a:lstStyle/>
          <a:p>
            <a:fld id="{0C8E477C-1070-4628-9DDD-1DA6603764EB}" type="slidenum">
              <a:rPr lang="en-US" smtClean="0">
                <a:latin typeface="Arial" pitchFamily="34" charset="0"/>
              </a:rPr>
              <a:pPr/>
              <a:t>35</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AC212694-AEBC-472A-A11C-B4A212420032}" type="slidenum">
              <a:rPr lang="en-US" sz="1200"/>
              <a:pPr algn="r"/>
              <a:t>36</a:t>
            </a:fld>
            <a:endParaRPr lang="en-US" sz="12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78" tIns="45688" rIns="91378" bIns="45688" anchor="b"/>
          <a:lstStyle/>
          <a:p>
            <a:pPr algn="r"/>
            <a:fld id="{A868468A-4222-4949-84F3-FDBC81F5DF6B}" type="slidenum">
              <a:rPr lang="en-US" sz="1200">
                <a:latin typeface="Tahoma" pitchFamily="34" charset="0"/>
              </a:rPr>
              <a:pPr algn="r"/>
              <a:t>37</a:t>
            </a:fld>
            <a:endParaRPr lang="en-US" sz="1200">
              <a:latin typeface="Tahoma" pitchFamily="34" charset="0"/>
            </a:endParaRPr>
          </a:p>
        </p:txBody>
      </p:sp>
      <p:sp>
        <p:nvSpPr>
          <p:cNvPr id="154627" name="Rectangle 2"/>
          <p:cNvSpPr>
            <a:spLocks noGrp="1" noRot="1" noChangeAspect="1" noChangeArrowheads="1" noTextEdit="1"/>
          </p:cNvSpPr>
          <p:nvPr>
            <p:ph type="sldImg"/>
          </p:nvPr>
        </p:nvSpPr>
        <p:spPr>
          <a:xfrm>
            <a:off x="1730375" y="685800"/>
            <a:ext cx="3379788" cy="2536825"/>
          </a:xfrm>
          <a:ln/>
        </p:spPr>
      </p:sp>
      <p:sp>
        <p:nvSpPr>
          <p:cNvPr id="154628" name="Rectangle 3"/>
          <p:cNvSpPr>
            <a:spLocks noGrp="1" noChangeArrowheads="1"/>
          </p:cNvSpPr>
          <p:nvPr>
            <p:ph type="body" idx="1"/>
          </p:nvPr>
        </p:nvSpPr>
        <p:spPr>
          <a:xfrm>
            <a:off x="557213" y="3373438"/>
            <a:ext cx="5743575" cy="5084762"/>
          </a:xfrm>
          <a:noFill/>
          <a:ln/>
        </p:spPr>
        <p:txBody>
          <a:bodyPr lIns="91269" tIns="45633" rIns="91269" bIns="45633"/>
          <a:lstStyle/>
          <a:p>
            <a:pPr eaLnBrk="1" hangingPunct="1"/>
            <a:r>
              <a:rPr lang="en-US" sz="1000" smtClean="0">
                <a:latin typeface="Arial" pitchFamily="34" charset="0"/>
              </a:rPr>
              <a:t>The U.S. Public Health Service Clinical Practice Guideline for treating tobacco use and dependence states that “clinicians should encourage all patients attempting to quit to use effective medications for tobacco dependence treatment, except where contraindicated or for specific populations for which there is insufficient evidence of effectiveness” (Fiore et al., 2008, p. 106).</a:t>
            </a:r>
          </a:p>
          <a:p>
            <a:pPr eaLnBrk="1" hangingPunct="1"/>
            <a:endParaRPr lang="en-US" sz="1000" smtClean="0">
              <a:latin typeface="Arial" pitchFamily="34" charset="0"/>
            </a:endParaRPr>
          </a:p>
          <a:p>
            <a:pPr eaLnBrk="1" hangingPunct="1"/>
            <a:r>
              <a:rPr lang="en-US" sz="1000" smtClean="0">
                <a:latin typeface="Arial" pitchFamily="34" charset="0"/>
              </a:rPr>
              <a:t>Use of pharmacotherapy requires special consideration in the following patient populations (Fiore et al., 2008):</a:t>
            </a:r>
          </a:p>
          <a:p>
            <a:pPr marL="334963" lvl="1" indent="-111125" eaLnBrk="1" hangingPunct="1">
              <a:buFontTx/>
              <a:buChar char="•"/>
            </a:pPr>
            <a:r>
              <a:rPr lang="en-US" sz="1000" smtClean="0">
                <a:latin typeface="Arial" pitchFamily="34" charset="0"/>
              </a:rPr>
              <a:t>Pregnant or breast-feeding women</a:t>
            </a:r>
          </a:p>
          <a:p>
            <a:pPr marL="334963" lvl="1" indent="-111125" eaLnBrk="1" hangingPunct="1">
              <a:buFontTx/>
              <a:buChar char="•"/>
            </a:pPr>
            <a:r>
              <a:rPr lang="en-US" sz="1000" smtClean="0">
                <a:latin typeface="Arial" pitchFamily="34" charset="0"/>
              </a:rPr>
              <a:t>Smokeless tobacco users</a:t>
            </a:r>
          </a:p>
          <a:p>
            <a:pPr marL="334963" lvl="1" indent="-111125" eaLnBrk="1" hangingPunct="1">
              <a:buFontTx/>
              <a:buChar char="•"/>
            </a:pPr>
            <a:r>
              <a:rPr lang="en-US" sz="1000" smtClean="0">
                <a:latin typeface="Arial" pitchFamily="34" charset="0"/>
              </a:rPr>
              <a:t>Patients smoking fewer than 10 cigarettes per day (light smokers)</a:t>
            </a:r>
          </a:p>
          <a:p>
            <a:pPr marL="334963" lvl="1" indent="-111125" eaLnBrk="1" hangingPunct="1">
              <a:buFontTx/>
              <a:buChar char="•"/>
            </a:pPr>
            <a:r>
              <a:rPr lang="en-US" sz="1000" smtClean="0">
                <a:latin typeface="Arial" pitchFamily="34" charset="0"/>
              </a:rPr>
              <a:t>Adolescents</a:t>
            </a:r>
          </a:p>
          <a:p>
            <a:pPr eaLnBrk="1" hangingPunct="1"/>
            <a:endParaRPr lang="en-US" sz="1000" smtClean="0">
              <a:latin typeface="Arial" pitchFamily="34" charset="0"/>
            </a:endParaRPr>
          </a:p>
          <a:p>
            <a:pPr eaLnBrk="1" hangingPunct="1"/>
            <a:r>
              <a:rPr lang="en-US" sz="900" smtClean="0">
                <a:latin typeface="Arial" pitchFamily="34" charset="0"/>
              </a:rPr>
              <a:t>Fiore MC, Jaén CR, Baker TB, et al. (2008). </a:t>
            </a:r>
            <a:r>
              <a:rPr lang="en-US" sz="900" i="1" smtClean="0">
                <a:latin typeface="Arial" pitchFamily="34" charset="0"/>
              </a:rPr>
              <a:t>Treating Tobacco Use and Dependence: 2008 Update. Clinical Practice Guideline.</a:t>
            </a:r>
            <a:r>
              <a:rPr lang="en-US" sz="900" smtClean="0">
                <a:latin typeface="Arial" pitchFamily="34" charset="0"/>
              </a:rPr>
              <a:t> Rockville, MD: U.S. Department of Health and Human Services. Public Health Service.</a:t>
            </a:r>
          </a:p>
          <a:p>
            <a:pPr eaLnBrk="1" hangingPunct="1">
              <a:spcBef>
                <a:spcPct val="0"/>
              </a:spcBef>
            </a:pPr>
            <a:endParaRPr lang="en-US" sz="900" smtClean="0">
              <a:solidFill>
                <a:srgbClr val="000000"/>
              </a:solidFill>
              <a:latin typeface="Arial" pitchFamily="34" charset="0"/>
            </a:endParaRPr>
          </a:p>
          <a:p>
            <a:pPr eaLnBrk="1" hangingPunct="1">
              <a:spcBef>
                <a:spcPct val="0"/>
              </a:spcBef>
            </a:pPr>
            <a:r>
              <a:rPr lang="en-US" sz="90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eaLnBrk="1" hangingPunct="1"/>
            <a:endParaRPr lang="en-US" sz="90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6A74825-2CBD-4852-B74C-5E4362E16C16}" type="slidenum">
              <a:rPr lang="en-US" smtClean="0">
                <a:latin typeface="Arial" pitchFamily="34" charset="0"/>
              </a:rPr>
              <a:pPr/>
              <a:t>38</a:t>
            </a:fld>
            <a:endParaRPr lang="en-US" smtClean="0">
              <a:latin typeface="Arial" pitchFamily="34" charset="0"/>
            </a:endParaRPr>
          </a:p>
        </p:txBody>
      </p:sp>
      <p:sp>
        <p:nvSpPr>
          <p:cNvPr id="155651" name="Rectangle 2"/>
          <p:cNvSpPr>
            <a:spLocks noGrp="1" noRot="1" noChangeAspect="1" noChangeArrowheads="1" noTextEdit="1"/>
          </p:cNvSpPr>
          <p:nvPr>
            <p:ph type="sldImg"/>
          </p:nvPr>
        </p:nvSpPr>
        <p:spPr>
          <a:xfrm>
            <a:off x="1735138" y="685800"/>
            <a:ext cx="3381375" cy="2536825"/>
          </a:xfrm>
          <a:ln/>
        </p:spPr>
      </p:sp>
      <p:sp>
        <p:nvSpPr>
          <p:cNvPr id="155652" name="Rectangle 3"/>
          <p:cNvSpPr>
            <a:spLocks noGrp="1" noChangeArrowheads="1"/>
          </p:cNvSpPr>
          <p:nvPr>
            <p:ph type="body" idx="1"/>
          </p:nvPr>
        </p:nvSpPr>
        <p:spPr>
          <a:xfrm>
            <a:off x="557213" y="3373438"/>
            <a:ext cx="5743575" cy="5084762"/>
          </a:xfrm>
          <a:noFill/>
          <a:ln/>
        </p:spPr>
        <p:txBody>
          <a:bodyPr lIns="90543" tIns="45270" rIns="90543" bIns="45270"/>
          <a:lstStyle/>
          <a:p>
            <a:pPr eaLnBrk="1" hangingPunct="1">
              <a:lnSpc>
                <a:spcPct val="90000"/>
              </a:lnSpc>
            </a:pPr>
            <a:r>
              <a:rPr lang="en-US" altLang="en-US" sz="900" smtClean="0">
                <a:latin typeface="Arial" pitchFamily="34" charset="0"/>
              </a:rPr>
              <a:t>There are three general classes of FDA-approved drugs for cessation:</a:t>
            </a:r>
          </a:p>
          <a:p>
            <a:pPr marL="392113" lvl="1" indent="-185738" eaLnBrk="1" hangingPunct="1">
              <a:lnSpc>
                <a:spcPct val="90000"/>
              </a:lnSpc>
              <a:buFontTx/>
              <a:buChar char="•"/>
            </a:pPr>
            <a:r>
              <a:rPr lang="en-US" altLang="en-US" sz="900" b="1" smtClean="0">
                <a:latin typeface="Arial" pitchFamily="34" charset="0"/>
              </a:rPr>
              <a:t>Nicotine replacement therapy</a:t>
            </a:r>
            <a:r>
              <a:rPr lang="en-US" altLang="en-US" sz="900" smtClean="0">
                <a:latin typeface="Arial" pitchFamily="34" charset="0"/>
              </a:rPr>
              <a:t> (NRT) includes the nicotine gum, patch, lozenge, nasal spray, and inhaler. A nicotine sublingual tablet currently is available in Europe.</a:t>
            </a:r>
          </a:p>
          <a:p>
            <a:pPr marL="392113" lvl="1" indent="-185738" eaLnBrk="1" hangingPunct="1">
              <a:lnSpc>
                <a:spcPct val="90000"/>
              </a:lnSpc>
              <a:buFontTx/>
              <a:buChar char="•"/>
            </a:pPr>
            <a:r>
              <a:rPr lang="en-US" altLang="en-US" sz="900" smtClean="0">
                <a:latin typeface="Arial" pitchFamily="34" charset="0"/>
              </a:rPr>
              <a:t>The only </a:t>
            </a:r>
            <a:r>
              <a:rPr lang="en-US" altLang="en-US" sz="900" b="1" smtClean="0">
                <a:latin typeface="Arial" pitchFamily="34" charset="0"/>
              </a:rPr>
              <a:t>psychotropic agent</a:t>
            </a:r>
            <a:r>
              <a:rPr lang="en-US" altLang="en-US" sz="900" smtClean="0">
                <a:latin typeface="Arial" pitchFamily="34" charset="0"/>
              </a:rPr>
              <a:t> currently approved by the FDA for smoking cessation is bupropion SR.</a:t>
            </a:r>
          </a:p>
          <a:p>
            <a:pPr marL="392113" lvl="1" indent="-185738" eaLnBrk="1" hangingPunct="1">
              <a:lnSpc>
                <a:spcPct val="90000"/>
              </a:lnSpc>
              <a:buFontTx/>
              <a:buChar char="•"/>
            </a:pPr>
            <a:r>
              <a:rPr lang="en-US" altLang="en-US" sz="900" smtClean="0">
                <a:latin typeface="Arial" pitchFamily="34" charset="0"/>
              </a:rPr>
              <a:t>Varenicline, a </a:t>
            </a:r>
            <a:r>
              <a:rPr lang="en-US" altLang="en-US" sz="900" b="1" smtClean="0">
                <a:latin typeface="Arial" pitchFamily="34" charset="0"/>
              </a:rPr>
              <a:t>partial nicotinic receptor agonist,</a:t>
            </a:r>
            <a:r>
              <a:rPr lang="en-US" altLang="en-US" sz="900" smtClean="0">
                <a:latin typeface="Arial" pitchFamily="34" charset="0"/>
              </a:rPr>
              <a:t> was approved by the FDA in 2006 for smoking cessation.</a:t>
            </a:r>
          </a:p>
          <a:p>
            <a:pPr eaLnBrk="1" hangingPunct="1">
              <a:lnSpc>
                <a:spcPct val="90000"/>
              </a:lnSpc>
            </a:pPr>
            <a:r>
              <a:rPr lang="en-US" sz="900" smtClean="0">
                <a:latin typeface="Arial" pitchFamily="34" charset="0"/>
              </a:rPr>
              <a:t>According to the U.S. Public Health Service Clinical Practice Guideline for treating tobacco use and dependence, NRT, sustained-release bupropion and varenicline are considered first-line pharmacotherapies for smoking cessation (Fiore et al., 2008). Currently, no medications have an FDA indication for use in spit tobacco cessation.</a:t>
            </a:r>
          </a:p>
          <a:p>
            <a:pPr eaLnBrk="1" hangingPunct="1">
              <a:lnSpc>
                <a:spcPct val="90000"/>
              </a:lnSpc>
            </a:pPr>
            <a:endParaRPr lang="en-US" altLang="en-US" sz="900" b="1" smtClean="0">
              <a:latin typeface="Arial" pitchFamily="34" charset="0"/>
              <a:cs typeface="Arial" pitchFamily="34" charset="0"/>
              <a:sym typeface="Webdings" pitchFamily="18" charset="2"/>
            </a:endParaRPr>
          </a:p>
          <a:p>
            <a:pPr eaLnBrk="1" hangingPunct="1">
              <a:lnSpc>
                <a:spcPct val="90000"/>
              </a:lnSpc>
            </a:pPr>
            <a:r>
              <a:rPr lang="en-US" altLang="en-US" sz="900" b="1" smtClean="0">
                <a:latin typeface="Arial" pitchFamily="34" charset="0"/>
                <a:cs typeface="Arial" pitchFamily="34" charset="0"/>
                <a:sym typeface="Webdings" pitchFamily="18" charset="2"/>
              </a:rPr>
              <a:t>♪</a:t>
            </a:r>
            <a:r>
              <a:rPr lang="en-US" sz="900" b="1" smtClean="0">
                <a:latin typeface="Arial" pitchFamily="34" charset="0"/>
                <a:sym typeface="Monotype Sorts"/>
              </a:rPr>
              <a:t> Note to instructor(s):</a:t>
            </a:r>
            <a:r>
              <a:rPr lang="en-US" sz="900" smtClean="0">
                <a:latin typeface="Arial" pitchFamily="34" charset="0"/>
                <a:sym typeface="Monotype Sorts"/>
              </a:rPr>
              <a:t> The following p</a:t>
            </a:r>
            <a:r>
              <a:rPr lang="en-US" altLang="en-US" sz="900" smtClean="0">
                <a:latin typeface="Arial" pitchFamily="34" charset="0"/>
              </a:rPr>
              <a:t>harmacotherapies have been studied but are </a:t>
            </a:r>
            <a:r>
              <a:rPr lang="en-US" altLang="en-US" sz="900" i="1" smtClean="0">
                <a:latin typeface="Arial" pitchFamily="34" charset="0"/>
              </a:rPr>
              <a:t>not</a:t>
            </a:r>
            <a:r>
              <a:rPr lang="en-US" altLang="en-US" sz="900" smtClean="0">
                <a:latin typeface="Arial" pitchFamily="34" charset="0"/>
              </a:rPr>
              <a:t> recommended by the U.S. Public Health Service Clinical Practice Guideline for treating tobacco use and dependence based on a lack of benefit relative to placebo therapy (David et al., 2006; Fiore et al., 2008; Hughes et al., 2007): </a:t>
            </a:r>
          </a:p>
          <a:p>
            <a:pPr marL="392113" lvl="1" indent="-185738" eaLnBrk="1" hangingPunct="1">
              <a:lnSpc>
                <a:spcPct val="90000"/>
              </a:lnSpc>
              <a:buFontTx/>
              <a:buChar char="•"/>
            </a:pPr>
            <a:r>
              <a:rPr lang="en-US" altLang="en-US" sz="900" b="1" smtClean="0">
                <a:latin typeface="Arial" pitchFamily="34" charset="0"/>
              </a:rPr>
              <a:t>Anxiolytic agents</a:t>
            </a:r>
            <a:r>
              <a:rPr lang="en-US" altLang="en-US" sz="900" smtClean="0">
                <a:latin typeface="Arial" pitchFamily="34" charset="0"/>
              </a:rPr>
              <a:t> (buspirone, diazepam)</a:t>
            </a:r>
          </a:p>
          <a:p>
            <a:pPr marL="392113" lvl="1" indent="-185738" eaLnBrk="1" hangingPunct="1">
              <a:lnSpc>
                <a:spcPct val="90000"/>
              </a:lnSpc>
              <a:buFontTx/>
              <a:buChar char="•"/>
            </a:pPr>
            <a:r>
              <a:rPr lang="en-US" altLang="en-US" sz="900" b="1" smtClean="0">
                <a:latin typeface="Arial" pitchFamily="34" charset="0"/>
              </a:rPr>
              <a:t>Beta-blockers </a:t>
            </a:r>
            <a:r>
              <a:rPr lang="en-US" altLang="en-US" sz="900" smtClean="0">
                <a:latin typeface="Arial" pitchFamily="34" charset="0"/>
              </a:rPr>
              <a:t>(propranolol)</a:t>
            </a:r>
          </a:p>
          <a:p>
            <a:pPr marL="392113" lvl="1" indent="-185738" eaLnBrk="1" hangingPunct="1">
              <a:lnSpc>
                <a:spcPct val="90000"/>
              </a:lnSpc>
              <a:buFontTx/>
              <a:buChar char="•"/>
            </a:pPr>
            <a:r>
              <a:rPr lang="en-US" altLang="en-US" sz="900" b="1" smtClean="0">
                <a:latin typeface="Arial" pitchFamily="34" charset="0"/>
              </a:rPr>
              <a:t>Mecamylamine</a:t>
            </a:r>
          </a:p>
          <a:p>
            <a:pPr marL="392113" lvl="1" indent="-185738" eaLnBrk="1" hangingPunct="1">
              <a:lnSpc>
                <a:spcPct val="90000"/>
              </a:lnSpc>
              <a:buFontTx/>
              <a:buChar char="•"/>
            </a:pPr>
            <a:r>
              <a:rPr lang="en-US" altLang="en-US" sz="900" b="1" smtClean="0">
                <a:latin typeface="Arial" pitchFamily="34" charset="0"/>
              </a:rPr>
              <a:t>Opioid antagonists </a:t>
            </a:r>
            <a:r>
              <a:rPr lang="en-US" altLang="en-US" sz="900" smtClean="0">
                <a:latin typeface="Arial" pitchFamily="34" charset="0"/>
              </a:rPr>
              <a:t>(buprenorphine, naloxone, naltrexone)</a:t>
            </a:r>
          </a:p>
          <a:p>
            <a:pPr marL="392113" lvl="1" indent="-185738" eaLnBrk="1" hangingPunct="1">
              <a:lnSpc>
                <a:spcPct val="90000"/>
              </a:lnSpc>
              <a:buFontTx/>
              <a:buChar char="•"/>
            </a:pPr>
            <a:r>
              <a:rPr lang="en-US" altLang="en-US" sz="900" b="1" smtClean="0">
                <a:latin typeface="Arial" pitchFamily="34" charset="0"/>
              </a:rPr>
              <a:t>Selective serotonin reuptake inhibitors </a:t>
            </a:r>
            <a:r>
              <a:rPr lang="en-US" altLang="en-US" sz="900" smtClean="0">
                <a:latin typeface="Arial" pitchFamily="34" charset="0"/>
              </a:rPr>
              <a:t>(citalopram, fluoxetine, paroxetine, sertraline)</a:t>
            </a:r>
          </a:p>
          <a:p>
            <a:pPr marL="392113" lvl="1" indent="-185738" eaLnBrk="1" hangingPunct="1">
              <a:lnSpc>
                <a:spcPct val="90000"/>
              </a:lnSpc>
              <a:buFontTx/>
              <a:buChar char="•"/>
            </a:pPr>
            <a:r>
              <a:rPr lang="en-US" altLang="en-US" sz="900" b="1" smtClean="0">
                <a:latin typeface="Arial" pitchFamily="34" charset="0"/>
              </a:rPr>
              <a:t>Silver acetate</a:t>
            </a:r>
          </a:p>
          <a:p>
            <a:pPr marL="392113" lvl="1" indent="-185738" eaLnBrk="1" hangingPunct="1">
              <a:lnSpc>
                <a:spcPct val="90000"/>
              </a:lnSpc>
            </a:pPr>
            <a:endParaRPr lang="en-US" altLang="en-US" sz="900" smtClean="0">
              <a:latin typeface="Arial" pitchFamily="34" charset="0"/>
            </a:endParaRPr>
          </a:p>
          <a:p>
            <a:pPr eaLnBrk="1" hangingPunct="1">
              <a:lnSpc>
                <a:spcPct val="90000"/>
              </a:lnSpc>
            </a:pPr>
            <a:r>
              <a:rPr lang="en-US" sz="800" smtClean="0">
                <a:latin typeface="Arial" pitchFamily="34" charset="0"/>
              </a:rPr>
              <a:t>David S, Lancaster T, Stead LF, Evins AE.  (2006). Opioid antagonists for smoking cessation. </a:t>
            </a:r>
            <a:r>
              <a:rPr lang="en-US" sz="800" i="1" smtClean="0">
                <a:latin typeface="Arial" pitchFamily="34" charset="0"/>
              </a:rPr>
              <a:t>Cochrane Database Syst Rev</a:t>
            </a:r>
            <a:r>
              <a:rPr lang="en-US" sz="800" smtClean="0">
                <a:latin typeface="Arial" pitchFamily="34" charset="0"/>
              </a:rPr>
              <a:t> 4:CD003086. </a:t>
            </a:r>
          </a:p>
          <a:p>
            <a:pPr eaLnBrk="1" hangingPunct="1">
              <a:lnSpc>
                <a:spcPct val="90000"/>
              </a:lnSpc>
            </a:pPr>
            <a:r>
              <a:rPr lang="en-US" sz="800" smtClean="0">
                <a:latin typeface="Arial" pitchFamily="34" charset="0"/>
              </a:rPr>
              <a:t>Fiore MC, Jaén CR, Baker TB, et al. (2008). </a:t>
            </a:r>
            <a:r>
              <a:rPr lang="en-US" sz="800" i="1" smtClean="0">
                <a:latin typeface="Arial" pitchFamily="34" charset="0"/>
              </a:rPr>
              <a:t>Treating Tobacco Use and Dependence: 2008 Update. Clinical Practice Guideline.</a:t>
            </a:r>
            <a:r>
              <a:rPr lang="en-US" sz="800" smtClean="0">
                <a:latin typeface="Arial" pitchFamily="34" charset="0"/>
              </a:rPr>
              <a:t> Rockville, MD: U.S. Department of Health and Human Services. Public Health Service.</a:t>
            </a:r>
          </a:p>
          <a:p>
            <a:pPr eaLnBrk="1" hangingPunct="1">
              <a:lnSpc>
                <a:spcPct val="90000"/>
              </a:lnSpc>
            </a:pPr>
            <a:r>
              <a:rPr lang="en-US" sz="800" smtClean="0">
                <a:latin typeface="Arial" pitchFamily="34" charset="0"/>
              </a:rPr>
              <a:t>Hughes JR, Stead LF, Lancaster T. (2007). Antidepressants for smoking cessation.</a:t>
            </a:r>
            <a:r>
              <a:rPr lang="en-US" altLang="en-US" sz="800" i="1" smtClean="0">
                <a:latin typeface="Arial" pitchFamily="34" charset="0"/>
              </a:rPr>
              <a:t> Cochrane Database Syst Rev</a:t>
            </a:r>
            <a:r>
              <a:rPr lang="en-US" altLang="en-US" sz="800" smtClean="0">
                <a:latin typeface="Arial" pitchFamily="34" charset="0"/>
              </a:rPr>
              <a:t> 1:CD000031. </a:t>
            </a:r>
            <a:endParaRPr lang="en-US" sz="800" smtClean="0">
              <a:latin typeface="Arial" pitchFamily="34" charset="0"/>
            </a:endParaRPr>
          </a:p>
          <a:p>
            <a:pPr eaLnBrk="1" hangingPunct="1">
              <a:lnSpc>
                <a:spcPct val="90000"/>
              </a:lnSpc>
            </a:pPr>
            <a:endParaRPr lang="en-US" altLang="en-US" sz="800" smtClean="0">
              <a:latin typeface="Arial" pitchFamily="34" charset="0"/>
            </a:endParaRPr>
          </a:p>
          <a:p>
            <a:pPr eaLnBrk="1" hangingPunct="1">
              <a:lnSpc>
                <a:spcPct val="90000"/>
              </a:lnSpc>
              <a:spcBef>
                <a:spcPct val="0"/>
              </a:spcBef>
            </a:pPr>
            <a:r>
              <a:rPr lang="en-US" sz="90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eaLnBrk="1" hangingPunct="1">
              <a:lnSpc>
                <a:spcPct val="90000"/>
              </a:lnSpc>
              <a:spcBef>
                <a:spcPct val="0"/>
              </a:spcBef>
            </a:pPr>
            <a:endParaRPr lang="en-US" sz="800" smtClean="0">
              <a:solidFill>
                <a:srgbClr val="000000"/>
              </a:solidFill>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440A74D-00AB-44FE-96A6-A42445F98B5F}" type="slidenum">
              <a:rPr lang="en-US" smtClean="0">
                <a:cs typeface="Arial" charset="0"/>
              </a:rPr>
              <a:pPr/>
              <a:t>39</a:t>
            </a:fld>
            <a:endParaRPr lang="en-US" smtClean="0">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78" tIns="45688" rIns="91378" bIns="45688" anchor="b"/>
          <a:lstStyle/>
          <a:p>
            <a:pPr algn="r"/>
            <a:fld id="{C576DF07-BC9A-4F80-80C1-BBEE7F616662}" type="slidenum">
              <a:rPr lang="en-US" sz="1200">
                <a:latin typeface="Tahoma" pitchFamily="34" charset="0"/>
              </a:rPr>
              <a:pPr algn="r"/>
              <a:t>40</a:t>
            </a:fld>
            <a:endParaRPr lang="en-US" sz="1200">
              <a:latin typeface="Tahoma" pitchFamily="34" charset="0"/>
            </a:endParaRPr>
          </a:p>
        </p:txBody>
      </p:sp>
      <p:sp>
        <p:nvSpPr>
          <p:cNvPr id="156675" name="Rectangle 2"/>
          <p:cNvSpPr>
            <a:spLocks noGrp="1" noRot="1" noChangeAspect="1" noChangeArrowheads="1" noTextEdit="1"/>
          </p:cNvSpPr>
          <p:nvPr>
            <p:ph type="sldImg"/>
          </p:nvPr>
        </p:nvSpPr>
        <p:spPr>
          <a:xfrm>
            <a:off x="1736725" y="685800"/>
            <a:ext cx="3379788" cy="2536825"/>
          </a:xfrm>
          <a:ln/>
        </p:spPr>
      </p:sp>
      <p:sp>
        <p:nvSpPr>
          <p:cNvPr id="156676" name="Rectangle 3"/>
          <p:cNvSpPr>
            <a:spLocks noGrp="1" noChangeArrowheads="1"/>
          </p:cNvSpPr>
          <p:nvPr>
            <p:ph type="body" idx="1"/>
          </p:nvPr>
        </p:nvSpPr>
        <p:spPr>
          <a:xfrm>
            <a:off x="560388" y="3373438"/>
            <a:ext cx="5740400" cy="5084762"/>
          </a:xfrm>
          <a:noFill/>
          <a:ln/>
        </p:spPr>
        <p:txBody>
          <a:bodyPr lIns="90349" tIns="45174" rIns="90349" bIns="45174"/>
          <a:lstStyle/>
          <a:p>
            <a:pPr eaLnBrk="1" hangingPunct="1"/>
            <a:r>
              <a:rPr lang="en-US" altLang="en-US" sz="1000" smtClean="0">
                <a:latin typeface="Arial" pitchFamily="34" charset="0"/>
              </a:rPr>
              <a:t>This bar chart summarizes the long-term (</a:t>
            </a:r>
            <a:r>
              <a:rPr lang="en-US" altLang="en-US" sz="1000" smtClean="0">
                <a:latin typeface="Arial" pitchFamily="34" charset="0"/>
                <a:sym typeface="Symbol" pitchFamily="18" charset="2"/>
              </a:rPr>
              <a:t>6-</a:t>
            </a:r>
            <a:r>
              <a:rPr lang="en-US" altLang="en-US" sz="1000" smtClean="0">
                <a:latin typeface="Arial" pitchFamily="34" charset="0"/>
              </a:rPr>
              <a:t>month) quit rates observed with the different NRT products, bupropion SR and varenicline (Cahill et al., 2008; Stead et al., 2008; Hughes et al., 2007). These data derive from 145 different randomized-controlled trials; therefore, it is inappropriate to compare the active medications with respect to clinical efficacy. What this chart does illustrate, however, is that the quit rates from each of the methods is approximately twice that of its corresponding placebo control treatment arm. </a:t>
            </a:r>
          </a:p>
          <a:p>
            <a:pPr eaLnBrk="1" hangingPunct="1"/>
            <a:endParaRPr lang="en-US" altLang="en-US" sz="1000" smtClean="0">
              <a:latin typeface="Arial" pitchFamily="34" charset="0"/>
            </a:endParaRPr>
          </a:p>
          <a:p>
            <a:pPr eaLnBrk="1" hangingPunct="1"/>
            <a:r>
              <a:rPr lang="en-US" altLang="en-US" sz="1000" smtClean="0">
                <a:latin typeface="Arial" pitchFamily="34" charset="0"/>
              </a:rPr>
              <a:t>Each of the pharmacotherapy options depicted in the chart is considered effective. When patients ask for assistance with their quit attempt, any product can be recommended, if not contraindicated. However, when assisting patients in choosing a product, clinicians should consider additional factors. The number of cigarettes smoked per day (or time to first cigarette, for the nicotine lozenge), level of dependence, advantages and disadvantages of each product, methods used for prior quit attempts and reasons for relapse, and the patient’s own product preference need to be considered. </a:t>
            </a:r>
            <a:r>
              <a:rPr lang="en-US" altLang="en-US" sz="1000" b="1" smtClean="0">
                <a:latin typeface="Arial" pitchFamily="34" charset="0"/>
              </a:rPr>
              <a:t>Behavioral counseling should be used in conjunction with all pharmacologic therapies.</a:t>
            </a:r>
          </a:p>
          <a:p>
            <a:pPr eaLnBrk="1" hangingPunct="1"/>
            <a:endParaRPr lang="en-US" altLang="en-US" sz="1000" b="1" smtClean="0">
              <a:latin typeface="Arial" pitchFamily="34" charset="0"/>
            </a:endParaRPr>
          </a:p>
          <a:p>
            <a:pPr eaLnBrk="1" hangingPunct="1">
              <a:lnSpc>
                <a:spcPct val="90000"/>
              </a:lnSpc>
            </a:pPr>
            <a:r>
              <a:rPr lang="en-US" altLang="en-US" sz="900" smtClean="0">
                <a:latin typeface="Arial" pitchFamily="34" charset="0"/>
              </a:rPr>
              <a:t>Cahill K, Stead LF, Lancaster T.  Nicotine receptor partial agonists for smoking cessation. (2008). </a:t>
            </a:r>
            <a:r>
              <a:rPr lang="en-US" sz="900" i="1" smtClean="0">
                <a:latin typeface="Arial" pitchFamily="34" charset="0"/>
              </a:rPr>
              <a:t>Cochrane Database Syst Rev</a:t>
            </a:r>
            <a:r>
              <a:rPr lang="en-US" sz="900" smtClean="0">
                <a:latin typeface="Arial" pitchFamily="34" charset="0"/>
              </a:rPr>
              <a:t> 3:CD006103.</a:t>
            </a:r>
            <a:endParaRPr lang="en-US" altLang="en-US" sz="900" smtClean="0">
              <a:latin typeface="Arial" pitchFamily="34" charset="0"/>
            </a:endParaRPr>
          </a:p>
          <a:p>
            <a:pPr eaLnBrk="1" hangingPunct="1">
              <a:lnSpc>
                <a:spcPct val="90000"/>
              </a:lnSpc>
            </a:pPr>
            <a:r>
              <a:rPr lang="en-US" altLang="en-US" sz="900" smtClean="0">
                <a:latin typeface="Arial" pitchFamily="34" charset="0"/>
              </a:rPr>
              <a:t>Hughes JR, Stead LF, Lancaster. (2007). Antidepressants for smoking cessation. </a:t>
            </a:r>
            <a:r>
              <a:rPr lang="en-US" altLang="en-US" sz="900" i="1" smtClean="0">
                <a:latin typeface="Arial" pitchFamily="34" charset="0"/>
              </a:rPr>
              <a:t>Cochrane Database Syst Rev</a:t>
            </a:r>
            <a:r>
              <a:rPr lang="en-US" altLang="en-US" sz="900" smtClean="0">
                <a:latin typeface="Arial" pitchFamily="34" charset="0"/>
              </a:rPr>
              <a:t> 4:CD000031.</a:t>
            </a:r>
          </a:p>
          <a:p>
            <a:pPr eaLnBrk="1" hangingPunct="1">
              <a:lnSpc>
                <a:spcPct val="90000"/>
              </a:lnSpc>
            </a:pPr>
            <a:r>
              <a:rPr lang="en-US" sz="900" smtClean="0">
                <a:latin typeface="Arial" pitchFamily="34" charset="0"/>
              </a:rPr>
              <a:t>Stead LF, Perera R, Bullen C, Mant D, Lancaster T. (2008). Nicotine replacement therapy for smoking cessation. </a:t>
            </a:r>
            <a:r>
              <a:rPr lang="en-US" sz="900" i="1" smtClean="0">
                <a:latin typeface="Arial" pitchFamily="34" charset="0"/>
              </a:rPr>
              <a:t>Cochrane Database Syst Rev</a:t>
            </a:r>
            <a:r>
              <a:rPr lang="en-US" sz="900" smtClean="0">
                <a:latin typeface="Arial" pitchFamily="34" charset="0"/>
              </a:rPr>
              <a:t> 1:CD000146.</a:t>
            </a:r>
          </a:p>
          <a:p>
            <a:pPr eaLnBrk="1" hangingPunct="1">
              <a:lnSpc>
                <a:spcPct val="90000"/>
              </a:lnSpc>
            </a:pPr>
            <a:endParaRPr lang="en-US" sz="900" smtClean="0">
              <a:latin typeface="Arial" pitchFamily="34" charset="0"/>
            </a:endParaRPr>
          </a:p>
          <a:p>
            <a:pPr eaLnBrk="1" hangingPunct="1">
              <a:spcBef>
                <a:spcPct val="0"/>
              </a:spcBef>
            </a:pPr>
            <a:endParaRPr lang="en-US" sz="900" smtClean="0">
              <a:solidFill>
                <a:srgbClr val="000000"/>
              </a:solidFill>
              <a:latin typeface="Arial" pitchFamily="34" charset="0"/>
            </a:endParaRPr>
          </a:p>
          <a:p>
            <a:pPr eaLnBrk="1" hangingPunct="1">
              <a:spcBef>
                <a:spcPct val="0"/>
              </a:spcBef>
            </a:pPr>
            <a:r>
              <a:rPr lang="en-US" sz="90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eaLnBrk="1" hangingPunct="1">
              <a:lnSpc>
                <a:spcPct val="90000"/>
              </a:lnSpc>
            </a:pPr>
            <a:endParaRPr lang="en-US" sz="900" smtClean="0">
              <a:latin typeface="Arial" pitchFamily="34" charset="0"/>
            </a:endParaRPr>
          </a:p>
          <a:p>
            <a:pPr eaLnBrk="1" hangingPunct="1">
              <a:lnSpc>
                <a:spcPct val="90000"/>
              </a:lnSpc>
            </a:pPr>
            <a:endParaRPr lang="en-US" altLang="en-US" sz="90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pPr eaLnBrk="1" hangingPunct="1"/>
            <a:r>
              <a:rPr lang="en-US" smtClean="0">
                <a:latin typeface="Arial" pitchFamily="34" charset="0"/>
              </a:rPr>
              <a:t>Decreases nicotine withdrawal symptoms</a:t>
            </a:r>
          </a:p>
          <a:p>
            <a:pPr eaLnBrk="1" hangingPunct="1"/>
            <a:r>
              <a:rPr lang="en-US" smtClean="0">
                <a:latin typeface="Arial" pitchFamily="34" charset="0"/>
              </a:rPr>
              <a:t>Lessens negative mood states in early abstinence</a:t>
            </a:r>
          </a:p>
          <a:p>
            <a:pPr eaLnBrk="1" hangingPunct="1"/>
            <a:r>
              <a:rPr lang="en-US" smtClean="0">
                <a:latin typeface="Arial" pitchFamily="34" charset="0"/>
              </a:rPr>
              <a:t>No interactions with other psychiatric medications</a:t>
            </a:r>
          </a:p>
          <a:p>
            <a:pPr eaLnBrk="1" hangingPunct="1"/>
            <a:r>
              <a:rPr lang="en-US" smtClean="0">
                <a:latin typeface="Arial" pitchFamily="34" charset="0"/>
              </a:rPr>
              <a:t>No effect on psychiatric medication blood levels</a:t>
            </a:r>
          </a:p>
          <a:p>
            <a:pPr eaLnBrk="1" hangingPunct="1"/>
            <a:r>
              <a:rPr lang="en-US" smtClean="0">
                <a:latin typeface="Arial" pitchFamily="34" charset="0"/>
              </a:rPr>
              <a:t>Safe in presence of C-V disease (do not use within 2 weeks of MI, serious arrythmia or severe/worsening angina)</a:t>
            </a:r>
          </a:p>
          <a:p>
            <a:pPr eaLnBrk="1" hangingPunct="1"/>
            <a:r>
              <a:rPr lang="en-US" smtClean="0">
                <a:latin typeface="Arial" pitchFamily="34" charset="0"/>
              </a:rPr>
              <a:t>Safe with concomitant smoking—harm reduction</a:t>
            </a:r>
          </a:p>
          <a:p>
            <a:pPr eaLnBrk="1" hangingPunct="1"/>
            <a:endParaRPr lang="en-US" smtClean="0">
              <a:latin typeface="Arial" pitchFamily="34" charset="0"/>
            </a:endParaRPr>
          </a:p>
        </p:txBody>
      </p:sp>
      <p:sp>
        <p:nvSpPr>
          <p:cNvPr id="157700" name="Slide Number Placeholder 3"/>
          <p:cNvSpPr>
            <a:spLocks noGrp="1"/>
          </p:cNvSpPr>
          <p:nvPr>
            <p:ph type="sldNum" sz="quarter" idx="5"/>
          </p:nvPr>
        </p:nvSpPr>
        <p:spPr>
          <a:noFill/>
        </p:spPr>
        <p:txBody>
          <a:bodyPr/>
          <a:lstStyle/>
          <a:p>
            <a:pPr defTabSz="912813"/>
            <a:fld id="{F91BB03C-79D7-41A8-B3B1-C22F6DE4930B}" type="slidenum">
              <a:rPr lang="en-US" smtClean="0">
                <a:latin typeface="Arial" pitchFamily="34" charset="0"/>
              </a:rPr>
              <a:pPr defTabSz="912813"/>
              <a:t>41</a:t>
            </a:fld>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pPr defTabSz="911225"/>
            <a:fld id="{8FCA505F-D323-4CC3-9324-97676E527A5D}" type="slidenum">
              <a:rPr lang="en-US" smtClean="0">
                <a:solidFill>
                  <a:srgbClr val="000000"/>
                </a:solidFill>
                <a:latin typeface="Arial" pitchFamily="34" charset="0"/>
                <a:ea typeface="ＭＳ Ｐゴシック" pitchFamily="34" charset="-128"/>
              </a:rPr>
              <a:pPr defTabSz="911225"/>
              <a:t>42</a:t>
            </a:fld>
            <a:endParaRPr lang="en-US" smtClean="0">
              <a:solidFill>
                <a:srgbClr val="000000"/>
              </a:solidFill>
              <a:latin typeface="Arial" pitchFamily="34" charset="0"/>
              <a:ea typeface="ＭＳ Ｐゴシック" pitchFamily="34" charset="-128"/>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n-US" smtClean="0">
                <a:latin typeface="Arial" pitchFamily="34" charset="0"/>
              </a:rPr>
              <a:t>Available strengths: 2mg, 4mg (starting strength depends on number of cigarettes smoked per day)</a:t>
            </a:r>
          </a:p>
          <a:p>
            <a:pPr eaLnBrk="1" hangingPunct="1"/>
            <a:endParaRPr lang="en-US" b="1" smtClean="0">
              <a:solidFill>
                <a:srgbClr val="000000"/>
              </a:solidFill>
              <a:latin typeface="Arial" pitchFamily="34" charset="0"/>
              <a:cs typeface="Times New Roman" pitchFamily="18" charset="0"/>
            </a:endParaRPr>
          </a:p>
          <a:p>
            <a:pPr eaLnBrk="1" hangingPunct="1"/>
            <a:r>
              <a:rPr lang="en-US" b="1" smtClean="0">
                <a:solidFill>
                  <a:srgbClr val="000000"/>
                </a:solidFill>
                <a:latin typeface="Arial" pitchFamily="34" charset="0"/>
                <a:cs typeface="Times New Roman" pitchFamily="18" charset="0"/>
              </a:rPr>
              <a:t>Description of Product</a:t>
            </a:r>
            <a:endParaRPr lang="en-US" smtClean="0">
              <a:latin typeface="Arial" pitchFamily="34" charset="0"/>
              <a:cs typeface="Times New Roman" pitchFamily="18" charset="0"/>
            </a:endParaRPr>
          </a:p>
          <a:p>
            <a:pPr eaLnBrk="1" hangingPunct="1"/>
            <a:r>
              <a:rPr lang="en-US" smtClean="0">
                <a:latin typeface="Arial" pitchFamily="34" charset="0"/>
              </a:rPr>
              <a:t>Nicotine gum was the first nicotine-containing medication on the market.  The nicotine from the gum is absorbed across the lining of the mouth. The gum is provided in a </a:t>
            </a:r>
            <a:r>
              <a:rPr lang="en-US" smtClean="0">
                <a:latin typeface="Arial" pitchFamily="34" charset="0"/>
                <a:cs typeface="Times New Roman" pitchFamily="18" charset="0"/>
              </a:rPr>
              <a:t>sugar-free form. Some people may find the gum difficult to chew and is not an ideal choice for people with jaw problems, braces, retainers, or significant dental work. Newer, softer to chew flavors of Nicorette are now available. The gum is available in brand name and as a generic.</a:t>
            </a:r>
          </a:p>
          <a:p>
            <a:pPr eaLnBrk="1" hangingPunct="1"/>
            <a:endParaRPr lang="en-US" smtClean="0">
              <a:latin typeface="Arial" pitchFamily="34" charset="0"/>
              <a:cs typeface="Times New Roman" pitchFamily="18" charset="0"/>
            </a:endParaRPr>
          </a:p>
          <a:p>
            <a:pPr eaLnBrk="1" hangingPunct="1"/>
            <a:r>
              <a:rPr lang="en-US" smtClean="0">
                <a:latin typeface="Arial" pitchFamily="34" charset="0"/>
                <a:cs typeface="Times New Roman" pitchFamily="18" charset="0"/>
              </a:rPr>
              <a:t>The gum significantly improves quit rates compared to placebo.  </a:t>
            </a:r>
          </a:p>
          <a:p>
            <a:pPr eaLnBrk="1" hangingPunct="1"/>
            <a:endParaRPr lang="en-US" smtClean="0">
              <a:latin typeface="Arial" pitchFamily="34" charset="0"/>
            </a:endParaRPr>
          </a:p>
          <a:p>
            <a:pPr eaLnBrk="1" hangingPunct="1"/>
            <a:r>
              <a:rPr lang="en-US" sz="1000" smtClean="0">
                <a:latin typeface="Arial" pitchFamily="34" charset="0"/>
              </a:rPr>
              <a:t>Fiore MC et al. (2008). </a:t>
            </a:r>
            <a:r>
              <a:rPr lang="en-US" sz="1000" i="1" smtClean="0">
                <a:latin typeface="Arial" pitchFamily="34" charset="0"/>
              </a:rPr>
              <a:t>Treating Tobacco Use and Dependence: 2008 Update. </a:t>
            </a:r>
            <a:r>
              <a:rPr lang="en-US" sz="1000" smtClean="0">
                <a:latin typeface="Arial" pitchFamily="34" charset="0"/>
              </a:rPr>
              <a:t>Rockville, MD: U.S. Department of Health and Human Services, Public Health Service.</a:t>
            </a:r>
          </a:p>
          <a:p>
            <a:pPr eaLnBrk="1" hangingPunct="1"/>
            <a:endParaRPr lang="en-US" smtClean="0">
              <a:latin typeface="Arial" pitchFamily="34" charset="0"/>
            </a:endParaRPr>
          </a:p>
          <a:p>
            <a:pPr eaLnBrk="1" hangingPunct="1">
              <a:buFontTx/>
              <a:buChar char="•"/>
            </a:pPr>
            <a:r>
              <a:rPr lang="en-US" sz="2000" smtClean="0">
                <a:solidFill>
                  <a:srgbClr val="CC6600"/>
                </a:solidFill>
                <a:latin typeface="Arial" pitchFamily="34" charset="0"/>
              </a:rPr>
              <a:t>Scheduled dosing increases success with this treatment</a:t>
            </a:r>
          </a:p>
          <a:p>
            <a:pPr eaLnBrk="1" hangingPunct="1">
              <a:buFontTx/>
              <a:buChar char="•"/>
            </a:pPr>
            <a:endParaRPr lang="en-US" sz="2000" smtClean="0">
              <a:solidFill>
                <a:srgbClr val="CC6600"/>
              </a:solidFill>
              <a:latin typeface="Arial" pitchFamily="34" charset="0"/>
            </a:endParaRPr>
          </a:p>
          <a:p>
            <a:pPr eaLnBrk="1" hangingPunct="1">
              <a:buFontTx/>
              <a:buChar char="•"/>
            </a:pPr>
            <a:r>
              <a:rPr lang="en-US" sz="2000" smtClean="0">
                <a:solidFill>
                  <a:srgbClr val="CC6600"/>
                </a:solidFill>
                <a:latin typeface="Arial" pitchFamily="34" charset="0"/>
              </a:rPr>
              <a:t>&lt;25 cigarettes per day:  2mg gum q 1 to 2 hours, tddnte 24 pieces</a:t>
            </a:r>
          </a:p>
          <a:p>
            <a:pPr lvl="1" eaLnBrk="1" hangingPunct="1">
              <a:buFontTx/>
              <a:buChar char="•"/>
            </a:pPr>
            <a:r>
              <a:rPr lang="en-US" sz="2000" smtClean="0">
                <a:solidFill>
                  <a:srgbClr val="CC6600"/>
                </a:solidFill>
                <a:latin typeface="Arial" pitchFamily="34" charset="0"/>
              </a:rPr>
              <a:t>&gt;25 cigarettes per day:  4 mg gum, as above</a:t>
            </a:r>
          </a:p>
          <a:p>
            <a:pPr lvl="1" eaLnBrk="1" hangingPunct="1">
              <a:buFontTx/>
              <a:buChar char="•"/>
            </a:pPr>
            <a:r>
              <a:rPr lang="en-US" sz="2000" smtClean="0">
                <a:solidFill>
                  <a:srgbClr val="CC6600"/>
                </a:solidFill>
                <a:latin typeface="Arial" pitchFamily="34" charset="0"/>
              </a:rPr>
              <a:t>Slowly taper dosing as tolerated over 8 to 12 weeks</a:t>
            </a:r>
          </a:p>
          <a:p>
            <a:pPr eaLnBrk="1" hangingPunct="1">
              <a:buFontTx/>
              <a:buChar char="•"/>
            </a:pPr>
            <a:endParaRPr lang="en-US" sz="2000" smtClean="0">
              <a:solidFill>
                <a:srgbClr val="CC6600"/>
              </a:solidFill>
              <a:latin typeface="Arial" pitchFamily="34" charset="0"/>
            </a:endParaRPr>
          </a:p>
          <a:p>
            <a:pPr eaLnBrk="1" hangingPunct="1">
              <a:buFontTx/>
              <a:buChar char="•"/>
            </a:pPr>
            <a:r>
              <a:rPr lang="en-US" sz="2000" smtClean="0">
                <a:solidFill>
                  <a:srgbClr val="CC6600"/>
                </a:solidFill>
                <a:latin typeface="Arial" pitchFamily="34" charset="0"/>
              </a:rPr>
              <a:t>Chewing technique:  chew gum slowly until peppery/minty taste emerges and then park between cheek and gum</a:t>
            </a:r>
          </a:p>
          <a:p>
            <a:pPr eaLnBrk="1" hangingPunct="1">
              <a:buFontTx/>
              <a:buChar char="•"/>
            </a:pPr>
            <a:endParaRPr lang="en-US" sz="2000" smtClean="0">
              <a:solidFill>
                <a:srgbClr val="CC6600"/>
              </a:solidFill>
              <a:latin typeface="Arial" pitchFamily="34" charset="0"/>
            </a:endParaRPr>
          </a:p>
          <a:p>
            <a:pPr eaLnBrk="1" hangingPunct="1">
              <a:buFontTx/>
              <a:buChar char="•"/>
            </a:pPr>
            <a:r>
              <a:rPr lang="en-US" sz="2000" smtClean="0">
                <a:solidFill>
                  <a:srgbClr val="CC6600"/>
                </a:solidFill>
                <a:latin typeface="Arial" pitchFamily="34" charset="0"/>
              </a:rPr>
              <a:t>Note:  Acidic beverages will interfere with absorption, so no food/juices/sodas 15 minutes prior to use and during use</a:t>
            </a:r>
          </a:p>
          <a:p>
            <a:pPr lvl="1" eaLnBrk="1" hangingPunct="1"/>
            <a:endParaRPr lang="en-US" sz="2000" smtClean="0">
              <a:solidFill>
                <a:srgbClr val="CC6600"/>
              </a:solidFill>
              <a:latin typeface="Arial" pitchFamily="34" charset="0"/>
            </a:endParaRPr>
          </a:p>
          <a:p>
            <a:pPr eaLnBrk="1" hangingPunct="1">
              <a:buFontTx/>
              <a:buChar char="•"/>
            </a:pPr>
            <a:r>
              <a:rPr lang="en-US" sz="2000" smtClean="0">
                <a:solidFill>
                  <a:srgbClr val="CC6600"/>
                </a:solidFill>
                <a:latin typeface="Arial" pitchFamily="34" charset="0"/>
              </a:rPr>
              <a:t>Side Effects:  mouth soreness, hiccups, dyspepsia and jaw ache</a:t>
            </a:r>
          </a:p>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9748" name="Slide Number Placeholder 3"/>
          <p:cNvSpPr>
            <a:spLocks noGrp="1"/>
          </p:cNvSpPr>
          <p:nvPr>
            <p:ph type="sldNum" sz="quarter" idx="5"/>
          </p:nvPr>
        </p:nvSpPr>
        <p:spPr>
          <a:noFill/>
        </p:spPr>
        <p:txBody>
          <a:bodyPr/>
          <a:lstStyle/>
          <a:p>
            <a:fld id="{77264419-25BD-46EE-8FDE-F5C5C8D07581}" type="slidenum">
              <a:rPr lang="en-US" smtClean="0">
                <a:latin typeface="Arial" pitchFamily="34" charset="0"/>
              </a:rPr>
              <a:pPr/>
              <a:t>43</a:t>
            </a:fld>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defRPr>
            </a:lvl1pPr>
            <a:lvl2pPr marL="729057" indent="-280406" defTabSz="914437">
              <a:defRPr sz="2400">
                <a:solidFill>
                  <a:schemeClr val="tx1"/>
                </a:solidFill>
                <a:latin typeface="Arial" pitchFamily="34" charset="0"/>
              </a:defRPr>
            </a:lvl2pPr>
            <a:lvl3pPr marL="1121626" indent="-224325" defTabSz="914437">
              <a:defRPr sz="2400">
                <a:solidFill>
                  <a:schemeClr val="tx1"/>
                </a:solidFill>
                <a:latin typeface="Arial" pitchFamily="34" charset="0"/>
              </a:defRPr>
            </a:lvl3pPr>
            <a:lvl4pPr marL="1570276" indent="-224325" defTabSz="914437">
              <a:defRPr sz="2400">
                <a:solidFill>
                  <a:schemeClr val="tx1"/>
                </a:solidFill>
                <a:latin typeface="Arial" pitchFamily="34" charset="0"/>
              </a:defRPr>
            </a:lvl4pPr>
            <a:lvl5pPr marL="2018927" indent="-224325" defTabSz="914437">
              <a:defRPr sz="2400">
                <a:solidFill>
                  <a:schemeClr val="tx1"/>
                </a:solidFill>
                <a:latin typeface="Arial" pitchFamily="34" charset="0"/>
              </a:defRPr>
            </a:lvl5pPr>
            <a:lvl6pPr marL="2467577" indent="-224325" defTabSz="914437" eaLnBrk="0" fontAlgn="base" hangingPunct="0">
              <a:spcBef>
                <a:spcPct val="0"/>
              </a:spcBef>
              <a:spcAft>
                <a:spcPct val="0"/>
              </a:spcAft>
              <a:defRPr sz="2400">
                <a:solidFill>
                  <a:schemeClr val="tx1"/>
                </a:solidFill>
                <a:latin typeface="Arial" pitchFamily="34" charset="0"/>
              </a:defRPr>
            </a:lvl6pPr>
            <a:lvl7pPr marL="2916227" indent="-224325" defTabSz="914437" eaLnBrk="0" fontAlgn="base" hangingPunct="0">
              <a:spcBef>
                <a:spcPct val="0"/>
              </a:spcBef>
              <a:spcAft>
                <a:spcPct val="0"/>
              </a:spcAft>
              <a:defRPr sz="2400">
                <a:solidFill>
                  <a:schemeClr val="tx1"/>
                </a:solidFill>
                <a:latin typeface="Arial" pitchFamily="34" charset="0"/>
              </a:defRPr>
            </a:lvl7pPr>
            <a:lvl8pPr marL="3364878" indent="-224325" defTabSz="914437" eaLnBrk="0" fontAlgn="base" hangingPunct="0">
              <a:spcBef>
                <a:spcPct val="0"/>
              </a:spcBef>
              <a:spcAft>
                <a:spcPct val="0"/>
              </a:spcAft>
              <a:defRPr sz="2400">
                <a:solidFill>
                  <a:schemeClr val="tx1"/>
                </a:solidFill>
                <a:latin typeface="Arial" pitchFamily="34" charset="0"/>
              </a:defRPr>
            </a:lvl8pPr>
            <a:lvl9pPr marL="3813528" indent="-224325" defTabSz="914437" eaLnBrk="0" fontAlgn="base" hangingPunct="0">
              <a:spcBef>
                <a:spcPct val="0"/>
              </a:spcBef>
              <a:spcAft>
                <a:spcPct val="0"/>
              </a:spcAft>
              <a:defRPr sz="2400">
                <a:solidFill>
                  <a:schemeClr val="tx1"/>
                </a:solidFill>
                <a:latin typeface="Arial" pitchFamily="34" charset="0"/>
              </a:defRPr>
            </a:lvl9pPr>
          </a:lstStyle>
          <a:p>
            <a:fld id="{06A621F5-8B65-4FF4-9676-5769A82AA57E}" type="slidenum">
              <a:rPr lang="en-US" sz="1200" smtClean="0"/>
              <a:pPr/>
              <a:t>44</a:t>
            </a:fld>
            <a:endParaRPr lang="en-US" sz="1200" dirty="0" smtClean="0"/>
          </a:p>
        </p:txBody>
      </p:sp>
      <p:sp>
        <p:nvSpPr>
          <p:cNvPr id="253955" name="Rectangle 2"/>
          <p:cNvSpPr>
            <a:spLocks noGrp="1" noRot="1" noChangeAspect="1" noChangeArrowheads="1" noTextEdit="1"/>
          </p:cNvSpPr>
          <p:nvPr>
            <p:ph type="sldImg"/>
          </p:nvPr>
        </p:nvSpPr>
        <p:spPr>
          <a:xfrm>
            <a:off x="1733550" y="685800"/>
            <a:ext cx="3381375" cy="2536825"/>
          </a:xfrm>
          <a:ln/>
        </p:spPr>
      </p:sp>
      <p:sp>
        <p:nvSpPr>
          <p:cNvPr id="253956" name="Rectangle 3"/>
          <p:cNvSpPr>
            <a:spLocks noGrp="1" noChangeArrowheads="1"/>
          </p:cNvSpPr>
          <p:nvPr>
            <p:ph type="body" idx="1"/>
          </p:nvPr>
        </p:nvSpPr>
        <p:spPr>
          <a:xfrm>
            <a:off x="559077" y="3374349"/>
            <a:ext cx="5738295" cy="508416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3116" tIns="46559" rIns="93116" bIns="46559"/>
          <a:lstStyle/>
          <a:p>
            <a:pPr eaLnBrk="1" hangingPunct="1"/>
            <a:r>
              <a:rPr lang="en-US" altLang="en-US" dirty="0" smtClean="0">
                <a:latin typeface="Arial" pitchFamily="34" charset="0"/>
              </a:rPr>
              <a:t>Advantages of </a:t>
            </a:r>
            <a:r>
              <a:rPr lang="en-US" altLang="en-US" dirty="0" err="1" smtClean="0">
                <a:latin typeface="Arial" pitchFamily="34" charset="0"/>
              </a:rPr>
              <a:t>varenicline</a:t>
            </a:r>
            <a:r>
              <a:rPr lang="en-US" altLang="en-US" dirty="0" smtClean="0">
                <a:latin typeface="Arial" pitchFamily="34" charset="0"/>
              </a:rPr>
              <a:t> include the following:</a:t>
            </a:r>
          </a:p>
          <a:p>
            <a:pPr marL="336488" lvl="1" indent="-112163" eaLnBrk="1" hangingPunct="1">
              <a:buFontTx/>
              <a:buChar char="•"/>
            </a:pPr>
            <a:r>
              <a:rPr lang="en-US" altLang="en-US" dirty="0" err="1" smtClean="0">
                <a:latin typeface="Arial" pitchFamily="34" charset="0"/>
              </a:rPr>
              <a:t>Varenicline</a:t>
            </a:r>
            <a:r>
              <a:rPr lang="en-US" altLang="en-US" dirty="0" smtClean="0">
                <a:latin typeface="Arial" pitchFamily="34" charset="0"/>
              </a:rPr>
              <a:t> is an oral formulation (twice-a-day dosing) that is easy to use.</a:t>
            </a:r>
          </a:p>
          <a:p>
            <a:pPr marL="336488" lvl="1" indent="-112163" eaLnBrk="1" hangingPunct="1">
              <a:buFontTx/>
              <a:buChar char="•"/>
            </a:pPr>
            <a:r>
              <a:rPr lang="en-US" altLang="en-US" dirty="0" err="1" smtClean="0">
                <a:latin typeface="Arial" pitchFamily="34" charset="0"/>
              </a:rPr>
              <a:t>Varenicline</a:t>
            </a:r>
            <a:r>
              <a:rPr lang="en-US" altLang="en-US" dirty="0" smtClean="0">
                <a:latin typeface="Arial" pitchFamily="34" charset="0"/>
              </a:rPr>
              <a:t> offers a new mechanism of action for persons who previously failed using other medications.</a:t>
            </a:r>
          </a:p>
          <a:p>
            <a:pPr marL="336488" lvl="1" indent="-112163" eaLnBrk="1" hangingPunct="1">
              <a:buFontTx/>
              <a:buChar char="•"/>
            </a:pPr>
            <a:r>
              <a:rPr lang="en-US" altLang="en-US" dirty="0" smtClean="0">
                <a:latin typeface="Arial" pitchFamily="34" charset="0"/>
              </a:rPr>
              <a:t>Early industry-sponsored trials suggest this agent is superior to </a:t>
            </a:r>
            <a:r>
              <a:rPr lang="en-US" altLang="en-US" dirty="0" err="1" smtClean="0">
                <a:latin typeface="Arial" pitchFamily="34" charset="0"/>
              </a:rPr>
              <a:t>bupropion</a:t>
            </a:r>
            <a:r>
              <a:rPr lang="en-US" altLang="en-US" dirty="0" smtClean="0">
                <a:latin typeface="Arial" pitchFamily="34" charset="0"/>
              </a:rPr>
              <a:t> SR.</a:t>
            </a:r>
          </a:p>
          <a:p>
            <a:pPr eaLnBrk="1" hangingPunct="1">
              <a:buFontTx/>
              <a:buChar char="•"/>
            </a:pPr>
            <a:endParaRPr lang="en-US" altLang="en-US" dirty="0" smtClean="0">
              <a:latin typeface="Arial" pitchFamily="34" charset="0"/>
            </a:endParaRPr>
          </a:p>
          <a:p>
            <a:pPr eaLnBrk="1" hangingPunct="1"/>
            <a:r>
              <a:rPr lang="en-US" altLang="en-US" dirty="0" smtClean="0">
                <a:latin typeface="Arial" pitchFamily="34" charset="0"/>
              </a:rPr>
              <a:t>Disadvantages of </a:t>
            </a:r>
            <a:r>
              <a:rPr lang="en-US" altLang="en-US" dirty="0" err="1" smtClean="0">
                <a:latin typeface="Arial" pitchFamily="34" charset="0"/>
              </a:rPr>
              <a:t>varenicline</a:t>
            </a:r>
            <a:r>
              <a:rPr lang="en-US" altLang="en-US" dirty="0" smtClean="0">
                <a:latin typeface="Arial" pitchFamily="34" charset="0"/>
              </a:rPr>
              <a:t> include the following:</a:t>
            </a:r>
          </a:p>
          <a:p>
            <a:pPr marL="336488" lvl="1" indent="-112163" eaLnBrk="1" hangingPunct="1">
              <a:buFontTx/>
              <a:buChar char="•"/>
            </a:pPr>
            <a:r>
              <a:rPr lang="en-US" altLang="en-US" dirty="0" smtClean="0">
                <a:latin typeface="Arial" pitchFamily="34" charset="0"/>
              </a:rPr>
              <a:t>The drug may induce nausea in up to one third of patients.</a:t>
            </a: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buFontTx/>
              <a:buChar char="•"/>
            </a:pPr>
            <a:endParaRPr lang="en-US" altLang="en-US" dirty="0" smtClean="0">
              <a:latin typeface="Arial" pitchFamily="34" charset="0"/>
            </a:endParaRPr>
          </a:p>
          <a:p>
            <a:pPr marL="336488" lvl="1" indent="-112163" eaLnBrk="1" hangingPunct="1"/>
            <a:endParaRPr lang="en-US" altLang="en-US" dirty="0" smtClean="0">
              <a:latin typeface="Arial" pitchFamily="34" charset="0"/>
            </a:endParaRPr>
          </a:p>
          <a:p>
            <a:pPr>
              <a:spcBef>
                <a:spcPct val="0"/>
              </a:spcBef>
            </a:pPr>
            <a:r>
              <a:rPr lang="en-US" sz="800" dirty="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marL="336488" lvl="1" indent="-112163" eaLnBrk="1" hangingPunct="1"/>
            <a:endParaRPr lang="en-US" altLang="en-US" sz="800"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8" rIns="91378" bIns="45688" anchor="b"/>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pPr algn="r" eaLnBrk="1" hangingPunct="1"/>
            <a:fld id="{C490433C-3A55-42E7-8D53-993A64F46977}" type="slidenum">
              <a:rPr lang="en-US" sz="1200">
                <a:latin typeface="Tahoma" pitchFamily="34" charset="0"/>
              </a:rPr>
              <a:pPr algn="r" eaLnBrk="1" hangingPunct="1"/>
              <a:t>45</a:t>
            </a:fld>
            <a:endParaRPr lang="en-US" sz="1200" dirty="0">
              <a:latin typeface="Tahoma" pitchFamily="34" charset="0"/>
            </a:endParaRPr>
          </a:p>
        </p:txBody>
      </p:sp>
      <p:sp>
        <p:nvSpPr>
          <p:cNvPr id="254979" name="Rectangle 2"/>
          <p:cNvSpPr>
            <a:spLocks noGrp="1" noRot="1" noChangeAspect="1" noChangeArrowheads="1" noTextEdit="1"/>
          </p:cNvSpPr>
          <p:nvPr>
            <p:ph type="sldImg"/>
          </p:nvPr>
        </p:nvSpPr>
        <p:spPr>
          <a:xfrm>
            <a:off x="1735138" y="685800"/>
            <a:ext cx="3381375" cy="2536825"/>
          </a:xfrm>
          <a:ln/>
        </p:spPr>
      </p:sp>
      <p:sp>
        <p:nvSpPr>
          <p:cNvPr id="254980" name="Rectangle 3"/>
          <p:cNvSpPr>
            <a:spLocks noGrp="1" noChangeArrowheads="1"/>
          </p:cNvSpPr>
          <p:nvPr>
            <p:ph type="body" idx="1"/>
          </p:nvPr>
        </p:nvSpPr>
        <p:spPr>
          <a:xfrm>
            <a:off x="521805" y="3372787"/>
            <a:ext cx="5949502" cy="50904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2" tIns="45626" rIns="91252" bIns="45626"/>
          <a:lstStyle/>
          <a:p>
            <a:r>
              <a:rPr lang="en-US" sz="1000" dirty="0" smtClean="0">
                <a:latin typeface="Arial" pitchFamily="34" charset="0"/>
              </a:rPr>
              <a:t>Post marketing, there have been case reports of neuropsychiatric symptoms (behavior changes, agitation, depressed mood, suicidal ideation or behavior) as well as reports of worsening of pre-existing psychiatric illness among patients being treated with </a:t>
            </a:r>
            <a:r>
              <a:rPr lang="en-US" sz="1000" dirty="0" err="1" smtClean="0">
                <a:latin typeface="Arial" pitchFamily="34" charset="0"/>
              </a:rPr>
              <a:t>varenicline</a:t>
            </a:r>
            <a:r>
              <a:rPr lang="en-US" sz="1000" dirty="0" smtClean="0">
                <a:latin typeface="Arial" pitchFamily="34" charset="0"/>
              </a:rPr>
              <a:t>. These reports are rare in comparison to the total number of patients using the medication, but nonetheless warrant ongoing surveillance. In 2008, the FDA alerted heath-care providers to advise patients and caregivers that patients should stop taking </a:t>
            </a:r>
            <a:r>
              <a:rPr lang="en-US" sz="1000" dirty="0" err="1" smtClean="0">
                <a:latin typeface="Arial" pitchFamily="34" charset="0"/>
              </a:rPr>
              <a:t>varenicline</a:t>
            </a:r>
            <a:r>
              <a:rPr lang="en-US" sz="1000" dirty="0" smtClean="0">
                <a:latin typeface="Arial" pitchFamily="34" charset="0"/>
              </a:rPr>
              <a:t> and contact their health-care provider immediately if agitation, depressed mood, or changes in behavior that are not typical for them are observed, or if the patient develops suicidal ideation or suicidal behavior (FDA, 2008). Clinicians should also be aware that patients with serious psychiatric illness such as schizophrenia, bipolar disorder, and major depressive disorder did not participate in the pre-marketing studies of </a:t>
            </a:r>
            <a:r>
              <a:rPr lang="en-US" sz="1000" dirty="0" err="1" smtClean="0">
                <a:latin typeface="Arial" pitchFamily="34" charset="0"/>
              </a:rPr>
              <a:t>varenicline</a:t>
            </a:r>
            <a:r>
              <a:rPr lang="en-US" sz="1000" dirty="0" smtClean="0">
                <a:latin typeface="Arial" pitchFamily="34" charset="0"/>
              </a:rPr>
              <a:t>, and as such the safety and efficacy of the medications in these populations have not been established (Pfizer, 2008).</a:t>
            </a:r>
            <a:endParaRPr lang="en-US" sz="1000" dirty="0" smtClean="0">
              <a:latin typeface="Arial" pitchFamily="34" charset="0"/>
              <a:cs typeface="Times New Roman" pitchFamily="18" charset="0"/>
            </a:endParaRPr>
          </a:p>
          <a:p>
            <a:endParaRPr lang="en-US" sz="1000" dirty="0" smtClean="0">
              <a:latin typeface="Arial" pitchFamily="34" charset="0"/>
              <a:cs typeface="Times New Roman" pitchFamily="18" charset="0"/>
            </a:endParaRPr>
          </a:p>
          <a:p>
            <a:r>
              <a:rPr lang="en-US" altLang="en-US" sz="900" dirty="0" smtClean="0">
                <a:latin typeface="Arial" pitchFamily="34" charset="0"/>
              </a:rPr>
              <a:t>Pfizer, Inc. (2008, May).  </a:t>
            </a:r>
            <a:r>
              <a:rPr lang="en-US" altLang="en-US" sz="900" dirty="0" err="1" smtClean="0">
                <a:latin typeface="Arial" pitchFamily="34" charset="0"/>
              </a:rPr>
              <a:t>Chantix</a:t>
            </a:r>
            <a:r>
              <a:rPr lang="en-US" altLang="en-US" sz="900" dirty="0" smtClean="0">
                <a:latin typeface="Arial" pitchFamily="34" charset="0"/>
              </a:rPr>
              <a:t> Package Insert. New York, NY.</a:t>
            </a:r>
          </a:p>
          <a:p>
            <a:r>
              <a:rPr lang="en-US" sz="900" dirty="0" smtClean="0">
                <a:latin typeface="Arial" pitchFamily="34" charset="0"/>
              </a:rPr>
              <a:t>FDA, Center for Drug Evaluation and Research. (2008). Information for Healthcare Professionals </a:t>
            </a:r>
            <a:r>
              <a:rPr lang="en-US" sz="900" dirty="0" err="1" smtClean="0">
                <a:latin typeface="Arial" pitchFamily="34" charset="0"/>
              </a:rPr>
              <a:t>Varenicline</a:t>
            </a:r>
            <a:r>
              <a:rPr lang="en-US" sz="900" dirty="0" smtClean="0">
                <a:latin typeface="Arial" pitchFamily="34" charset="0"/>
              </a:rPr>
              <a:t> (marketed as </a:t>
            </a:r>
            <a:r>
              <a:rPr lang="en-US" sz="900" dirty="0" err="1" smtClean="0">
                <a:latin typeface="Arial" pitchFamily="34" charset="0"/>
              </a:rPr>
              <a:t>Chantix</a:t>
            </a:r>
            <a:r>
              <a:rPr lang="en-US" sz="900" dirty="0" smtClean="0">
                <a:latin typeface="Arial" pitchFamily="34" charset="0"/>
              </a:rPr>
              <a:t>). Retrieved September 12, 2008, from http://www.fda.gov/cder/drug/InfoSheets/HCP/vareniclineHCP.htm.</a:t>
            </a:r>
            <a:endParaRPr lang="en-US" altLang="en-US" sz="900" dirty="0" smtClean="0">
              <a:latin typeface="Arial" pitchFamily="34" charset="0"/>
            </a:endParaRPr>
          </a:p>
          <a:p>
            <a:endParaRPr lang="en-US" altLang="en-US" sz="900" b="1" dirty="0" smtClean="0">
              <a:solidFill>
                <a:srgbClr val="FF0000"/>
              </a:solidFill>
              <a:latin typeface="Arial" pitchFamily="34" charset="0"/>
            </a:endParaRPr>
          </a:p>
          <a:p>
            <a:pPr>
              <a:spcBef>
                <a:spcPct val="0"/>
              </a:spcBef>
            </a:pPr>
            <a:r>
              <a:rPr lang="en-US" sz="900" dirty="0" smtClean="0">
                <a:solidFill>
                  <a:srgbClr val="000000"/>
                </a:solidFill>
                <a:latin typeface="Arial" pitchFamily="34" charset="0"/>
              </a:rPr>
              <a:t>Slide is used with permission, Rx for Change: Clinician-Assisted Tobacco Cessation. Copyright © 1999-2009 The Regents of the University of California. All rights reserved.</a:t>
            </a:r>
          </a:p>
          <a:p>
            <a:endParaRPr lang="en-US" altLang="en-US" sz="900" b="1" dirty="0" smtClean="0">
              <a:solidFill>
                <a:srgbClr val="FF0000"/>
              </a:solidFill>
              <a:latin typeface="Arial" pitchFamily="34" charset="0"/>
            </a:endParaRPr>
          </a:p>
          <a:p>
            <a:pPr>
              <a:spcBef>
                <a:spcPct val="50000"/>
              </a:spcBef>
            </a:pPr>
            <a:endParaRPr lang="en-US" sz="1000" dirty="0" smtClean="0">
              <a:solidFill>
                <a:srgbClr val="000000"/>
              </a:solidFill>
              <a:latin typeface="Arial" pitchFamily="34" charset="0"/>
              <a:cs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defRPr>
            </a:lvl1pPr>
            <a:lvl2pPr marL="729057" indent="-280406" defTabSz="914437">
              <a:defRPr sz="2400">
                <a:solidFill>
                  <a:schemeClr val="tx1"/>
                </a:solidFill>
                <a:latin typeface="Arial" pitchFamily="34" charset="0"/>
              </a:defRPr>
            </a:lvl2pPr>
            <a:lvl3pPr marL="1121626" indent="-224325" defTabSz="914437">
              <a:defRPr sz="2400">
                <a:solidFill>
                  <a:schemeClr val="tx1"/>
                </a:solidFill>
                <a:latin typeface="Arial" pitchFamily="34" charset="0"/>
              </a:defRPr>
            </a:lvl3pPr>
            <a:lvl4pPr marL="1570276" indent="-224325" defTabSz="914437">
              <a:defRPr sz="2400">
                <a:solidFill>
                  <a:schemeClr val="tx1"/>
                </a:solidFill>
                <a:latin typeface="Arial" pitchFamily="34" charset="0"/>
              </a:defRPr>
            </a:lvl4pPr>
            <a:lvl5pPr marL="2018927" indent="-224325" defTabSz="914437">
              <a:defRPr sz="2400">
                <a:solidFill>
                  <a:schemeClr val="tx1"/>
                </a:solidFill>
                <a:latin typeface="Arial" pitchFamily="34" charset="0"/>
              </a:defRPr>
            </a:lvl5pPr>
            <a:lvl6pPr marL="2467577" indent="-224325" defTabSz="914437" eaLnBrk="0" fontAlgn="base" hangingPunct="0">
              <a:spcBef>
                <a:spcPct val="0"/>
              </a:spcBef>
              <a:spcAft>
                <a:spcPct val="0"/>
              </a:spcAft>
              <a:defRPr sz="2400">
                <a:solidFill>
                  <a:schemeClr val="tx1"/>
                </a:solidFill>
                <a:latin typeface="Arial" pitchFamily="34" charset="0"/>
              </a:defRPr>
            </a:lvl6pPr>
            <a:lvl7pPr marL="2916227" indent="-224325" defTabSz="914437" eaLnBrk="0" fontAlgn="base" hangingPunct="0">
              <a:spcBef>
                <a:spcPct val="0"/>
              </a:spcBef>
              <a:spcAft>
                <a:spcPct val="0"/>
              </a:spcAft>
              <a:defRPr sz="2400">
                <a:solidFill>
                  <a:schemeClr val="tx1"/>
                </a:solidFill>
                <a:latin typeface="Arial" pitchFamily="34" charset="0"/>
              </a:defRPr>
            </a:lvl7pPr>
            <a:lvl8pPr marL="3364878" indent="-224325" defTabSz="914437" eaLnBrk="0" fontAlgn="base" hangingPunct="0">
              <a:spcBef>
                <a:spcPct val="0"/>
              </a:spcBef>
              <a:spcAft>
                <a:spcPct val="0"/>
              </a:spcAft>
              <a:defRPr sz="2400">
                <a:solidFill>
                  <a:schemeClr val="tx1"/>
                </a:solidFill>
                <a:latin typeface="Arial" pitchFamily="34" charset="0"/>
              </a:defRPr>
            </a:lvl8pPr>
            <a:lvl9pPr marL="3813528" indent="-224325" defTabSz="914437" eaLnBrk="0" fontAlgn="base" hangingPunct="0">
              <a:spcBef>
                <a:spcPct val="0"/>
              </a:spcBef>
              <a:spcAft>
                <a:spcPct val="0"/>
              </a:spcAft>
              <a:defRPr sz="2400">
                <a:solidFill>
                  <a:schemeClr val="tx1"/>
                </a:solidFill>
                <a:latin typeface="Arial" pitchFamily="34" charset="0"/>
              </a:defRPr>
            </a:lvl9pPr>
          </a:lstStyle>
          <a:p>
            <a:fld id="{5454B69A-7BD1-4155-839A-EF643729C728}" type="slidenum">
              <a:rPr lang="en-US" sz="1200" smtClean="0"/>
              <a:pPr/>
              <a:t>46</a:t>
            </a:fld>
            <a:endParaRPr lang="en-US" sz="1200" dirty="0" smtClean="0"/>
          </a:p>
        </p:txBody>
      </p:sp>
      <p:sp>
        <p:nvSpPr>
          <p:cNvPr id="259075" name="Rectangle 2"/>
          <p:cNvSpPr>
            <a:spLocks noGrp="1" noRot="1" noChangeAspect="1" noChangeArrowheads="1" noTextEdit="1"/>
          </p:cNvSpPr>
          <p:nvPr>
            <p:ph type="sldImg"/>
          </p:nvPr>
        </p:nvSpPr>
        <p:spPr>
          <a:xfrm>
            <a:off x="1728788" y="684213"/>
            <a:ext cx="3382962" cy="2538412"/>
          </a:xfrm>
          <a:ln/>
        </p:spPr>
      </p:sp>
      <p:sp>
        <p:nvSpPr>
          <p:cNvPr id="259076" name="Rectangle 3"/>
          <p:cNvSpPr>
            <a:spLocks noGrp="1" noChangeArrowheads="1"/>
          </p:cNvSpPr>
          <p:nvPr>
            <p:ph type="body" idx="1"/>
          </p:nvPr>
        </p:nvSpPr>
        <p:spPr>
          <a:xfrm>
            <a:off x="298175" y="3405579"/>
            <a:ext cx="6322219" cy="5330877"/>
          </a:xfrm>
          <a:noFill/>
          <a:ln>
            <a:solidFill>
              <a:schemeClr val="tx1"/>
            </a:solidFill>
          </a:ln>
          <a:extLst>
            <a:ext uri="{909E8E84-426E-40DD-AFC4-6F175D3DCCD1}">
              <a14:hiddenFill xmlns:a14="http://schemas.microsoft.com/office/drawing/2010/main">
                <a:solidFill>
                  <a:srgbClr val="FFFFFF"/>
                </a:solidFill>
              </a14:hiddenFill>
            </a:ext>
          </a:extLst>
        </p:spPr>
        <p:txBody>
          <a:bodyPr lIns="94799" tIns="47400" rIns="94799" bIns="47400"/>
          <a:lstStyle/>
          <a:p>
            <a:r>
              <a:rPr lang="en-US" sz="800" dirty="0" smtClean="0">
                <a:latin typeface="Arial" pitchFamily="34" charset="0"/>
              </a:rPr>
              <a:t>Data from randomized, controlled trials suggest that certain combinations of first-line cessation medications are efficacious in promoting long-term abstinence. As such, the 2008 Clinical Practice Guideline considers the following regimens to be appropriate first-line therapy in patients attempting to quit smoking (Fiore et al., 2008): </a:t>
            </a:r>
          </a:p>
          <a:p>
            <a:r>
              <a:rPr lang="en-US" sz="800" b="1" dirty="0" smtClean="0">
                <a:latin typeface="Arial" pitchFamily="34" charset="0"/>
              </a:rPr>
              <a:t>Combination NRT</a:t>
            </a:r>
          </a:p>
          <a:p>
            <a:r>
              <a:rPr lang="en-US" sz="800" dirty="0" smtClean="0">
                <a:latin typeface="Arial" pitchFamily="34" charset="0"/>
              </a:rPr>
              <a:t>Combination NRT involves the use of a long-acting formulation (patch) in combination with a short-acting formulation (gum, lozenge, inhaler, or nasal spray). The long-acting formulation, which delivers relatively constant levels of drug, is used to prevent the onset of severe withdrawal symptoms, and the short-acting formulation, which delivers nicotine at a faster rate, is used as needed to control withdrawal symptoms that may occur during potential relapse situations (e.g., after meals, when under stress, or when around other smokers). A recent meta-analysis found that the nicotine patch in combination with a short-acting NRT formulation (gum, inhaler, or nasal spray) was significantly more effective than single-agent NRT.  The odds of long-term (≥6 months) cessation were 1.4 with combination therapy compared to </a:t>
            </a:r>
            <a:r>
              <a:rPr lang="en-US" sz="800" dirty="0" err="1" smtClean="0">
                <a:latin typeface="Arial" pitchFamily="34" charset="0"/>
              </a:rPr>
              <a:t>monotherapy</a:t>
            </a:r>
            <a:r>
              <a:rPr lang="en-US" sz="800" dirty="0" smtClean="0">
                <a:latin typeface="Arial" pitchFamily="34" charset="0"/>
              </a:rPr>
              <a:t> (95% CI, 1.1-1.6) (Stead et al., 2008).</a:t>
            </a:r>
          </a:p>
          <a:p>
            <a:r>
              <a:rPr lang="en-US" sz="800" b="1" dirty="0" smtClean="0">
                <a:latin typeface="Arial" pitchFamily="34" charset="0"/>
              </a:rPr>
              <a:t>NRT and </a:t>
            </a:r>
            <a:r>
              <a:rPr lang="en-US" sz="800" b="1" dirty="0" err="1" smtClean="0">
                <a:latin typeface="Arial" pitchFamily="34" charset="0"/>
              </a:rPr>
              <a:t>Bupropion</a:t>
            </a:r>
            <a:r>
              <a:rPr lang="en-US" sz="800" b="1" dirty="0" smtClean="0">
                <a:latin typeface="Arial" pitchFamily="34" charset="0"/>
              </a:rPr>
              <a:t> SR Combination Therapy</a:t>
            </a:r>
          </a:p>
          <a:p>
            <a:r>
              <a:rPr lang="en-US" sz="800" dirty="0" smtClean="0">
                <a:latin typeface="Arial" pitchFamily="34" charset="0"/>
              </a:rPr>
              <a:t>Combination therapy with </a:t>
            </a:r>
            <a:r>
              <a:rPr lang="en-US" sz="800" dirty="0" err="1" smtClean="0">
                <a:latin typeface="Arial" pitchFamily="34" charset="0"/>
              </a:rPr>
              <a:t>bupropion</a:t>
            </a:r>
            <a:r>
              <a:rPr lang="en-US" sz="800" dirty="0" smtClean="0">
                <a:latin typeface="Arial" pitchFamily="34" charset="0"/>
              </a:rPr>
              <a:t> SR and NRT has been evaluated in three long-term controlled trials. Patients receiving combination therapy in standard dosages were significantly more likely to quit than were patients randomized to the nicotine patch alone.  The odds of long term (≥6 months) abstinence were 1.3 with the combination compared to nicotine patch </a:t>
            </a:r>
            <a:r>
              <a:rPr lang="en-US" sz="800" dirty="0" err="1" smtClean="0">
                <a:latin typeface="Arial" pitchFamily="34" charset="0"/>
              </a:rPr>
              <a:t>monotherapy</a:t>
            </a:r>
            <a:r>
              <a:rPr lang="en-US" sz="800" dirty="0" smtClean="0">
                <a:latin typeface="Arial" pitchFamily="34" charset="0"/>
              </a:rPr>
              <a:t> (95% CI, 1.0-1.8) (Fiore et al., 2008).</a:t>
            </a:r>
          </a:p>
          <a:p>
            <a:r>
              <a:rPr lang="en-US" sz="800" b="1" dirty="0" smtClean="0">
                <a:latin typeface="Arial" pitchFamily="34" charset="0"/>
              </a:rPr>
              <a:t>Relative Effectiveness of Medication Combinations </a:t>
            </a:r>
            <a:r>
              <a:rPr lang="en-US" sz="800" dirty="0" smtClean="0">
                <a:latin typeface="Arial" pitchFamily="34" charset="0"/>
              </a:rPr>
              <a:t>(Fiore et al., 2008)</a:t>
            </a:r>
          </a:p>
          <a:p>
            <a:endParaRPr lang="en-US" sz="800" dirty="0" smtClean="0">
              <a:latin typeface="Arial" pitchFamily="34" charset="0"/>
            </a:endParaRPr>
          </a:p>
          <a:p>
            <a:endParaRPr lang="en-US" sz="800" b="1" dirty="0" smtClean="0">
              <a:latin typeface="Arial" pitchFamily="34" charset="0"/>
            </a:endParaRPr>
          </a:p>
          <a:p>
            <a:endParaRPr lang="en-US" sz="800" dirty="0" smtClean="0">
              <a:latin typeface="Arial" pitchFamily="34" charset="0"/>
            </a:endParaRPr>
          </a:p>
          <a:p>
            <a:endParaRPr lang="en-US" sz="800" b="1" dirty="0" smtClean="0">
              <a:latin typeface="Arial" pitchFamily="34" charset="0"/>
            </a:endParaRPr>
          </a:p>
          <a:p>
            <a:endParaRPr lang="en-US" sz="800" b="1" dirty="0" smtClean="0">
              <a:latin typeface="Arial" pitchFamily="34" charset="0"/>
            </a:endParaRPr>
          </a:p>
          <a:p>
            <a:endParaRPr lang="en-US" sz="800" b="1" dirty="0" smtClean="0">
              <a:latin typeface="Arial" pitchFamily="34" charset="0"/>
            </a:endParaRPr>
          </a:p>
          <a:p>
            <a:endParaRPr lang="en-US" sz="800" b="1" dirty="0" smtClean="0">
              <a:latin typeface="Arial" pitchFamily="34" charset="0"/>
            </a:endParaRPr>
          </a:p>
          <a:p>
            <a:endParaRPr lang="en-US" sz="800" b="1" dirty="0" smtClean="0">
              <a:latin typeface="Arial" pitchFamily="34" charset="0"/>
            </a:endParaRPr>
          </a:p>
          <a:p>
            <a:endParaRPr lang="en-US" altLang="en-US" sz="800" b="1" dirty="0" smtClean="0">
              <a:latin typeface="Arial" pitchFamily="34" charset="0"/>
              <a:sym typeface="Webdings" pitchFamily="18" charset="2"/>
            </a:endParaRPr>
          </a:p>
          <a:p>
            <a:r>
              <a:rPr lang="en-US" altLang="en-US" sz="800" b="1" dirty="0" smtClean="0">
                <a:latin typeface="Arial" pitchFamily="34" charset="0"/>
                <a:sym typeface="Webdings" pitchFamily="18" charset="2"/>
              </a:rPr>
              <a:t>♪</a:t>
            </a:r>
            <a:r>
              <a:rPr lang="en-US" sz="800" b="1" dirty="0" smtClean="0">
                <a:latin typeface="Arial" pitchFamily="34" charset="0"/>
                <a:sym typeface="Monotype Sorts" charset="2"/>
              </a:rPr>
              <a:t> Note to instructor(s):</a:t>
            </a:r>
            <a:r>
              <a:rPr lang="en-US" sz="800" dirty="0" smtClean="0">
                <a:latin typeface="Arial" pitchFamily="34" charset="0"/>
                <a:sym typeface="Monotype Sorts" charset="2"/>
              </a:rPr>
              <a:t> </a:t>
            </a:r>
            <a:r>
              <a:rPr lang="en-US" sz="800" dirty="0" smtClean="0">
                <a:latin typeface="Arial" pitchFamily="34" charset="0"/>
              </a:rPr>
              <a:t>While alternative combinations of NRT (e.g., lozenge + patch, other combinations of short-acting NRT) are theoretically, safe and effective, there are insufficient data to recommend these combinations as first-line treatment. Furthermore, the safety and effectiveness of </a:t>
            </a:r>
            <a:r>
              <a:rPr lang="en-US" sz="800" dirty="0" err="1" smtClean="0">
                <a:latin typeface="Arial" pitchFamily="34" charset="0"/>
              </a:rPr>
              <a:t>varenicline</a:t>
            </a:r>
            <a:r>
              <a:rPr lang="en-US" sz="800" dirty="0" smtClean="0">
                <a:latin typeface="Arial" pitchFamily="34" charset="0"/>
              </a:rPr>
              <a:t> in combination with </a:t>
            </a:r>
            <a:r>
              <a:rPr lang="en-US" sz="800" dirty="0" err="1" smtClean="0">
                <a:latin typeface="Arial" pitchFamily="34" charset="0"/>
              </a:rPr>
              <a:t>bupropion</a:t>
            </a:r>
            <a:r>
              <a:rPr lang="en-US" sz="800" dirty="0" smtClean="0">
                <a:latin typeface="Arial" pitchFamily="34" charset="0"/>
              </a:rPr>
              <a:t> SR or NRT has not be established. In a small study (n=39 subjects) evaluating </a:t>
            </a:r>
            <a:r>
              <a:rPr lang="en-US" sz="800" dirty="0" err="1" smtClean="0">
                <a:latin typeface="Arial" pitchFamily="34" charset="0"/>
              </a:rPr>
              <a:t>varenicline</a:t>
            </a:r>
            <a:r>
              <a:rPr lang="en-US" sz="800" dirty="0" smtClean="0">
                <a:latin typeface="Arial" pitchFamily="34" charset="0"/>
              </a:rPr>
              <a:t> (1 mg bid) in combination with the nicotine patch (21 mg/day) for up to 12 days the incidence of nausea, headache, vomiting, dizziness, dyspepsia and fatigue were greater for the combination when compared to the patch alone. Patients receiving the combination were six times as likely to prematurely discontinue treatment due to adverse events compared to those taking NRT </a:t>
            </a:r>
            <a:r>
              <a:rPr lang="en-US" sz="800" dirty="0" err="1" smtClean="0">
                <a:latin typeface="Arial" pitchFamily="34" charset="0"/>
              </a:rPr>
              <a:t>monotherapy</a:t>
            </a:r>
            <a:r>
              <a:rPr lang="en-US" sz="800" dirty="0" smtClean="0">
                <a:latin typeface="Arial" pitchFamily="34" charset="0"/>
              </a:rPr>
              <a:t> (Pfizer, 2008).</a:t>
            </a:r>
          </a:p>
          <a:p>
            <a:r>
              <a:rPr lang="en-US" sz="800" dirty="0" smtClean="0">
                <a:latin typeface="Arial" pitchFamily="34" charset="0"/>
              </a:rPr>
              <a:t>Fiore MC, </a:t>
            </a:r>
            <a:r>
              <a:rPr lang="en-US" sz="800" dirty="0" err="1" smtClean="0">
                <a:latin typeface="Arial" pitchFamily="34" charset="0"/>
              </a:rPr>
              <a:t>Jaén</a:t>
            </a:r>
            <a:r>
              <a:rPr lang="en-US" sz="800" dirty="0" smtClean="0">
                <a:latin typeface="Arial" pitchFamily="34" charset="0"/>
              </a:rPr>
              <a:t> CR, Baker TB, et al. (2008). </a:t>
            </a:r>
            <a:r>
              <a:rPr lang="en-US" sz="800" i="1" dirty="0" smtClean="0">
                <a:latin typeface="Arial" pitchFamily="34" charset="0"/>
              </a:rPr>
              <a:t>Treating Tobacco Use and Dependence: 2008 Update. Clinical Practice Guideline.</a:t>
            </a:r>
            <a:r>
              <a:rPr lang="en-US" sz="800" dirty="0" smtClean="0">
                <a:latin typeface="Arial" pitchFamily="34" charset="0"/>
              </a:rPr>
              <a:t> Rockville, MD: U.S. Department of Health and Human Services. Public Health Service.</a:t>
            </a:r>
          </a:p>
          <a:p>
            <a:r>
              <a:rPr lang="en-US" altLang="en-US" sz="800" dirty="0" smtClean="0">
                <a:latin typeface="Arial" pitchFamily="34" charset="0"/>
              </a:rPr>
              <a:t>Pfizer, Inc. (2008, May).  </a:t>
            </a:r>
            <a:r>
              <a:rPr lang="en-US" altLang="en-US" sz="800" dirty="0" err="1" smtClean="0">
                <a:latin typeface="Arial" pitchFamily="34" charset="0"/>
              </a:rPr>
              <a:t>Chantix</a:t>
            </a:r>
            <a:r>
              <a:rPr lang="en-US" altLang="en-US" sz="800" dirty="0" smtClean="0">
                <a:latin typeface="Arial" pitchFamily="34" charset="0"/>
              </a:rPr>
              <a:t> Package Insert. New York, NY.</a:t>
            </a:r>
            <a:endParaRPr lang="en-US" sz="800" dirty="0" smtClean="0">
              <a:latin typeface="Arial" pitchFamily="34" charset="0"/>
            </a:endParaRPr>
          </a:p>
          <a:p>
            <a:r>
              <a:rPr lang="en-US" sz="800" dirty="0" smtClean="0">
                <a:latin typeface="Arial" pitchFamily="34" charset="0"/>
              </a:rPr>
              <a:t>Stead LF, </a:t>
            </a:r>
            <a:r>
              <a:rPr lang="en-US" sz="800" dirty="0" err="1" smtClean="0">
                <a:latin typeface="Arial" pitchFamily="34" charset="0"/>
              </a:rPr>
              <a:t>Perera</a:t>
            </a:r>
            <a:r>
              <a:rPr lang="en-US" sz="800" dirty="0" smtClean="0">
                <a:latin typeface="Arial" pitchFamily="34" charset="0"/>
              </a:rPr>
              <a:t> R, </a:t>
            </a:r>
            <a:r>
              <a:rPr lang="en-US" sz="800" dirty="0" err="1" smtClean="0">
                <a:latin typeface="Arial" pitchFamily="34" charset="0"/>
              </a:rPr>
              <a:t>Bullen</a:t>
            </a:r>
            <a:r>
              <a:rPr lang="en-US" sz="800" dirty="0" smtClean="0">
                <a:latin typeface="Arial" pitchFamily="34" charset="0"/>
              </a:rPr>
              <a:t> C, </a:t>
            </a:r>
            <a:r>
              <a:rPr lang="en-US" sz="800" dirty="0" err="1" smtClean="0">
                <a:latin typeface="Arial" pitchFamily="34" charset="0"/>
              </a:rPr>
              <a:t>Mant</a:t>
            </a:r>
            <a:r>
              <a:rPr lang="en-US" sz="800" dirty="0" smtClean="0">
                <a:latin typeface="Arial" pitchFamily="34" charset="0"/>
              </a:rPr>
              <a:t> D, Lancaster T. (2008). Nicotine replacement therapy for smoking cessation. </a:t>
            </a:r>
            <a:r>
              <a:rPr lang="en-US" sz="800" i="1" dirty="0" smtClean="0">
                <a:latin typeface="Arial" pitchFamily="34" charset="0"/>
              </a:rPr>
              <a:t>Cochrane Database </a:t>
            </a:r>
            <a:r>
              <a:rPr lang="en-US" sz="800" i="1" dirty="0" err="1" smtClean="0">
                <a:latin typeface="Arial" pitchFamily="34" charset="0"/>
              </a:rPr>
              <a:t>Syst</a:t>
            </a:r>
            <a:r>
              <a:rPr lang="en-US" sz="800" i="1" dirty="0" smtClean="0">
                <a:latin typeface="Arial" pitchFamily="34" charset="0"/>
              </a:rPr>
              <a:t> Rev</a:t>
            </a:r>
            <a:r>
              <a:rPr lang="en-US" sz="800" dirty="0" smtClean="0">
                <a:latin typeface="Arial" pitchFamily="34" charset="0"/>
              </a:rPr>
              <a:t> 1:CD000146.</a:t>
            </a:r>
          </a:p>
        </p:txBody>
      </p:sp>
      <p:graphicFrame>
        <p:nvGraphicFramePr>
          <p:cNvPr id="146440" name="Group 8"/>
          <p:cNvGraphicFramePr>
            <a:graphicFrameLocks noGrp="1"/>
          </p:cNvGraphicFramePr>
          <p:nvPr/>
        </p:nvGraphicFramePr>
        <p:xfrm>
          <a:off x="1292087" y="5733738"/>
          <a:ext cx="4480374" cy="1188590"/>
        </p:xfrm>
        <a:graphic>
          <a:graphicData uri="http://schemas.openxmlformats.org/drawingml/2006/table">
            <a:tbl>
              <a:tblPr/>
              <a:tblGrid>
                <a:gridCol w="2905643"/>
                <a:gridCol w="1574731"/>
              </a:tblGrid>
              <a:tr h="331209">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en-US" sz="800" b="1" i="0" u="none" strike="noStrike" cap="none" normalizeH="0" baseline="0" smtClean="0">
                          <a:ln>
                            <a:noFill/>
                          </a:ln>
                          <a:solidFill>
                            <a:schemeClr val="tx1"/>
                          </a:solidFill>
                          <a:effectLst/>
                          <a:latin typeface="Arial" charset="0"/>
                          <a:cs typeface="Arial" charset="0"/>
                        </a:rPr>
                        <a:t>Medication</a:t>
                      </a:r>
                    </a:p>
                  </a:txBody>
                  <a:tcPr marL="87812" marR="87812" marT="45619" marB="45619"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1" i="0" u="none" strike="noStrike" cap="none" normalizeH="0" baseline="0" smtClean="0">
                          <a:ln>
                            <a:noFill/>
                          </a:ln>
                          <a:solidFill>
                            <a:schemeClr val="tx1"/>
                          </a:solidFill>
                          <a:effectLst/>
                          <a:latin typeface="Arial" charset="0"/>
                          <a:cs typeface="Arial" charset="0"/>
                        </a:rPr>
                        <a:t>Estimated Odds Ratio </a:t>
                      </a:r>
                    </a:p>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1" i="0" u="none" strike="noStrike" cap="none" normalizeH="0" baseline="0" smtClean="0">
                          <a:ln>
                            <a:noFill/>
                          </a:ln>
                          <a:solidFill>
                            <a:schemeClr val="tx1"/>
                          </a:solidFill>
                          <a:effectLst/>
                          <a:latin typeface="Arial" charset="0"/>
                          <a:cs typeface="Arial" charset="0"/>
                        </a:rPr>
                        <a:t>(95% CI)</a:t>
                      </a:r>
                    </a:p>
                  </a:txBody>
                  <a:tcPr marL="87812" marR="87812" marT="45619" marB="45619"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1122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Nicotine patch (reference group)</a:t>
                      </a:r>
                    </a:p>
                  </a:txBody>
                  <a:tcPr marL="87812" marR="87812" marT="45619" marB="45619"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1.0</a:t>
                      </a:r>
                    </a:p>
                  </a:txBody>
                  <a:tcPr marL="87812" marR="87812" marT="45619" marB="45619"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1122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Nicotine patch (&gt;14 weeks) + gum or nasal spray</a:t>
                      </a:r>
                    </a:p>
                  </a:txBody>
                  <a:tcPr marL="87812" marR="87812" marT="45619" marB="45619"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1.9 (1.3–2.7)</a:t>
                      </a:r>
                    </a:p>
                  </a:txBody>
                  <a:tcPr marL="87812" marR="87812" marT="45619" marB="45619"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1122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Nicotine patch + bupropion SR</a:t>
                      </a:r>
                    </a:p>
                  </a:txBody>
                  <a:tcPr marL="87812" marR="87812" marT="45619" marB="45619"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1.3 (1.0–1.8)</a:t>
                      </a:r>
                    </a:p>
                  </a:txBody>
                  <a:tcPr marL="87812" marR="87812" marT="45619" marB="45619"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14038">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Nicotine patch + inhaler</a:t>
                      </a:r>
                    </a:p>
                  </a:txBody>
                  <a:tcPr marL="87812" marR="87812" marT="45619" marB="45619"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en-US" sz="800" b="0" i="0" u="none" strike="noStrike" cap="none" normalizeH="0" baseline="0" smtClean="0">
                          <a:ln>
                            <a:noFill/>
                          </a:ln>
                          <a:solidFill>
                            <a:schemeClr val="tx1"/>
                          </a:solidFill>
                          <a:effectLst/>
                          <a:latin typeface="Arial" charset="0"/>
                          <a:cs typeface="Arial" charset="0"/>
                        </a:rPr>
                        <a:t>1.1 (0.7–1.9)</a:t>
                      </a:r>
                    </a:p>
                  </a:txBody>
                  <a:tcPr marL="87812" marR="87812" marT="45619" marB="45619"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3A646C45-BAF7-4B23-A36A-FEAD3DD0C702}" type="slidenum">
              <a:rPr lang="en-US" sz="1200"/>
              <a:pPr algn="r"/>
              <a:t>47</a:t>
            </a:fld>
            <a:endParaRPr lang="en-US" sz="1200"/>
          </a:p>
        </p:txBody>
      </p:sp>
      <p:sp>
        <p:nvSpPr>
          <p:cNvPr id="162819" name="Rectangle 2"/>
          <p:cNvSpPr>
            <a:spLocks noGrp="1" noRot="1" noChangeAspect="1" noChangeArrowheads="1" noTextEdit="1"/>
          </p:cNvSpPr>
          <p:nvPr>
            <p:ph type="sldImg"/>
          </p:nvPr>
        </p:nvSpPr>
        <p:spPr>
          <a:xfrm>
            <a:off x="1758950" y="684213"/>
            <a:ext cx="3382963" cy="2538412"/>
          </a:xfrm>
          <a:ln/>
        </p:spPr>
      </p:sp>
      <p:sp>
        <p:nvSpPr>
          <p:cNvPr id="162820" name="Rectangle 3"/>
          <p:cNvSpPr>
            <a:spLocks noGrp="1" noChangeArrowheads="1"/>
          </p:cNvSpPr>
          <p:nvPr>
            <p:ph type="body" idx="1"/>
          </p:nvPr>
        </p:nvSpPr>
        <p:spPr>
          <a:xfrm>
            <a:off x="577850" y="3373438"/>
            <a:ext cx="5740400" cy="5086350"/>
          </a:xfrm>
          <a:noFill/>
          <a:ln/>
        </p:spPr>
        <p:txBody>
          <a:bodyPr lIns="89771" tIns="44886" rIns="89771" bIns="44886"/>
          <a:lstStyle/>
          <a:p>
            <a:pPr eaLnBrk="1" hangingPunct="1"/>
            <a:r>
              <a:rPr lang="en-US" altLang="en-US" smtClean="0">
                <a:latin typeface="Arial" pitchFamily="34" charset="0"/>
              </a:rPr>
              <a:t>As a final review, the 5 A’s are</a:t>
            </a:r>
          </a:p>
          <a:p>
            <a:pPr marL="334963" lvl="1" indent="-111125" eaLnBrk="1" hangingPunct="1">
              <a:buFontTx/>
              <a:buChar char="•"/>
            </a:pPr>
            <a:r>
              <a:rPr lang="en-US" altLang="en-US" b="1" smtClean="0">
                <a:latin typeface="Arial" pitchFamily="34" charset="0"/>
              </a:rPr>
              <a:t>Ask</a:t>
            </a:r>
            <a:r>
              <a:rPr lang="en-US" altLang="en-US" smtClean="0">
                <a:latin typeface="Arial" pitchFamily="34" charset="0"/>
              </a:rPr>
              <a:t> about tobacco use.</a:t>
            </a:r>
          </a:p>
          <a:p>
            <a:pPr marL="334963" lvl="1" indent="-111125" eaLnBrk="1" hangingPunct="1">
              <a:buFontTx/>
              <a:buChar char="•"/>
            </a:pPr>
            <a:r>
              <a:rPr lang="en-US" altLang="en-US" b="1" smtClean="0">
                <a:latin typeface="Arial" pitchFamily="34" charset="0"/>
              </a:rPr>
              <a:t>Advise</a:t>
            </a:r>
            <a:r>
              <a:rPr lang="en-US" altLang="en-US" smtClean="0">
                <a:latin typeface="Arial" pitchFamily="34" charset="0"/>
              </a:rPr>
              <a:t> tobacco users to quit.</a:t>
            </a:r>
          </a:p>
          <a:p>
            <a:pPr marL="334963" lvl="1" indent="-111125" eaLnBrk="1" hangingPunct="1">
              <a:buFontTx/>
              <a:buChar char="•"/>
            </a:pPr>
            <a:r>
              <a:rPr lang="en-US" altLang="en-US" b="1" smtClean="0">
                <a:latin typeface="Arial" pitchFamily="34" charset="0"/>
              </a:rPr>
              <a:t>Assess </a:t>
            </a:r>
            <a:r>
              <a:rPr lang="en-US" altLang="en-US" smtClean="0">
                <a:latin typeface="Arial" pitchFamily="34" charset="0"/>
              </a:rPr>
              <a:t>readiness make a quit attempt.</a:t>
            </a:r>
            <a:endParaRPr lang="en-US" altLang="en-US" b="1" smtClean="0">
              <a:latin typeface="Arial" pitchFamily="34" charset="0"/>
            </a:endParaRPr>
          </a:p>
          <a:p>
            <a:pPr marL="334963" lvl="1" indent="-111125" eaLnBrk="1" hangingPunct="1">
              <a:buFontTx/>
              <a:buChar char="•"/>
            </a:pPr>
            <a:r>
              <a:rPr lang="en-US" altLang="en-US" b="1" smtClean="0">
                <a:latin typeface="Arial" pitchFamily="34" charset="0"/>
              </a:rPr>
              <a:t>Assist</a:t>
            </a:r>
            <a:r>
              <a:rPr lang="en-US" altLang="en-US" smtClean="0">
                <a:latin typeface="Arial" pitchFamily="34" charset="0"/>
              </a:rPr>
              <a:t> with the quit attempt.</a:t>
            </a:r>
          </a:p>
          <a:p>
            <a:pPr marL="334963" lvl="1" indent="-111125" eaLnBrk="1" hangingPunct="1">
              <a:buFontTx/>
              <a:buChar char="•"/>
            </a:pPr>
            <a:r>
              <a:rPr lang="en-US" altLang="en-US" b="1" smtClean="0">
                <a:latin typeface="Arial" pitchFamily="34" charset="0"/>
              </a:rPr>
              <a:t>Arrange</a:t>
            </a:r>
            <a:r>
              <a:rPr lang="en-US" altLang="en-US" smtClean="0">
                <a:latin typeface="Arial" pitchFamily="34" charset="0"/>
              </a:rPr>
              <a:t> follow-up care.</a:t>
            </a:r>
          </a:p>
          <a:p>
            <a:pPr eaLnBrk="1" hangingPunct="1">
              <a:spcBef>
                <a:spcPct val="0"/>
              </a:spcBef>
            </a:pPr>
            <a:endParaRPr lang="en-US" altLang="en-US" smtClean="0">
              <a:latin typeface="Arial" pitchFamily="34" charset="0"/>
            </a:endParaRPr>
          </a:p>
          <a:p>
            <a:pPr eaLnBrk="1" hangingPunct="1"/>
            <a:r>
              <a:rPr lang="en-US" altLang="en-US" smtClean="0">
                <a:latin typeface="Arial" pitchFamily="34" charset="0"/>
              </a:rPr>
              <a:t>Each of these is a key component of comprehensive tobacco cessation counseling interventions. </a:t>
            </a: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spcBef>
                <a:spcPct val="0"/>
              </a:spcBef>
            </a:pPr>
            <a:r>
              <a:rPr lang="en-US" smtClean="0">
                <a:solidFill>
                  <a:srgbClr val="000000"/>
                </a:solidFill>
                <a:latin typeface="Arial" pitchFamily="34" charset="0"/>
              </a:rPr>
              <a:t>Slide is used with permission, Rx for Change: Clinician-Assisted Tobacco Cessation. Copyright © 1999-2009 The Regents of the University of California. All rights reserved.</a:t>
            </a: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endParaRPr lang="en-US" altLang="en-US" smtClean="0">
              <a:latin typeface="Arial" pitchFamily="34" charset="0"/>
            </a:endParaRPr>
          </a:p>
          <a:p>
            <a:pPr eaLnBrk="1" hangingPunct="1"/>
            <a:r>
              <a:rPr lang="en-US" sz="900" smtClean="0">
                <a:solidFill>
                  <a:srgbClr val="000000"/>
                </a:solidFill>
                <a:latin typeface="Arial" pitchFamily="34" charset="0"/>
              </a:rPr>
              <a:t>Slide is used with permission, Rx for Change: Clinician-Assisted Tobacco Cessation. Copyright © 1999-2007 The Regents of the University of California, University of Southern California, and Western University of Health Sciences. All rights reserved.</a:t>
            </a:r>
            <a:endParaRPr lang="en-US" altLang="en-US" sz="900" smtClean="0">
              <a:solidFill>
                <a:srgbClr val="000000"/>
              </a:solidFill>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r>
              <a:rPr lang="en-US" smtClean="0">
                <a:latin typeface="Arial" pitchFamily="34" charset="0"/>
              </a:rPr>
              <a:t>How many of you know about the brief intervention model Ask Advise Refer? The phrase was actually coined at the ADHA summit. As I mentioned, Dr. Schroeder was enthusiastic about the efficacy around quitlines. He introduced quitlines to the folks at the ADHA summit. When presented the facts around quitlines, they immediately chose to incorporate them into their practice by creating a brief intervention called Ask Advise Refer, in fact they coined the term! The quitline counselor takes the rest of the A’s.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4868" name="Slide Number Placeholder 3"/>
          <p:cNvSpPr>
            <a:spLocks noGrp="1"/>
          </p:cNvSpPr>
          <p:nvPr>
            <p:ph type="sldNum" sz="quarter" idx="5"/>
          </p:nvPr>
        </p:nvSpPr>
        <p:spPr>
          <a:noFill/>
        </p:spPr>
        <p:txBody>
          <a:bodyPr/>
          <a:lstStyle/>
          <a:p>
            <a:fld id="{7FB5A939-EC0A-4C58-8B17-CCCD7BF72E96}"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2884" name="Slide Number Placeholder 3"/>
          <p:cNvSpPr>
            <a:spLocks noGrp="1"/>
          </p:cNvSpPr>
          <p:nvPr>
            <p:ph type="sldNum" sz="quarter" idx="5"/>
          </p:nvPr>
        </p:nvSpPr>
        <p:spPr>
          <a:noFill/>
        </p:spPr>
        <p:txBody>
          <a:bodyPr/>
          <a:lstStyle/>
          <a:p>
            <a:fld id="{42BC786F-468C-4198-8A93-EB477ECAEDC6}" type="slidenum">
              <a:rPr lang="en-US" smtClean="0">
                <a:latin typeface="Arial" pitchFamily="34" charset="0"/>
              </a:rPr>
              <a:pPr/>
              <a:t>5</a:t>
            </a:fld>
            <a:endParaRPr lang="en-US"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r>
              <a:rPr lang="en-US" dirty="0" smtClean="0">
                <a:latin typeface="Arial" pitchFamily="34" charset="0"/>
              </a:rPr>
              <a:t>Include recent</a:t>
            </a:r>
            <a:r>
              <a:rPr lang="en-US" baseline="0" dirty="0" smtClean="0">
                <a:latin typeface="Arial" pitchFamily="34" charset="0"/>
              </a:rPr>
              <a:t> NAQC report about </a:t>
            </a:r>
            <a:r>
              <a:rPr lang="en-US" baseline="0" smtClean="0">
                <a:latin typeface="Arial" pitchFamily="34" charset="0"/>
              </a:rPr>
              <a:t>states utilizing 3%?</a:t>
            </a:r>
            <a:endParaRPr lang="en-US" smtClean="0">
              <a:latin typeface="Arial" pitchFamily="34" charset="0"/>
            </a:endParaRPr>
          </a:p>
        </p:txBody>
      </p:sp>
      <p:sp>
        <p:nvSpPr>
          <p:cNvPr id="165892" name="Slide Number Placeholder 3"/>
          <p:cNvSpPr>
            <a:spLocks noGrp="1"/>
          </p:cNvSpPr>
          <p:nvPr>
            <p:ph type="sldNum" sz="quarter" idx="5"/>
          </p:nvPr>
        </p:nvSpPr>
        <p:spPr>
          <a:noFill/>
        </p:spPr>
        <p:txBody>
          <a:bodyPr/>
          <a:lstStyle/>
          <a:p>
            <a:fld id="{AE062E32-BDF1-48AC-AE86-981652C4AE5A}" type="slidenum">
              <a:rPr lang="en-US" smtClean="0">
                <a:latin typeface="Arial" pitchFamily="34" charset="0"/>
              </a:rPr>
              <a:pPr/>
              <a:t>50</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pPr eaLnBrk="1" hangingPunct="1"/>
            <a:r>
              <a:rPr lang="en-US" smtClean="0">
                <a:latin typeface="Arial" pitchFamily="34" charset="0"/>
              </a:rPr>
              <a:t>Assess tobacco use &amp; weight as part of normal assessment &amp; screening procedures</a:t>
            </a:r>
          </a:p>
          <a:p>
            <a:pPr eaLnBrk="1" hangingPunct="1"/>
            <a:r>
              <a:rPr lang="en-US" smtClean="0">
                <a:latin typeface="Arial" pitchFamily="34" charset="0"/>
              </a:rPr>
              <a:t>Add tobacco cessation and weight control to treatment plans </a:t>
            </a:r>
          </a:p>
          <a:p>
            <a:pPr eaLnBrk="1" hangingPunct="1"/>
            <a:r>
              <a:rPr lang="en-US" smtClean="0">
                <a:latin typeface="Arial" pitchFamily="34" charset="0"/>
              </a:rPr>
              <a:t>Provide educational materials  </a:t>
            </a:r>
          </a:p>
          <a:p>
            <a:pPr eaLnBrk="1" hangingPunct="1"/>
            <a:r>
              <a:rPr lang="en-US" smtClean="0">
                <a:latin typeface="Arial" pitchFamily="34" charset="0"/>
              </a:rPr>
              <a:t>Incorporate these topics into extant individual, group, and peer interventions </a:t>
            </a:r>
          </a:p>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8964" name="Slide Number Placeholder 3"/>
          <p:cNvSpPr>
            <a:spLocks noGrp="1"/>
          </p:cNvSpPr>
          <p:nvPr>
            <p:ph type="sldNum" sz="quarter" idx="5"/>
          </p:nvPr>
        </p:nvSpPr>
        <p:spPr>
          <a:noFill/>
        </p:spPr>
        <p:txBody>
          <a:bodyPr/>
          <a:lstStyle/>
          <a:p>
            <a:fld id="{DA1E832B-0C7A-499A-A1CF-0334FF7B2E10}" type="slidenum">
              <a:rPr lang="en-US" smtClean="0">
                <a:latin typeface="Arial" pitchFamily="34" charset="0"/>
              </a:rPr>
              <a:pPr/>
              <a:t>52</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E6A4E49A-2BFD-45B0-8A2C-A6104C377F29}" type="slidenum">
              <a:rPr lang="en-US" smtClean="0">
                <a:latin typeface="Arial" pitchFamily="34" charset="0"/>
              </a:rPr>
              <a:pPr/>
              <a:t>53</a:t>
            </a:fld>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52E3416-40A8-4C86-B3C9-8B2BD4DC38B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2036" name="Slide Number Placeholder 3"/>
          <p:cNvSpPr>
            <a:spLocks noGrp="1"/>
          </p:cNvSpPr>
          <p:nvPr>
            <p:ph type="sldNum" sz="quarter" idx="5"/>
          </p:nvPr>
        </p:nvSpPr>
        <p:spPr>
          <a:noFill/>
        </p:spPr>
        <p:txBody>
          <a:bodyPr/>
          <a:lstStyle/>
          <a:p>
            <a:fld id="{6861E91A-F03E-4D15-9371-AC583C600253}"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pPr eaLnBrk="1" hangingPunct="1"/>
            <a:r>
              <a:rPr lang="en-US" dirty="0" smtClean="0">
                <a:latin typeface="Arial" pitchFamily="34" charset="0"/>
              </a:rPr>
              <a:t>Originated during the Clinton-Gore years</a:t>
            </a:r>
          </a:p>
          <a:p>
            <a:pPr eaLnBrk="1" hangingPunct="1"/>
            <a:endParaRPr lang="en-US" dirty="0" smtClean="0">
              <a:latin typeface="Arial" pitchFamily="34" charset="0"/>
            </a:endParaRPr>
          </a:p>
        </p:txBody>
      </p:sp>
      <p:sp>
        <p:nvSpPr>
          <p:cNvPr id="173060" name="Slide Number Placeholder 3"/>
          <p:cNvSpPr>
            <a:spLocks noGrp="1"/>
          </p:cNvSpPr>
          <p:nvPr>
            <p:ph type="sldNum" sz="quarter" idx="5"/>
          </p:nvPr>
        </p:nvSpPr>
        <p:spPr>
          <a:noFill/>
        </p:spPr>
        <p:txBody>
          <a:bodyPr/>
          <a:lstStyle/>
          <a:p>
            <a:fld id="{29E2F4E4-0BA4-4E6E-B499-B4FD5685CB8E}" type="slidenum">
              <a:rPr lang="en-US" smtClean="0">
                <a:latin typeface="Arial" pitchFamily="34" charset="0"/>
              </a:rPr>
              <a:pPr/>
              <a:t>56</a:t>
            </a:fld>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r>
              <a:rPr lang="en-US" smtClean="0">
                <a:latin typeface="Arial" pitchFamily="34" charset="0"/>
              </a:rPr>
              <a:t>Devise a measurement strategy</a:t>
            </a:r>
          </a:p>
          <a:p>
            <a:pPr eaLnBrk="1" hangingPunct="1"/>
            <a:r>
              <a:rPr lang="en-US" smtClean="0">
                <a:latin typeface="Arial" pitchFamily="34" charset="0"/>
              </a:rPr>
              <a:t>Both process and outcome measures are needed</a:t>
            </a:r>
          </a:p>
          <a:p>
            <a:pPr eaLnBrk="1" hangingPunct="1"/>
            <a:r>
              <a:rPr lang="en-US" smtClean="0">
                <a:latin typeface="Arial" pitchFamily="34" charset="0"/>
              </a:rPr>
              <a:t>If measures are moving in the wrong direction, regroup and rethink strategies</a:t>
            </a:r>
          </a:p>
          <a:p>
            <a:pPr eaLnBrk="1" hangingPunct="1"/>
            <a:r>
              <a:rPr lang="en-US" smtClean="0">
                <a:latin typeface="Arial" pitchFamily="34" charset="0"/>
              </a:rPr>
              <a:t>Publicize progress to keep partners involved</a:t>
            </a:r>
          </a:p>
          <a:p>
            <a:pPr eaLnBrk="1" hangingPunct="1"/>
            <a:endParaRPr lang="en-US" smtClean="0">
              <a:latin typeface="Arial" pitchFamily="34" charset="0"/>
            </a:endParaRPr>
          </a:p>
        </p:txBody>
      </p:sp>
      <p:sp>
        <p:nvSpPr>
          <p:cNvPr id="175108" name="Slide Number Placeholder 3"/>
          <p:cNvSpPr>
            <a:spLocks noGrp="1"/>
          </p:cNvSpPr>
          <p:nvPr>
            <p:ph type="sldNum" sz="quarter" idx="5"/>
          </p:nvPr>
        </p:nvSpPr>
        <p:spPr>
          <a:noFill/>
        </p:spPr>
        <p:txBody>
          <a:bodyPr/>
          <a:lstStyle/>
          <a:p>
            <a:fld id="{1E79EB71-659F-43B2-944D-F855EA8CFE5B}" type="slidenum">
              <a:rPr lang="en-US" smtClean="0">
                <a:latin typeface="Arial" pitchFamily="34" charset="0"/>
              </a:rPr>
              <a:pPr/>
              <a:t>57</a:t>
            </a:fld>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pPr eaLnBrk="1" hangingPunct="1"/>
            <a:r>
              <a:rPr lang="en-US" dirty="0" smtClean="0">
                <a:solidFill>
                  <a:srgbClr val="FFFF00"/>
                </a:solidFill>
                <a:latin typeface="Arial" pitchFamily="34" charset="0"/>
              </a:rPr>
              <a:t>New York State </a:t>
            </a:r>
            <a:r>
              <a:rPr lang="en-US" dirty="0" smtClean="0">
                <a:latin typeface="Arial" pitchFamily="34" charset="0"/>
              </a:rPr>
              <a:t>- pilot state, launched November 2010 in Albany, NY.  Promising momentum already.</a:t>
            </a:r>
          </a:p>
          <a:p>
            <a:pPr eaLnBrk="1" hangingPunct="1"/>
            <a:r>
              <a:rPr lang="en-US" dirty="0" smtClean="0">
                <a:latin typeface="Arial" pitchFamily="34" charset="0"/>
              </a:rPr>
              <a:t>Other</a:t>
            </a:r>
            <a:r>
              <a:rPr lang="en-US" baseline="0" dirty="0" smtClean="0">
                <a:latin typeface="Arial" pitchFamily="34" charset="0"/>
              </a:rPr>
              <a:t> states:  </a:t>
            </a:r>
            <a:r>
              <a:rPr lang="en-US" dirty="0" smtClean="0">
                <a:solidFill>
                  <a:srgbClr val="FFFF00"/>
                </a:solidFill>
              </a:rPr>
              <a:t>AZ, OK, MD, NC, TX, AR</a:t>
            </a:r>
            <a:r>
              <a:rPr lang="en-US" baseline="0" dirty="0" smtClean="0">
                <a:solidFill>
                  <a:srgbClr val="FFFF00"/>
                </a:solidFill>
              </a:rPr>
              <a:t> – all moving forward</a:t>
            </a:r>
          </a:p>
          <a:p>
            <a:pPr eaLnBrk="1" hangingPunct="1"/>
            <a:endParaRPr lang="en-US" baseline="0" dirty="0" smtClean="0">
              <a:solidFill>
                <a:srgbClr val="FFFF00"/>
              </a:solidFill>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Conduct one- to two-day leadership academy summits and produce action plans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SCLC staff provide in-kind technical assistance, with support from SAMHSA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eaLnBrk="1" hangingPunct="1"/>
            <a:endParaRPr lang="en-US" dirty="0"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84E66721-C24A-4D2F-AA03-E82023FF8956}" type="slidenum">
              <a:rPr lang="en-US" smtClean="0">
                <a:latin typeface="Arial" pitchFamily="34" charset="0"/>
              </a:rPr>
              <a:pPr/>
              <a:t>58</a:t>
            </a:fld>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Campaign challenges Diabetes Educators to use the Ask, Advise, Refer intervention and give the California Smokers’ Helpline “Take Charge” Gold Card to patients with diabetes who smoke.</a:t>
            </a:r>
          </a:p>
          <a:p>
            <a:pPr eaLnBrk="1" hangingPunct="1">
              <a:defRPr/>
            </a:pPr>
            <a:endParaRPr lang="en-US" dirty="0" smtClean="0">
              <a:latin typeface="+mn-lt"/>
            </a:endParaRPr>
          </a:p>
          <a:p>
            <a:pPr eaLnBrk="1" hangingPunct="1">
              <a:defRPr/>
            </a:pPr>
            <a:r>
              <a:rPr lang="en-US" dirty="0" smtClean="0">
                <a:latin typeface="+mn-lt"/>
              </a:rPr>
              <a:t>There are over 23 million people diagnosed with diabetes nationally; 1 in 6 adults with diabetes smokes. Smoking increases insulin resistance and risk for diabetes related complications. Evidence suggests that smoking may be an independent risk factor for type 2 diabetes. A health care provider’s advice and use of tobacco cessation quitlines can more than double a smoker’s chance of quitting. However, less than half of smokers are advised to quit and smokers with diabetes are less likely to receive intervention. Diabetes educators play a key role in helping patients learn to manage their diabetes and improve their health. A taskforce of educators was formed to promote tobacco cessation awareness among diabetes educators and health care providers throughout the state.</a:t>
            </a:r>
            <a:endParaRPr lang="en-US" dirty="0"/>
          </a:p>
        </p:txBody>
      </p:sp>
      <p:sp>
        <p:nvSpPr>
          <p:cNvPr id="176132" name="Slide Number Placeholder 3"/>
          <p:cNvSpPr>
            <a:spLocks noGrp="1"/>
          </p:cNvSpPr>
          <p:nvPr>
            <p:ph type="sldNum" sz="quarter" idx="5"/>
          </p:nvPr>
        </p:nvSpPr>
        <p:spPr>
          <a:noFill/>
        </p:spPr>
        <p:txBody>
          <a:bodyPr/>
          <a:lstStyle/>
          <a:p>
            <a:fld id="{A91DE878-5B60-4AFA-B18F-0F3F5DD9114D}" type="slidenum">
              <a:rPr lang="en-US" smtClean="0">
                <a:latin typeface="Arial" pitchFamily="34" charset="0"/>
              </a:rPr>
              <a:pPr/>
              <a:t>59</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3908" name="Slide Number Placeholder 3"/>
          <p:cNvSpPr>
            <a:spLocks noGrp="1"/>
          </p:cNvSpPr>
          <p:nvPr>
            <p:ph type="sldNum" sz="quarter" idx="5"/>
          </p:nvPr>
        </p:nvSpPr>
        <p:spPr>
          <a:noFill/>
        </p:spPr>
        <p:txBody>
          <a:bodyPr/>
          <a:lstStyle/>
          <a:p>
            <a:fld id="{0D67ECF0-5A18-4B41-ADB7-B396741C10BD}" type="slidenum">
              <a:rPr lang="en-US" smtClean="0">
                <a:latin typeface="Arial" pitchFamily="34" charset="0"/>
              </a:rPr>
              <a:pPr/>
              <a:t>6</a:t>
            </a:fld>
            <a:endParaRPr lang="en-US"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The Performance Partnership model brings together traditional and non-traditional partners who share resources and expertise to achieve a measurable outcome. Partners create strategies following a four- question framework: </a:t>
            </a:r>
          </a:p>
          <a:p>
            <a:pPr eaLnBrk="1" fontAlgn="auto" hangingPunct="1">
              <a:spcBef>
                <a:spcPts val="0"/>
              </a:spcBef>
              <a:spcAft>
                <a:spcPts val="0"/>
              </a:spcAft>
              <a:defRPr/>
            </a:pPr>
            <a:r>
              <a:rPr lang="en-US" dirty="0" smtClean="0">
                <a:latin typeface="+mn-lt"/>
              </a:rPr>
              <a:t> There are over 23 million people diagnosed with diabetes nationally; 1 in 6 adults with diabetes smokes. Smoking increases insulin resistance and risk for diabetes related complications. Evidence suggests that smoking may be an independent risk factor for type 2 diabetes. A health care provider’s advice and use of tobacco cessation quitlines can more than double a smoker’s chance of quitting. However, less than half of smokers are advised to quit and smokers with diabetes are less likely to receive intervention. Diabetes educators play a key role in helping patients learn to manage their diabetes and improve their health. A taskforce of educators was formed to promote tobacco cessation awareness among diabetes educators and health care providers throughout the state.</a:t>
            </a:r>
          </a:p>
          <a:p>
            <a:pPr eaLnBrk="1" hangingPunct="1">
              <a:defRPr/>
            </a:pPr>
            <a:endParaRPr lang="en-US" dirty="0"/>
          </a:p>
        </p:txBody>
      </p:sp>
      <p:sp>
        <p:nvSpPr>
          <p:cNvPr id="177156" name="Slide Number Placeholder 3"/>
          <p:cNvSpPr>
            <a:spLocks noGrp="1"/>
          </p:cNvSpPr>
          <p:nvPr>
            <p:ph type="sldNum" sz="quarter" idx="5"/>
          </p:nvPr>
        </p:nvSpPr>
        <p:spPr>
          <a:noFill/>
        </p:spPr>
        <p:txBody>
          <a:bodyPr/>
          <a:lstStyle/>
          <a:p>
            <a:fld id="{3F64064A-0E38-4BEB-ADFB-3229A16A6021}" type="slidenum">
              <a:rPr lang="en-US" smtClean="0">
                <a:latin typeface="Arial" pitchFamily="34" charset="0"/>
              </a:rPr>
              <a:pPr/>
              <a:t>60</a:t>
            </a:fld>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8180" name="Slide Number Placeholder 3"/>
          <p:cNvSpPr>
            <a:spLocks noGrp="1"/>
          </p:cNvSpPr>
          <p:nvPr>
            <p:ph type="sldNum" sz="quarter" idx="5"/>
          </p:nvPr>
        </p:nvSpPr>
        <p:spPr>
          <a:noFill/>
        </p:spPr>
        <p:txBody>
          <a:bodyPr/>
          <a:lstStyle/>
          <a:p>
            <a:fld id="{14A09F4B-77AC-4147-99B1-FC39D64AEC01}" type="slidenum">
              <a:rPr lang="en-US" smtClean="0">
                <a:latin typeface="Arial" pitchFamily="34" charset="0"/>
              </a:rPr>
              <a:pPr/>
              <a:t>61</a:t>
            </a:fld>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9204" name="Slide Number Placeholder 3"/>
          <p:cNvSpPr>
            <a:spLocks noGrp="1"/>
          </p:cNvSpPr>
          <p:nvPr>
            <p:ph type="sldNum" sz="quarter" idx="5"/>
          </p:nvPr>
        </p:nvSpPr>
        <p:spPr>
          <a:noFill/>
        </p:spPr>
        <p:txBody>
          <a:bodyPr/>
          <a:lstStyle/>
          <a:p>
            <a:fld id="{AD6C1413-9142-48A7-B6CC-2D73B9F516B0}" type="slidenum">
              <a:rPr lang="en-US" smtClean="0">
                <a:latin typeface="Arial" pitchFamily="34" charset="0"/>
              </a:rPr>
              <a:pPr/>
              <a:t>62</a:t>
            </a:fld>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940ABBD-F1B5-47D2-9F60-610ABF4026A9}" type="slidenum">
              <a:rPr lang="en-US" smtClean="0">
                <a:latin typeface="Arial" pitchFamily="34" charset="0"/>
              </a:rPr>
              <a:pPr/>
              <a:t>63</a:t>
            </a:fld>
            <a:endParaRPr lang="en-US"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sz="1000" dirty="0" smtClean="0">
                <a:latin typeface="Arial" pitchFamily="34" charset="0"/>
              </a:rPr>
              <a:t>Since 2006</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pPr eaLnBrk="1" hangingPunct="1"/>
            <a:r>
              <a:rPr lang="en-US" smtClean="0">
                <a:latin typeface="Arial" pitchFamily="34" charset="0"/>
              </a:rPr>
              <a:t>The U.S. Department of Defense (DoD) and the U.S. Department of Veterans Affairs (VA) are collaborating to provide VA Veterans enrolled for care in the VA health care system with comprehensive tobacco cessation support. Through the website, you can access proven quit techniques and tools to help you quit and stay tobacco-free.</a:t>
            </a:r>
          </a:p>
          <a:p>
            <a:pPr eaLnBrk="1" hangingPunct="1"/>
            <a:r>
              <a:rPr lang="en-US" smtClean="0">
                <a:latin typeface="Arial" pitchFamily="34" charset="0"/>
              </a:rPr>
              <a:t>TRICARE is the health care program for Uniformed Service members, retirees and their families worldwide</a:t>
            </a:r>
          </a:p>
          <a:p>
            <a:pPr eaLnBrk="1" hangingPunct="1"/>
            <a:endParaRPr lang="en-US" smtClean="0">
              <a:latin typeface="Arial" pitchFamily="34" charset="0"/>
            </a:endParaRPr>
          </a:p>
        </p:txBody>
      </p:sp>
      <p:sp>
        <p:nvSpPr>
          <p:cNvPr id="191492" name="Slide Number Placeholder 3"/>
          <p:cNvSpPr>
            <a:spLocks noGrp="1"/>
          </p:cNvSpPr>
          <p:nvPr>
            <p:ph type="sldNum" sz="quarter" idx="5"/>
          </p:nvPr>
        </p:nvSpPr>
        <p:spPr>
          <a:noFill/>
        </p:spPr>
        <p:txBody>
          <a:bodyPr/>
          <a:lstStyle/>
          <a:p>
            <a:fld id="{481C25B7-98F5-4B19-B62A-2B0916F3C794}" type="slidenum">
              <a:rPr lang="en-US" smtClean="0">
                <a:latin typeface="Arial" pitchFamily="34" charset="0"/>
              </a:rPr>
              <a:pPr/>
              <a:t>64</a:t>
            </a:fld>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r>
              <a:rPr lang="en-US" dirty="0" smtClean="0">
                <a:latin typeface="Arial" pitchFamily="34" charset="0"/>
              </a:rPr>
              <a:t>How</a:t>
            </a:r>
            <a:r>
              <a:rPr lang="en-US" baseline="0" dirty="0" smtClean="0">
                <a:latin typeface="Arial" pitchFamily="34" charset="0"/>
              </a:rPr>
              <a:t> or How to Guide</a:t>
            </a:r>
            <a:endParaRPr lang="en-US" dirty="0" smtClean="0">
              <a:latin typeface="Arial" pitchFamily="34" charset="0"/>
            </a:endParaRPr>
          </a:p>
        </p:txBody>
      </p:sp>
      <p:sp>
        <p:nvSpPr>
          <p:cNvPr id="184324" name="Slide Number Placeholder 3"/>
          <p:cNvSpPr>
            <a:spLocks noGrp="1"/>
          </p:cNvSpPr>
          <p:nvPr>
            <p:ph type="sldNum" sz="quarter" idx="5"/>
          </p:nvPr>
        </p:nvSpPr>
        <p:spPr>
          <a:noFill/>
        </p:spPr>
        <p:txBody>
          <a:bodyPr/>
          <a:lstStyle/>
          <a:p>
            <a:fld id="{4D66CEDF-FA44-4678-89AE-A567845DE223}" type="slidenum">
              <a:rPr lang="en-US" smtClean="0">
                <a:latin typeface="Arial" pitchFamily="34" charset="0"/>
              </a:rPr>
              <a:pPr/>
              <a:t>65</a:t>
            </a:fld>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5588" name="Slide Number Placeholder 3"/>
          <p:cNvSpPr>
            <a:spLocks noGrp="1"/>
          </p:cNvSpPr>
          <p:nvPr>
            <p:ph type="sldNum" sz="quarter" idx="5"/>
          </p:nvPr>
        </p:nvSpPr>
        <p:spPr>
          <a:noFill/>
        </p:spPr>
        <p:txBody>
          <a:bodyPr/>
          <a:lstStyle/>
          <a:p>
            <a:fld id="{465B5126-C5B3-423E-B9EC-7640AF3EACD1}" type="slidenum">
              <a:rPr lang="en-US" smtClean="0">
                <a:latin typeface="Arial" pitchFamily="34" charset="0"/>
              </a:rPr>
              <a:pPr/>
              <a:t>66</a:t>
            </a:fld>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eaLnBrk="1" hangingPunct="1">
              <a:buFontTx/>
              <a:buChar char="•"/>
            </a:pPr>
            <a:r>
              <a:rPr lang="en-US" smtClean="0">
                <a:latin typeface="Arial" pitchFamily="34" charset="0"/>
              </a:rPr>
              <a:t>Developed technical assistance tool kit addressing how to implement smoking cessation in psychiatric hospital settings</a:t>
            </a:r>
          </a:p>
          <a:p>
            <a:pPr eaLnBrk="1" hangingPunct="1">
              <a:buFontTx/>
              <a:buChar char="•"/>
            </a:pPr>
            <a:r>
              <a:rPr lang="en-US" smtClean="0">
                <a:latin typeface="Arial" pitchFamily="34" charset="0"/>
              </a:rPr>
              <a:t>Featured smoking cessation as a plenary topic during its recent National Summit of State Psychiatric Hospital Superintendents</a:t>
            </a:r>
          </a:p>
          <a:p>
            <a:pPr eaLnBrk="1" hangingPunct="1">
              <a:buFontTx/>
              <a:buChar char="•"/>
            </a:pPr>
            <a:r>
              <a:rPr lang="en-US" smtClean="0">
                <a:latin typeface="Arial" pitchFamily="34" charset="0"/>
              </a:rPr>
              <a:t>Promoted 1-800-QUIT NOW</a:t>
            </a:r>
          </a:p>
          <a:p>
            <a:pPr eaLnBrk="1" hangingPunct="1">
              <a:buFontTx/>
              <a:buChar char="•"/>
            </a:pPr>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8420" name="Slide Number Placeholder 3"/>
          <p:cNvSpPr>
            <a:spLocks noGrp="1"/>
          </p:cNvSpPr>
          <p:nvPr>
            <p:ph type="sldNum" sz="quarter" idx="5"/>
          </p:nvPr>
        </p:nvSpPr>
        <p:spPr>
          <a:noFill/>
        </p:spPr>
        <p:txBody>
          <a:bodyPr/>
          <a:lstStyle/>
          <a:p>
            <a:fld id="{2E62A7B0-B788-4507-971C-E4EC85C06457}" type="slidenum">
              <a:rPr lang="en-US" smtClean="0">
                <a:latin typeface="Arial" pitchFamily="34" charset="0"/>
              </a:rPr>
              <a:pPr/>
              <a:t>69</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4932" name="Slide Number Placeholder 3"/>
          <p:cNvSpPr>
            <a:spLocks noGrp="1"/>
          </p:cNvSpPr>
          <p:nvPr>
            <p:ph type="sldNum" sz="quarter" idx="5"/>
          </p:nvPr>
        </p:nvSpPr>
        <p:spPr>
          <a:noFill/>
        </p:spPr>
        <p:txBody>
          <a:bodyPr/>
          <a:lstStyle/>
          <a:p>
            <a:fld id="{567E7EF7-1BA5-4F76-B468-AC5ABFA1E465}" type="slidenum">
              <a:rPr lang="en-US" smtClean="0">
                <a:latin typeface="Arial" pitchFamily="34" charset="0"/>
              </a:rPr>
              <a:pPr/>
              <a:t>7</a:t>
            </a:fld>
            <a:endParaRPr lang="en-US" dirty="0"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2516" name="Slide Number Placeholder 3"/>
          <p:cNvSpPr>
            <a:spLocks noGrp="1"/>
          </p:cNvSpPr>
          <p:nvPr>
            <p:ph type="sldNum" sz="quarter" idx="5"/>
          </p:nvPr>
        </p:nvSpPr>
        <p:spPr>
          <a:noFill/>
        </p:spPr>
        <p:txBody>
          <a:bodyPr/>
          <a:lstStyle/>
          <a:p>
            <a:fld id="{FCCB93DD-640F-47F5-8B6C-52AB369E1ACF}" type="slidenum">
              <a:rPr lang="en-US" smtClean="0">
                <a:latin typeface="Arial" pitchFamily="34" charset="0"/>
              </a:rPr>
              <a:pPr/>
              <a:t>70</a:t>
            </a:fld>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pPr eaLnBrk="1" hangingPunct="1">
              <a:lnSpc>
                <a:spcPct val="80000"/>
              </a:lnSpc>
            </a:pPr>
            <a:r>
              <a:rPr lang="en-US" sz="900" b="1" dirty="0" smtClean="0">
                <a:latin typeface="Arial" pitchFamily="34" charset="0"/>
              </a:rPr>
              <a:t>Rx for Change: Clinician-Assisted Tobacco Cessation</a:t>
            </a:r>
            <a:r>
              <a:rPr lang="en-US" sz="900" dirty="0" smtClean="0">
                <a:latin typeface="Arial" pitchFamily="34" charset="0"/>
              </a:rPr>
              <a:t> was designed to address an identified need to enhance the tobacco cessation education of health professionals.</a:t>
            </a:r>
          </a:p>
          <a:p>
            <a:pPr eaLnBrk="1" hangingPunct="1">
              <a:lnSpc>
                <a:spcPct val="80000"/>
              </a:lnSpc>
            </a:pPr>
            <a:r>
              <a:rPr lang="en-US" sz="800" dirty="0" smtClean="0">
                <a:latin typeface="Arial" pitchFamily="34" charset="0"/>
              </a:rPr>
              <a:t>from the </a:t>
            </a:r>
            <a:r>
              <a:rPr lang="en-US" sz="800" dirty="0" smtClean="0">
                <a:latin typeface="Arial" pitchFamily="34" charset="0"/>
                <a:hlinkClick r:id="rId3"/>
              </a:rPr>
              <a:t>Clinical Practice Guideline for Treating Tobacco Use and Dependence</a:t>
            </a:r>
            <a:r>
              <a:rPr lang="en-US" sz="800" dirty="0" smtClean="0">
                <a:latin typeface="Arial" pitchFamily="34" charset="0"/>
              </a:rPr>
              <a:t>, is a comprehensive, turn-key program for training students and licensed clinicians in virtually any health professional field. </a:t>
            </a:r>
            <a:r>
              <a:rPr lang="en-US" sz="800" b="1" dirty="0" smtClean="0">
                <a:latin typeface="Arial" pitchFamily="34" charset="0"/>
              </a:rPr>
              <a:t>Tobacco Cessation (“5 A’s” approach)</a:t>
            </a:r>
            <a:r>
              <a:rPr lang="en-US" sz="800" dirty="0" smtClean="0">
                <a:latin typeface="Arial" pitchFamily="34" charset="0"/>
              </a:rPr>
              <a:t/>
            </a:r>
            <a:br>
              <a:rPr lang="en-US" sz="800" dirty="0" smtClean="0">
                <a:latin typeface="Arial" pitchFamily="34" charset="0"/>
              </a:rPr>
            </a:br>
            <a:r>
              <a:rPr lang="en-US" sz="800" dirty="0" smtClean="0">
                <a:latin typeface="Arial" pitchFamily="34" charset="0"/>
              </a:rPr>
              <a:t>Our complete curriculum, including all core and optional modules, requires approximately 12 hours for implementation. These materials are applicable to any health profession. Our most common implementation scenario is 6 to 8 hours, which includes all core modules plus the Forms of Tobacco module. Slides are supplemented with ancillary handouts, role playing with case scenarios, and video segments. </a:t>
            </a:r>
          </a:p>
          <a:p>
            <a:pPr eaLnBrk="1" hangingPunct="1">
              <a:lnSpc>
                <a:spcPct val="80000"/>
              </a:lnSpc>
            </a:pPr>
            <a:r>
              <a:rPr lang="en-US" sz="800" b="1" dirty="0" smtClean="0">
                <a:latin typeface="Arial" pitchFamily="34" charset="0"/>
              </a:rPr>
              <a:t>Rx for Change: Ask-Advise-Refer (brief intervention)</a:t>
            </a:r>
            <a:r>
              <a:rPr lang="en-US" sz="800" dirty="0" smtClean="0">
                <a:latin typeface="Arial" pitchFamily="34" charset="0"/>
              </a:rPr>
              <a:t/>
            </a:r>
            <a:br>
              <a:rPr lang="en-US" sz="800" dirty="0" smtClean="0">
                <a:latin typeface="Arial" pitchFamily="34" charset="0"/>
              </a:rPr>
            </a:br>
            <a:r>
              <a:rPr lang="en-US" sz="800" dirty="0" smtClean="0">
                <a:latin typeface="Arial" pitchFamily="34" charset="0"/>
              </a:rPr>
              <a:t>Tailored versions are available for:</a:t>
            </a:r>
          </a:p>
          <a:p>
            <a:pPr eaLnBrk="1" hangingPunct="1">
              <a:lnSpc>
                <a:spcPct val="80000"/>
              </a:lnSpc>
            </a:pPr>
            <a:r>
              <a:rPr lang="en-US" sz="800" b="1" dirty="0" smtClean="0">
                <a:latin typeface="Arial" pitchFamily="34" charset="0"/>
              </a:rPr>
              <a:t>Psychiatry Rx for Change (coming soon)</a:t>
            </a:r>
            <a:r>
              <a:rPr lang="en-US" sz="800" dirty="0" smtClean="0">
                <a:latin typeface="Arial" pitchFamily="34" charset="0"/>
              </a:rPr>
              <a:t/>
            </a:r>
            <a:br>
              <a:rPr lang="en-US" sz="800" dirty="0" smtClean="0">
                <a:latin typeface="Arial" pitchFamily="34" charset="0"/>
              </a:rPr>
            </a:br>
            <a:r>
              <a:rPr lang="en-US" sz="800" dirty="0" smtClean="0">
                <a:latin typeface="Arial" pitchFamily="34" charset="0"/>
              </a:rPr>
              <a:t>The prevalence of smoking among patients with mental illness is 2 to 4 times that seen in the general population. Co-occurring mental illness or addictive disorders can present unique challenges when working with a patient to quit smoking. Dr. Jodi </a:t>
            </a:r>
            <a:r>
              <a:rPr lang="en-US" sz="800" dirty="0" err="1" smtClean="0">
                <a:latin typeface="Arial" pitchFamily="34" charset="0"/>
              </a:rPr>
              <a:t>Prochaska</a:t>
            </a:r>
            <a:r>
              <a:rPr lang="en-US" sz="800" dirty="0" smtClean="0">
                <a:latin typeface="Arial" pitchFamily="34" charset="0"/>
              </a:rPr>
              <a:t> and colleagues at the University of California, San Francisco have created a 4-hour curriculum that is specific to psychiatry and has shown very promising results in changing the knowledge, attitudes, confidence, and clinical practices of psychiatry residents for treating tobacco use and dependence in their patients. </a:t>
            </a:r>
          </a:p>
          <a:p>
            <a:pPr eaLnBrk="1" hangingPunct="1">
              <a:lnSpc>
                <a:spcPct val="80000"/>
              </a:lnSpc>
            </a:pPr>
            <a:r>
              <a:rPr lang="en-US" sz="800" b="1" dirty="0" smtClean="0">
                <a:latin typeface="Arial" pitchFamily="34" charset="0"/>
              </a:rPr>
              <a:t>Cancer care providers</a:t>
            </a:r>
            <a:r>
              <a:rPr lang="en-US" sz="800" dirty="0" smtClean="0">
                <a:latin typeface="Arial" pitchFamily="34" charset="0"/>
              </a:rPr>
              <a:t/>
            </a:r>
            <a:br>
              <a:rPr lang="en-US" sz="800" dirty="0" smtClean="0">
                <a:latin typeface="Arial" pitchFamily="34" charset="0"/>
              </a:rPr>
            </a:br>
            <a:r>
              <a:rPr lang="en-US" sz="800" dirty="0" smtClean="0">
                <a:latin typeface="Arial" pitchFamily="34" charset="0"/>
              </a:rPr>
              <a:t>Smoking impacts nearly every facet of cancer treatment: surgery, chemotherapy, and radiation. This 2-hour program targets cancer care providers, of all disciplines, in helping patients with cancer to quit smoking. Also available as a web-based </a:t>
            </a:r>
            <a:r>
              <a:rPr lang="en-US" sz="800" dirty="0" smtClean="0">
                <a:latin typeface="Arial" pitchFamily="34" charset="0"/>
                <a:hlinkClick r:id="rId4"/>
              </a:rPr>
              <a:t>CME/CE course</a:t>
            </a:r>
            <a:r>
              <a:rPr lang="en-US" sz="800" dirty="0" smtClean="0">
                <a:latin typeface="Arial" pitchFamily="34" charset="0"/>
              </a:rPr>
              <a:t>. </a:t>
            </a:r>
          </a:p>
          <a:p>
            <a:pPr eaLnBrk="1" hangingPunct="1">
              <a:lnSpc>
                <a:spcPct val="80000"/>
              </a:lnSpc>
            </a:pPr>
            <a:r>
              <a:rPr lang="en-US" sz="800" b="1" dirty="0" smtClean="0">
                <a:latin typeface="Arial" pitchFamily="34" charset="0"/>
              </a:rPr>
              <a:t>Mental health peer counselors</a:t>
            </a:r>
            <a:r>
              <a:rPr lang="en-US" sz="800" dirty="0" smtClean="0">
                <a:latin typeface="Arial" pitchFamily="34" charset="0"/>
              </a:rPr>
              <a:t/>
            </a:r>
            <a:br>
              <a:rPr lang="en-US" sz="800" dirty="0" smtClean="0">
                <a:latin typeface="Arial" pitchFamily="34" charset="0"/>
              </a:rPr>
            </a:br>
            <a:r>
              <a:rPr lang="en-US" sz="800" dirty="0" smtClean="0">
                <a:latin typeface="Arial" pitchFamily="34" charset="0"/>
              </a:rPr>
              <a:t>This 2-hour program was created to equip peer counselors with the necessary knowledge and skills to assist mental health consumers with tobacco cessation. Created in collaboration with the National Mental Health Partnership for Wellness and Smoking Cessation. </a:t>
            </a:r>
          </a:p>
          <a:p>
            <a:pPr eaLnBrk="1" hangingPunct="1">
              <a:lnSpc>
                <a:spcPct val="80000"/>
              </a:lnSpc>
            </a:pPr>
            <a:r>
              <a:rPr lang="en-US" sz="800" b="1" dirty="0" smtClean="0">
                <a:latin typeface="Arial" pitchFamily="34" charset="0"/>
              </a:rPr>
              <a:t>Surgical care provider</a:t>
            </a:r>
            <a:endParaRPr lang="en-US" sz="800" dirty="0" smtClean="0">
              <a:latin typeface="Arial" pitchFamily="34" charset="0"/>
            </a:endParaRPr>
          </a:p>
          <a:p>
            <a:pPr eaLnBrk="1" hangingPunct="1">
              <a:lnSpc>
                <a:spcPct val="80000"/>
              </a:lnSpc>
            </a:pPr>
            <a:r>
              <a:rPr lang="en-US" sz="800" dirty="0" smtClean="0">
                <a:latin typeface="Arial" pitchFamily="34" charset="0"/>
              </a:rPr>
              <a:t>University of Colorado at Denver Provider toolkit: resources for health care providers on intervening with persons with mental illnesses.</a:t>
            </a:r>
          </a:p>
          <a:p>
            <a:pPr eaLnBrk="1" hangingPunct="1">
              <a:lnSpc>
                <a:spcPct val="80000"/>
              </a:lnSpc>
            </a:pPr>
            <a:endParaRPr lang="en-US" sz="800" dirty="0" smtClean="0">
              <a:latin typeface="Arial" pitchFamily="34" charset="0"/>
            </a:endParaRPr>
          </a:p>
          <a:p>
            <a:pPr eaLnBrk="1" hangingPunct="1">
              <a:lnSpc>
                <a:spcPct val="80000"/>
              </a:lnSpc>
            </a:pPr>
            <a:r>
              <a:rPr lang="en-US" sz="800" dirty="0" smtClean="0">
                <a:latin typeface="Arial" pitchFamily="34" charset="0"/>
              </a:rPr>
              <a:t>CHOICES is an exciting new consumer-driven program for smokers with mental illness in New Jersey. Our goal is to increase awareness of the importance of addressing tobacco use and to create a strong peer support network that encourages mental health consumers to make a positive healthy lifestyle change by addressing smoking and tobacco use. </a:t>
            </a:r>
          </a:p>
          <a:p>
            <a:pPr eaLnBrk="1" hangingPunct="1">
              <a:lnSpc>
                <a:spcPct val="80000"/>
              </a:lnSpc>
            </a:pPr>
            <a:r>
              <a:rPr lang="en-US" sz="800" dirty="0" smtClean="0">
                <a:latin typeface="Arial" pitchFamily="34" charset="0"/>
              </a:rPr>
              <a:t>CHOICES is innovative because it employs mental health consumers, called Consumer Tobacco Advocates, to deliver the vital message to smokers with mental illness that addressing tobacco is important and to motivate them to seek treatment. The Consumer Tobacco Advocates provide their peers with information about the consequences of smoking, issues regarding smoking and mental illness, and options available to make quitting easier. They visit mental health centers, self-help centers and health fairs to communicate with and educate consumers about their smoking. </a:t>
            </a:r>
          </a:p>
          <a:p>
            <a:pPr eaLnBrk="1" hangingPunct="1">
              <a:lnSpc>
                <a:spcPct val="80000"/>
              </a:lnSpc>
            </a:pPr>
            <a:endParaRPr lang="en-US" sz="800" dirty="0"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66916" name="Slide Number Placeholder 3"/>
          <p:cNvSpPr>
            <a:spLocks noGrp="1"/>
          </p:cNvSpPr>
          <p:nvPr>
            <p:ph type="sldNum" sz="quarter" idx="5"/>
          </p:nvPr>
        </p:nvSpPr>
        <p:spPr>
          <a:noFill/>
        </p:spPr>
        <p:txBody>
          <a:bodyPr/>
          <a:lstStyle/>
          <a:p>
            <a:fld id="{C4624E0D-C89C-4B9A-BC81-D3CB14B45A66}" type="slidenum">
              <a:rPr lang="en-US" smtClean="0">
                <a:latin typeface="Arial" pitchFamily="34" charset="0"/>
              </a:rPr>
              <a:pPr/>
              <a:t>72</a:t>
            </a:fld>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0468" name="Slide Number Placeholder 3"/>
          <p:cNvSpPr>
            <a:spLocks noGrp="1"/>
          </p:cNvSpPr>
          <p:nvPr>
            <p:ph type="sldNum" sz="quarter" idx="5"/>
          </p:nvPr>
        </p:nvSpPr>
        <p:spPr>
          <a:noFill/>
        </p:spPr>
        <p:txBody>
          <a:bodyPr/>
          <a:lstStyle/>
          <a:p>
            <a:fld id="{567A81EE-448E-4994-8E99-62992289FBB1}" type="slidenum">
              <a:rPr lang="en-US" smtClean="0">
                <a:latin typeface="Arial" pitchFamily="34" charset="0"/>
              </a:rPr>
              <a:pPr/>
              <a:t>73</a:t>
            </a:fld>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eaLnBrk="1" hangingPunct="1"/>
            <a:r>
              <a:rPr lang="en-US" smtClean="0">
                <a:latin typeface="Arial" pitchFamily="34" charset="0"/>
              </a:rPr>
              <a:t>For patients who prefer computers to telephones, there are online services</a:t>
            </a:r>
          </a:p>
        </p:txBody>
      </p:sp>
      <p:sp>
        <p:nvSpPr>
          <p:cNvPr id="189444" name="Slide Number Placeholder 3"/>
          <p:cNvSpPr>
            <a:spLocks noGrp="1"/>
          </p:cNvSpPr>
          <p:nvPr>
            <p:ph type="sldNum" sz="quarter" idx="5"/>
          </p:nvPr>
        </p:nvSpPr>
        <p:spPr>
          <a:noFill/>
        </p:spPr>
        <p:txBody>
          <a:bodyPr/>
          <a:lstStyle/>
          <a:p>
            <a:fld id="{68A0072D-0440-4C5F-A9F8-33BD60D6CB3D}" type="slidenum">
              <a:rPr lang="en-US" smtClean="0">
                <a:latin typeface="Arial" pitchFamily="34" charset="0"/>
              </a:rPr>
              <a:pPr/>
              <a:t>74</a:t>
            </a:fld>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19F74A0-A17B-4211-844B-DDC8101E1585}" type="slidenum">
              <a:rPr lang="en-US" smtClean="0">
                <a:latin typeface="Arial" pitchFamily="34" charset="0"/>
              </a:rPr>
              <a:pPr/>
              <a:t>75</a:t>
            </a:fld>
            <a:endParaRPr lang="en-US" smtClean="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F193879-9206-4393-B5C0-D22A1602E402}" type="slidenum">
              <a:rPr lang="en-US" smtClean="0">
                <a:latin typeface="Arial" pitchFamily="34" charset="0"/>
              </a:rPr>
              <a:pPr/>
              <a:t>76</a:t>
            </a:fld>
            <a:endParaRPr 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D1232CB3-0190-4E54-9590-A9031A5994AA}" type="slidenum">
              <a:rPr lang="en-US" smtClean="0">
                <a:latin typeface="Arial" pitchFamily="34" charset="0"/>
              </a:rPr>
              <a:pPr/>
              <a:t>77</a:t>
            </a:fld>
            <a:endParaRPr lang="en-US" dirty="0" smtClean="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A2156730-0820-4680-ABE0-98DBAF92A634}" type="slidenum">
              <a:rPr lang="en-US" smtClean="0">
                <a:latin typeface="Arial" pitchFamily="34" charset="0"/>
              </a:rPr>
              <a:pPr/>
              <a:t>78</a:t>
            </a:fld>
            <a:endParaRPr lang="en-US" dirty="0"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pPr eaLnBrk="1" hangingPunct="1"/>
            <a:r>
              <a:rPr lang="en-US" dirty="0" smtClean="0">
                <a:latin typeface="Arial" pitchFamily="34" charset="0"/>
              </a:rPr>
              <a:t>Back to Steve for remaining slides</a:t>
            </a:r>
          </a:p>
        </p:txBody>
      </p:sp>
      <p:sp>
        <p:nvSpPr>
          <p:cNvPr id="197636" name="Slide Number Placeholder 3"/>
          <p:cNvSpPr>
            <a:spLocks noGrp="1"/>
          </p:cNvSpPr>
          <p:nvPr>
            <p:ph type="sldNum" sz="quarter" idx="5"/>
          </p:nvPr>
        </p:nvSpPr>
        <p:spPr>
          <a:noFill/>
        </p:spPr>
        <p:txBody>
          <a:bodyPr/>
          <a:lstStyle/>
          <a:p>
            <a:fld id="{20C0F2E0-1F79-4852-9A07-2A9917745168}" type="slidenum">
              <a:rPr lang="en-US" smtClean="0">
                <a:latin typeface="Arial" pitchFamily="34" charset="0"/>
              </a:rPr>
              <a:pPr/>
              <a:t>79</a:t>
            </a:fld>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5956" name="Slide Number Placeholder 3"/>
          <p:cNvSpPr>
            <a:spLocks noGrp="1"/>
          </p:cNvSpPr>
          <p:nvPr>
            <p:ph type="sldNum" sz="quarter" idx="5"/>
          </p:nvPr>
        </p:nvSpPr>
        <p:spPr>
          <a:noFill/>
        </p:spPr>
        <p:txBody>
          <a:bodyPr/>
          <a:lstStyle/>
          <a:p>
            <a:fld id="{A2437250-43F7-46AF-AB5B-3210BCC78BD2}" type="slidenum">
              <a:rPr lang="en-US" smtClean="0">
                <a:latin typeface="Arial" pitchFamily="34" charset="0"/>
              </a:rPr>
              <a:pPr/>
              <a:t>8</a:t>
            </a:fld>
            <a:endParaRPr lang="en-US" dirty="0"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020C9D6-1184-4A4D-8514-38534A730300}" type="slidenum">
              <a:rPr lang="en-US" smtClean="0">
                <a:cs typeface="Arial" charset="0"/>
              </a:rPr>
              <a:pPr/>
              <a:t>80</a:t>
            </a:fld>
            <a:endParaRPr lang="en-US" dirty="0" smtClean="0">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Steve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dirty="0" smtClean="0"/>
              <a:t>Steve</a:t>
            </a:r>
          </a:p>
        </p:txBody>
      </p:sp>
      <p:sp>
        <p:nvSpPr>
          <p:cNvPr id="135172" name="Slide Number Placeholder 3"/>
          <p:cNvSpPr>
            <a:spLocks noGrp="1"/>
          </p:cNvSpPr>
          <p:nvPr>
            <p:ph type="sldNum" sz="quarter" idx="5"/>
          </p:nvPr>
        </p:nvSpPr>
        <p:spPr>
          <a:noFill/>
        </p:spPr>
        <p:txBody>
          <a:bodyPr/>
          <a:lstStyle/>
          <a:p>
            <a:fld id="{B99D0EA9-F166-4247-B7CB-88DDB3E0416B}" type="slidenum">
              <a:rPr lang="en-US" smtClean="0">
                <a:cs typeface="Arial" charset="0"/>
              </a:rPr>
              <a:pPr/>
              <a:t>81</a:t>
            </a:fld>
            <a:endParaRPr lang="en-US" dirty="0" smtClean="0">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p:txBody>
          <a:bodyPr/>
          <a:lstStyle/>
          <a:p>
            <a:pPr>
              <a:defRPr/>
            </a:pPr>
            <a:fld id="{75BFE640-6DDE-4C24-9B7F-D13C9B007BBA}" type="slidenum">
              <a:rPr lang="en-US" smtClean="0">
                <a:latin typeface="Arial" pitchFamily="34" charset="0"/>
              </a:rPr>
              <a:pPr>
                <a:defRPr/>
              </a:pPr>
              <a:t>82</a:t>
            </a:fld>
            <a:endParaRPr lang="en-US" dirty="0"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Steve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98660" name="Slide Number Placeholder 3"/>
          <p:cNvSpPr>
            <a:spLocks noGrp="1"/>
          </p:cNvSpPr>
          <p:nvPr>
            <p:ph type="sldNum" sz="quarter" idx="5"/>
          </p:nvPr>
        </p:nvSpPr>
        <p:spPr>
          <a:noFill/>
        </p:spPr>
        <p:txBody>
          <a:bodyPr/>
          <a:lstStyle/>
          <a:p>
            <a:fld id="{FFF6D3DB-2527-47D3-8513-B58C2457AD9D}" type="slidenum">
              <a:rPr lang="en-US" smtClean="0">
                <a:latin typeface="Arial" pitchFamily="34" charset="0"/>
              </a:rPr>
              <a:pPr/>
              <a:t>83</a:t>
            </a:fld>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D168732F-B4D9-48B2-BC1B-7C1494FF5B66}" type="slidenum">
              <a:rPr lang="en-US" smtClean="0">
                <a:latin typeface="Arial" pitchFamily="34" charset="0"/>
              </a:rPr>
              <a:pPr/>
              <a:t>9</a:t>
            </a:fld>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hangingPunct="0">
              <a:defRPr/>
            </a:pPr>
            <a:endParaRPr lang="en-US" dirty="0">
              <a:latin typeface="Arial" charset="0"/>
              <a:cs typeface="+mn-cs"/>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hangingPunct="0">
              <a:defRPr/>
            </a:pPr>
            <a:endParaRPr lang="en-US" dirty="0">
              <a:latin typeface="Arial" charset="0"/>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dirty="0"/>
          </a:p>
        </p:txBody>
      </p:sp>
      <p:sp>
        <p:nvSpPr>
          <p:cNvPr id="7" name="Footer Placeholder 18"/>
          <p:cNvSpPr>
            <a:spLocks noGrp="1"/>
          </p:cNvSpPr>
          <p:nvPr>
            <p:ph type="ftr" sz="quarter" idx="11"/>
          </p:nvPr>
        </p:nvSpPr>
        <p:spPr/>
        <p:txBody>
          <a:bodyPr/>
          <a:lstStyle>
            <a:lvl1pPr>
              <a:defRPr/>
            </a:lvl1pPr>
          </a:lstStyle>
          <a:p>
            <a:pPr>
              <a:defRPr/>
            </a:pPr>
            <a:endParaRPr lang="en-US" dirty="0"/>
          </a:p>
        </p:txBody>
      </p:sp>
      <p:sp>
        <p:nvSpPr>
          <p:cNvPr id="8" name="Slide Number Placeholder 26"/>
          <p:cNvSpPr>
            <a:spLocks noGrp="1"/>
          </p:cNvSpPr>
          <p:nvPr>
            <p:ph type="sldNum" sz="quarter" idx="12"/>
          </p:nvPr>
        </p:nvSpPr>
        <p:spPr/>
        <p:txBody>
          <a:bodyPr/>
          <a:lstStyle>
            <a:lvl1pPr>
              <a:defRPr/>
            </a:lvl1pPr>
          </a:lstStyle>
          <a:p>
            <a:pPr>
              <a:defRPr/>
            </a:pPr>
            <a:fld id="{8D096A9F-851F-47FF-9548-97E9F681E089}"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66D3DB-ED6D-416C-A3E4-26EBD9BC139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644E70-CC36-43E3-845F-3B7DBF44100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p:spPr>
        <p:txBody>
          <a:bodyPr/>
          <a:lstStyle>
            <a:lvl1pPr>
              <a:defRPr/>
            </a:lvl1pPr>
          </a:lstStyle>
          <a:p>
            <a:pPr>
              <a:defRPr/>
            </a:pPr>
            <a:fld id="{DA4DAC8D-B1B5-40F4-AE7F-7D202968C633}" type="slidenum">
              <a:rPr lang="en-US"/>
              <a:pPr>
                <a:defRPr/>
              </a:pPr>
              <a:t>‹#›</a:t>
            </a:fld>
            <a:endParaRPr lang="en-US" dirty="0"/>
          </a:p>
        </p:txBody>
      </p:sp>
      <p:sp>
        <p:nvSpPr>
          <p:cNvPr id="6" name="Date Placeholder 5"/>
          <p:cNvSpPr>
            <a:spLocks noGrp="1"/>
          </p:cNvSpPr>
          <p:nvPr>
            <p:ph type="dt" sz="half" idx="11"/>
          </p:nvPr>
        </p:nvSpPr>
        <p:spPr>
          <a:xfrm>
            <a:off x="457200" y="6243638"/>
            <a:ext cx="2133600" cy="457200"/>
          </a:xfrm>
        </p:spPr>
        <p:txBody>
          <a:bodyPr/>
          <a:lstStyle>
            <a:lvl1pPr>
              <a:defRPr/>
            </a:lvl1pPr>
          </a:lstStyle>
          <a:p>
            <a:pPr>
              <a:defRPr/>
            </a:pPr>
            <a:endParaRPr lang="en-US" dirty="0"/>
          </a:p>
        </p:txBody>
      </p:sp>
      <p:sp>
        <p:nvSpPr>
          <p:cNvPr id="7" name="Footer Placeholder 6"/>
          <p:cNvSpPr>
            <a:spLocks noGrp="1"/>
          </p:cNvSpPr>
          <p:nvPr>
            <p:ph type="ftr" sz="quarter" idx="12"/>
          </p:nvPr>
        </p:nvSpPr>
        <p:spPr>
          <a:xfrm>
            <a:off x="3124200" y="6243638"/>
            <a:ext cx="2895600" cy="457200"/>
          </a:xfrm>
        </p:spPr>
        <p:txBody>
          <a:bodyPr/>
          <a:lstStyle>
            <a:lvl1pPr>
              <a:defRPr/>
            </a:lvl1pPr>
          </a:lstStyle>
          <a:p>
            <a:pPr>
              <a:defRPr/>
            </a:pP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99418B17-50BD-400F-B0EA-A378F257FE53}"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023673A8-D486-429D-813D-E74674B0F99D}"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079BE222-CFC1-4C2F-A9BA-18A637213C98}"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F947A9C3-D29A-41B1-99B3-9C4C67EF545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BBFE266-BA5C-4FE1-9367-EF33F11DF232}"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4D1FA4C4-3653-4116-9CEC-6FA39ED620C7}"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B5D183E8-2455-4941-87A7-AD1BE897D1D6}"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A4E0CE1-763E-466B-B23E-F9982294E47A}"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13D82620-E6A5-4CF7-9C1D-EA02F9A769FD}" type="datetimeFigureOut">
              <a:rPr lang="en-US"/>
              <a:pPr>
                <a:defRPr/>
              </a:pPr>
              <a:t>8/2/2013</a:t>
            </a:fld>
            <a:endParaRPr lang="en-US" dirty="0"/>
          </a:p>
        </p:txBody>
      </p:sp>
      <p:sp>
        <p:nvSpPr>
          <p:cNvPr id="8"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F7C4968-6993-4D5F-8F96-C0337C819145}"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C652F43B-2C6E-4922-88EB-C1C0E63D0ABD}" type="datetimeFigureOut">
              <a:rPr lang="en-US"/>
              <a:pPr>
                <a:defRPr/>
              </a:pPr>
              <a:t>8/2/2013</a:t>
            </a:fld>
            <a:endParaRPr lang="en-US" dirty="0"/>
          </a:p>
        </p:txBody>
      </p:sp>
      <p:sp>
        <p:nvSpPr>
          <p:cNvPr id="4"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30A0269-774E-484E-8E6E-8DB47C4D840C}"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A23E01DF-CDAC-4224-AB90-A0860D516F7C}" type="datetimeFigureOut">
              <a:rPr lang="en-US"/>
              <a:pPr>
                <a:defRPr/>
              </a:pPr>
              <a:t>8/2/2013</a:t>
            </a:fld>
            <a:endParaRPr lang="en-US" dirty="0"/>
          </a:p>
        </p:txBody>
      </p:sp>
      <p:sp>
        <p:nvSpPr>
          <p:cNvPr id="3"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90BA1B49-64D4-474A-B2CC-C5126A5C498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B0213C5-ACC7-4491-B4EA-0935D3B62B37}"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12F43C96-CF3F-4E73-B5E1-DD8A26C3E5A1}"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EE218057-EB63-43BE-B93A-AEBC51933739}"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C2F2809-5900-40F8-A0DE-334E10D1B023}"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79E6F9F9-777C-4456-9B84-F326BF8EC9F7}"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67938093-DDDA-4C62-9026-68CDC8093338}"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42119975-29DE-4719-B0DA-DCD017EB3DCE}"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1A5A65A4-7DD1-4A6E-B821-799B526171E5}"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85A09C73-A469-48DF-89D3-4DA4D4A8B119}"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916EB477-0A04-4484-A24F-29350CF77946}"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AFC2D410-BA29-4B76-98D7-B822BCCFFA1E}"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B0F2BC-2F79-4001-BA0F-FD9AB7AC73B4}"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2824645-6A08-4014-A912-4D688F43E2D6}"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B4E84E58-DF90-4AA4-8814-7428419EA5A3}"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745BDA4D-72AB-4E0D-9FF5-4034BA704B92}"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116906C0-5CD0-49F9-BFCE-16F4734308D0}"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5CCB933-BA1B-427E-A0F9-FA1EA48E6E3C}"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BF5E2015-EFA7-4931-A2D6-BE73BD38903E}" type="datetimeFigureOut">
              <a:rPr lang="en-US"/>
              <a:pPr>
                <a:defRPr/>
              </a:pPr>
              <a:t>8/2/2013</a:t>
            </a:fld>
            <a:endParaRPr lang="en-US" dirty="0"/>
          </a:p>
        </p:txBody>
      </p:sp>
      <p:sp>
        <p:nvSpPr>
          <p:cNvPr id="8"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529D811C-ACEA-495D-9477-BAFB47A4496E}"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99872E71-AA88-4211-AE2E-2A7AC5D85587}" type="datetimeFigureOut">
              <a:rPr lang="en-US"/>
              <a:pPr>
                <a:defRPr/>
              </a:pPr>
              <a:t>8/2/2013</a:t>
            </a:fld>
            <a:endParaRPr lang="en-US" dirty="0"/>
          </a:p>
        </p:txBody>
      </p:sp>
      <p:sp>
        <p:nvSpPr>
          <p:cNvPr id="4"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A153529B-A98C-4928-B844-2738D239514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hangingPunct="0">
              <a:defRPr/>
            </a:pPr>
            <a:endParaRPr lang="en-US" dirty="0">
              <a:latin typeface="Arial" charset="0"/>
              <a:cs typeface="+mn-cs"/>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hangingPunct="0">
              <a:defRPr/>
            </a:pPr>
            <a:endParaRPr lang="en-US" dirty="0">
              <a:latin typeface="Arial" charset="0"/>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E8271DDE-5619-4775-91DD-078603157E5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DAD8440C-0EFF-4ADA-94F0-3918DA4DAFAC}" type="datetimeFigureOut">
              <a:rPr lang="en-US"/>
              <a:pPr>
                <a:defRPr/>
              </a:pPr>
              <a:t>8/2/2013</a:t>
            </a:fld>
            <a:endParaRPr lang="en-US" dirty="0"/>
          </a:p>
        </p:txBody>
      </p:sp>
      <p:sp>
        <p:nvSpPr>
          <p:cNvPr id="3"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DF169AE1-8164-4C9F-A243-2B3978A67236}"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40CC588-7707-4270-A4F6-63E1BFED961B}"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69C38ECE-8627-4D94-883C-DCAB63352DCA}"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08EBFF62-82A4-47CE-BACB-F1810F610CBD}" type="datetimeFigureOut">
              <a:rPr lang="en-US"/>
              <a:pPr>
                <a:defRPr/>
              </a:pPr>
              <a:t>8/2/2013</a:t>
            </a:fld>
            <a:endParaRPr lang="en-US" dirty="0"/>
          </a:p>
        </p:txBody>
      </p:sp>
      <p:sp>
        <p:nvSpPr>
          <p:cNvPr id="6"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302816E9-97A3-4AAE-A5A2-3610420A9056}"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488A900F-7C51-44D8-9665-6998334EDDA5}"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FD0C3141-07F9-47A9-9F54-8F689B8C562F}"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67612EFF-6C05-4EA8-ABAB-070B77600D09}" type="datetimeFigureOut">
              <a:rPr lang="en-US"/>
              <a:pPr>
                <a:defRPr/>
              </a:pPr>
              <a:t>8/2/2013</a:t>
            </a:fld>
            <a:endParaRPr lang="en-US" dirty="0"/>
          </a:p>
        </p:txBody>
      </p:sp>
      <p:sp>
        <p:nvSpPr>
          <p:cNvPr id="5" name="Footer Placeholder 4"/>
          <p:cNvSpPr>
            <a:spLocks noGrp="1"/>
          </p:cNvSpPr>
          <p:nvPr>
            <p:ph type="ftr" sz="quarter" idx="11"/>
          </p:nvPr>
        </p:nvSpPr>
        <p:spPr/>
        <p:txBody>
          <a:bodyPr/>
          <a:lstStyle>
            <a:lvl1pPr eaLnBrk="0" hangingPunct="0">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38ADAC5-874A-4C51-8E60-AA6CFEBB3ED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6AC67465-1285-4A69-A8C1-63E2012B72D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8CECDEFE-7D60-4974-A10E-83EA462766F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endParaRPr lang="en-US" dirty="0"/>
          </a:p>
        </p:txBody>
      </p:sp>
      <p:sp>
        <p:nvSpPr>
          <p:cNvPr id="4" name="Slide Number Placeholder 7"/>
          <p:cNvSpPr>
            <a:spLocks noGrp="1"/>
          </p:cNvSpPr>
          <p:nvPr>
            <p:ph type="sldNum" sz="quarter" idx="11"/>
          </p:nvPr>
        </p:nvSpPr>
        <p:spPr/>
        <p:txBody>
          <a:bodyPr/>
          <a:lstStyle>
            <a:lvl1pPr>
              <a:defRPr/>
            </a:lvl1pPr>
          </a:lstStyle>
          <a:p>
            <a:pPr>
              <a:defRPr/>
            </a:pPr>
            <a:fld id="{E11750C3-0DA5-47C4-9943-05E612C8B9F1}" type="slidenum">
              <a:rPr lang="en-US"/>
              <a:pPr>
                <a:defRPr/>
              </a:pPr>
              <a:t>‹#›</a:t>
            </a:fld>
            <a:endParaRPr lang="en-US" dirty="0"/>
          </a:p>
        </p:txBody>
      </p:sp>
      <p:sp>
        <p:nvSpPr>
          <p:cNvPr id="5" name="Footer Placeholder 8"/>
          <p:cNvSpPr>
            <a:spLocks noGrp="1"/>
          </p:cNvSpPr>
          <p:nvPr>
            <p:ph type="ftr" sz="quarter" idx="12"/>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067ACD1B-CEBD-4F2E-8D86-7FBE27446BE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3E0B42E8-3F38-46BD-8A6E-A24DB0886AE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D539BD2E-AE0A-4AAB-9CB8-7479E7B8559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hangingPunct="0">
              <a:defRPr/>
            </a:pPr>
            <a:endParaRPr lang="en-US" dirty="0">
              <a:latin typeface="Arial" charset="0"/>
              <a:cs typeface="+mn-cs"/>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hangingPunct="0">
              <a:defRPr/>
            </a:pPr>
            <a:endParaRPr lang="en-US" dirty="0">
              <a:latin typeface="Arial" charset="0"/>
              <a:cs typeface="+mn-cs"/>
            </a:endParaRPr>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latin typeface="Arial" charset="0"/>
                <a:cs typeface="+mn-cs"/>
              </a:defRPr>
            </a:lvl1pPr>
          </a:lstStyle>
          <a:p>
            <a:pPr>
              <a:defRPr/>
            </a:pPr>
            <a:endParaRPr lang="en-US" dirty="0"/>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100" dirty="0" smtClean="0">
                <a:solidFill>
                  <a:schemeClr val="tx2"/>
                </a:solidFill>
                <a:latin typeface="Arial" charset="0"/>
                <a:cs typeface="+mn-cs"/>
              </a:defRPr>
            </a:lvl1pPr>
          </a:lstStyle>
          <a:p>
            <a:pPr>
              <a:defRPr/>
            </a:pPr>
            <a:r>
              <a:rPr lang="en-US" dirty="0"/>
              <a:t>Smoking Cessation Leadership Center</a:t>
            </a: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smtClean="0">
                <a:solidFill>
                  <a:schemeClr val="tx2">
                    <a:shade val="50000"/>
                  </a:schemeClr>
                </a:solidFill>
                <a:latin typeface="Arial" charset="0"/>
                <a:cs typeface="+mn-cs"/>
              </a:defRPr>
            </a:lvl1pPr>
          </a:lstStyle>
          <a:p>
            <a:pPr>
              <a:defRPr/>
            </a:pPr>
            <a:fld id="{42827B33-B166-4AE3-B273-A40E49F24E01}"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hf hdr="0" ftr="0" dt="0"/>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9BBB59"/>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8064A2"/>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75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fld id="{CF25474F-01A1-4024-84B4-CA14666AEB66}" type="datetimeFigureOut">
              <a:rPr lang="en-US"/>
              <a:pPr>
                <a:defRPr/>
              </a:pPr>
              <a:t>8/2/2013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cs typeface="+mn-cs"/>
              </a:defRPr>
            </a:lvl1pPr>
          </a:lstStyle>
          <a:p>
            <a:pPr>
              <a:defRPr/>
            </a:pPr>
            <a:fld id="{3548A366-0CCC-4F5F-ABCB-2B16F5C0FE4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75000"/>
          </a:scheme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fld id="{6E80CA16-CCEF-4FD3-953C-2563544FF792}" type="datetimeFigureOut">
              <a:rPr lang="en-US"/>
              <a:pPr>
                <a:defRPr/>
              </a:pPr>
              <a:t>8/2/2013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cs typeface="+mn-cs"/>
              </a:defRPr>
            </a:lvl1pPr>
          </a:lstStyle>
          <a:p>
            <a:pPr>
              <a:defRPr/>
            </a:pPr>
            <a:fld id="{44B81CEA-8008-4C89-A005-08DC7343AF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6.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8.emf"/><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51.xml.rels><?xml version="1.0" encoding="UTF-8" standalone="yes"?>
<Relationships xmlns="http://schemas.openxmlformats.org/package/2006/relationships"><Relationship Id="rId3" Type="http://schemas.openxmlformats.org/officeDocument/2006/relationships/hyperlink" Target="http://www.tobaccofreealliance.or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mokingcessationleadership.ucsf.edu/Downloads/catolgue/SCLCcot_122308.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hyperlink" Target="https://app.etapestry.com/cart/HealthEducationCouncil/default/item.php?ref=1219.0.95175773" TargetMode="External"/><Relationship Id="rId5" Type="http://schemas.openxmlformats.org/officeDocument/2006/relationships/image" Target="../media/image43.png"/><Relationship Id="rId4" Type="http://schemas.openxmlformats.org/officeDocument/2006/relationships/oleObject" Target="../embeddings/oleObject10.bin"/></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47.png"/><Relationship Id="rId4" Type="http://schemas.openxmlformats.org/officeDocument/2006/relationships/oleObject" Target="../embeddings/oleObject11.bin"/></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762000"/>
            <a:ext cx="8534400" cy="1905000"/>
          </a:xfrm>
        </p:spPr>
        <p:txBody>
          <a:bodyPr>
            <a:noAutofit/>
          </a:bodyPr>
          <a:lstStyle/>
          <a:p>
            <a:pPr fontAlgn="auto">
              <a:spcAft>
                <a:spcPts val="0"/>
              </a:spcAft>
              <a:defRPr/>
            </a:pPr>
            <a:r>
              <a:rPr sz="5400" dirty="0">
                <a:solidFill>
                  <a:schemeClr val="tx1"/>
                </a:solidFill>
              </a:rPr>
              <a:t>Community Engagement</a:t>
            </a:r>
            <a:br>
              <a:rPr sz="5400" dirty="0">
                <a:solidFill>
                  <a:schemeClr val="tx1"/>
                </a:solidFill>
              </a:rPr>
            </a:br>
            <a:r>
              <a:rPr sz="5400" dirty="0">
                <a:solidFill>
                  <a:schemeClr val="tx1"/>
                </a:solidFill>
              </a:rPr>
              <a:t>in Smoking Cessation</a:t>
            </a:r>
          </a:p>
        </p:txBody>
      </p:sp>
      <p:sp>
        <p:nvSpPr>
          <p:cNvPr id="2051" name="Rectangle 3"/>
          <p:cNvSpPr>
            <a:spLocks noGrp="1" noChangeArrowheads="1"/>
          </p:cNvSpPr>
          <p:nvPr>
            <p:ph type="subTitle" idx="1"/>
          </p:nvPr>
        </p:nvSpPr>
        <p:spPr>
          <a:xfrm>
            <a:off x="457200" y="2895600"/>
            <a:ext cx="7239000" cy="2971800"/>
          </a:xfrm>
        </p:spPr>
        <p:txBody>
          <a:bodyPr>
            <a:normAutofit lnSpcReduction="10000"/>
          </a:bodyPr>
          <a:lstStyle/>
          <a:p>
            <a:pPr fontAlgn="auto">
              <a:spcAft>
                <a:spcPts val="0"/>
              </a:spcAft>
              <a:buFont typeface="Wingdings 2"/>
              <a:buNone/>
              <a:defRPr/>
            </a:pPr>
            <a:r>
              <a:rPr lang="en-US" b="1" dirty="0" smtClean="0"/>
              <a:t>Steven A. Schroeder, M.D. </a:t>
            </a:r>
          </a:p>
          <a:p>
            <a:pPr fontAlgn="auto">
              <a:spcAft>
                <a:spcPts val="0"/>
              </a:spcAft>
              <a:defRPr/>
            </a:pPr>
            <a:r>
              <a:rPr lang="en-US" sz="1800" dirty="0" smtClean="0"/>
              <a:t>Distinguished Professor of Health and Health Care, </a:t>
            </a:r>
          </a:p>
          <a:p>
            <a:pPr fontAlgn="auto">
              <a:spcAft>
                <a:spcPts val="0"/>
              </a:spcAft>
              <a:defRPr/>
            </a:pPr>
            <a:r>
              <a:rPr lang="en-US" sz="1800" dirty="0" smtClean="0"/>
              <a:t>Director</a:t>
            </a:r>
            <a:r>
              <a:rPr lang="en-US" sz="1800" b="1" dirty="0" smtClean="0"/>
              <a:t>, </a:t>
            </a:r>
            <a:r>
              <a:rPr lang="en-US" sz="1800" dirty="0" smtClean="0"/>
              <a:t>Smoking Cessation Leadership Center</a:t>
            </a:r>
          </a:p>
          <a:p>
            <a:pPr fontAlgn="auto">
              <a:spcAft>
                <a:spcPts val="0"/>
              </a:spcAft>
              <a:buFont typeface="Wingdings 2"/>
              <a:buNone/>
              <a:defRPr/>
            </a:pPr>
            <a:r>
              <a:rPr lang="en-US" sz="1800" dirty="0" smtClean="0"/>
              <a:t>University of California San Francisco</a:t>
            </a:r>
          </a:p>
          <a:p>
            <a:pPr fontAlgn="auto">
              <a:spcAft>
                <a:spcPts val="0"/>
              </a:spcAft>
              <a:buFont typeface="Wingdings 2"/>
              <a:buNone/>
              <a:defRPr/>
            </a:pPr>
            <a:endParaRPr lang="en-US" dirty="0"/>
          </a:p>
          <a:p>
            <a:pPr fontAlgn="auto">
              <a:spcAft>
                <a:spcPts val="0"/>
              </a:spcAft>
              <a:buFont typeface="Wingdings 2"/>
              <a:buNone/>
              <a:defRPr/>
            </a:pPr>
            <a:r>
              <a:rPr lang="en-US" b="1" dirty="0" smtClean="0"/>
              <a:t>Reason S. Reyes, M.P.A.</a:t>
            </a:r>
            <a:endParaRPr lang="en-US" dirty="0" smtClean="0"/>
          </a:p>
          <a:p>
            <a:pPr fontAlgn="auto">
              <a:spcAft>
                <a:spcPts val="0"/>
              </a:spcAft>
              <a:buFont typeface="Wingdings 2"/>
              <a:buNone/>
              <a:defRPr/>
            </a:pPr>
            <a:r>
              <a:rPr lang="en-US" sz="1800" dirty="0" smtClean="0"/>
              <a:t>Director of Technical Assistance </a:t>
            </a:r>
          </a:p>
          <a:p>
            <a:pPr fontAlgn="auto">
              <a:spcAft>
                <a:spcPts val="0"/>
              </a:spcAft>
              <a:buFont typeface="Wingdings 2"/>
              <a:buNone/>
              <a:defRPr/>
            </a:pPr>
            <a:r>
              <a:rPr lang="en-US" sz="1800" dirty="0" smtClean="0"/>
              <a:t>Smoking Cessation Leadership Center</a:t>
            </a:r>
          </a:p>
          <a:p>
            <a:pPr fontAlgn="auto">
              <a:spcAft>
                <a:spcPts val="0"/>
              </a:spcAft>
              <a:buFont typeface="Wingdings 2"/>
              <a:buNone/>
              <a:defRPr/>
            </a:pPr>
            <a:r>
              <a:rPr lang="en-US" sz="1800" dirty="0" smtClean="0"/>
              <a:t>University of California San Francisco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US" dirty="0" smtClean="0">
                <a:latin typeface="+mn-lt"/>
              </a:rPr>
              <a:t>HRSA – 2011 Performance Measures</a:t>
            </a:r>
            <a:endParaRPr lang="en-US" dirty="0">
              <a:latin typeface="+mn-lt"/>
            </a:endParaRPr>
          </a:p>
        </p:txBody>
      </p:sp>
      <p:sp>
        <p:nvSpPr>
          <p:cNvPr id="47107" name="Content Placeholder 5"/>
          <p:cNvSpPr>
            <a:spLocks noGrp="1"/>
          </p:cNvSpPr>
          <p:nvPr>
            <p:ph idx="1"/>
          </p:nvPr>
        </p:nvSpPr>
        <p:spPr>
          <a:xfrm>
            <a:off x="457200" y="1798637"/>
            <a:ext cx="7467600" cy="4525963"/>
          </a:xfrm>
        </p:spPr>
        <p:txBody>
          <a:bodyPr/>
          <a:lstStyle/>
          <a:p>
            <a:r>
              <a:rPr lang="en-US" dirty="0" smtClean="0"/>
              <a:t>Percentage of patients age 18 years and older who were queried about tobacco use one or more times within 24 months</a:t>
            </a:r>
          </a:p>
          <a:p>
            <a:endParaRPr lang="en-US" dirty="0" smtClean="0"/>
          </a:p>
          <a:p>
            <a:r>
              <a:rPr lang="en-US" dirty="0" smtClean="0"/>
              <a:t>Percentage of patients age 18 years and older who were counseled by provider to quit smoking</a:t>
            </a:r>
          </a:p>
          <a:p>
            <a:endParaRPr lang="en-US" dirty="0" smtClean="0"/>
          </a:p>
        </p:txBody>
      </p:sp>
      <p:sp>
        <p:nvSpPr>
          <p:cNvPr id="5" name="Slide Number Placeholder 4"/>
          <p:cNvSpPr>
            <a:spLocks noGrp="1"/>
          </p:cNvSpPr>
          <p:nvPr>
            <p:ph type="sldNum" sz="quarter" idx="12"/>
          </p:nvPr>
        </p:nvSpPr>
        <p:spPr/>
        <p:txBody>
          <a:bodyPr/>
          <a:lstStyle/>
          <a:p>
            <a:pPr>
              <a:defRPr/>
            </a:pPr>
            <a:fld id="{5BAC8C7E-E717-4087-9366-FAD6E17DB3EE}" type="slidenum">
              <a:rPr lang="en-US"/>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ChangeArrowheads="1"/>
          </p:cNvSpPr>
          <p:nvPr/>
        </p:nvSpPr>
        <p:spPr bwMode="auto">
          <a:xfrm>
            <a:off x="990600" y="2590800"/>
            <a:ext cx="7162800" cy="990600"/>
          </a:xfrm>
          <a:prstGeom prst="rect">
            <a:avLst/>
          </a:prstGeom>
          <a:noFill/>
          <a:ln w="9525">
            <a:noFill/>
            <a:miter lim="800000"/>
            <a:headEnd/>
            <a:tailEnd/>
          </a:ln>
        </p:spPr>
        <p:txBody>
          <a:bodyPr/>
          <a:lstStyle/>
          <a:p>
            <a:pPr marL="342900" indent="-342900" algn="ctr" eaLnBrk="0" hangingPunct="0"/>
            <a:r>
              <a:rPr lang="en-US" sz="4400" dirty="0">
                <a:solidFill>
                  <a:schemeClr val="tx2"/>
                </a:solidFill>
              </a:rPr>
              <a:t>Facts about Smoking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ChangeArrowheads="1"/>
          </p:cNvSpPr>
          <p:nvPr/>
        </p:nvSpPr>
        <p:spPr bwMode="auto">
          <a:xfrm>
            <a:off x="0" y="1828800"/>
            <a:ext cx="5372100" cy="3813175"/>
          </a:xfrm>
          <a:prstGeom prst="rect">
            <a:avLst/>
          </a:prstGeom>
          <a:noFill/>
          <a:ln w="9525">
            <a:noFill/>
            <a:miter lim="800000"/>
            <a:headEnd/>
            <a:tailEnd/>
          </a:ln>
        </p:spPr>
        <p:txBody>
          <a:bodyPr/>
          <a:lstStyle/>
          <a:p>
            <a:pPr marL="400050" indent="-400050" algn="ctr" eaLnBrk="0" hangingPunct="0">
              <a:lnSpc>
                <a:spcPct val="90000"/>
              </a:lnSpc>
              <a:spcBef>
                <a:spcPct val="40000"/>
              </a:spcBef>
            </a:pPr>
            <a:r>
              <a:rPr lang="en-US" sz="3600"/>
              <a:t>  </a:t>
            </a:r>
            <a:r>
              <a:rPr lang="en-US" sz="4000">
                <a:solidFill>
                  <a:schemeClr val="tx2"/>
                </a:solidFill>
              </a:rPr>
              <a:t>What is killing the majority of us is not infectious disease, but our chronic and modifiable behaviors</a:t>
            </a:r>
          </a:p>
          <a:p>
            <a:pPr marL="400050" indent="-400050" algn="ctr" eaLnBrk="0" hangingPunct="0">
              <a:lnSpc>
                <a:spcPct val="90000"/>
              </a:lnSpc>
              <a:spcBef>
                <a:spcPct val="40000"/>
              </a:spcBef>
              <a:buFontTx/>
              <a:buChar char="•"/>
            </a:pPr>
            <a:endParaRPr lang="en-US" sz="3600" b="1"/>
          </a:p>
        </p:txBody>
      </p:sp>
      <p:sp>
        <p:nvSpPr>
          <p:cNvPr id="50179" name="Text Box 7"/>
          <p:cNvSpPr txBox="1">
            <a:spLocks noChangeArrowheads="1"/>
          </p:cNvSpPr>
          <p:nvPr/>
        </p:nvSpPr>
        <p:spPr bwMode="auto">
          <a:xfrm>
            <a:off x="0" y="5410200"/>
            <a:ext cx="5791200" cy="304800"/>
          </a:xfrm>
          <a:prstGeom prst="rect">
            <a:avLst/>
          </a:prstGeom>
          <a:noFill/>
          <a:ln w="9525">
            <a:noFill/>
            <a:miter lim="800000"/>
            <a:headEnd/>
            <a:tailEnd/>
          </a:ln>
        </p:spPr>
        <p:txBody>
          <a:bodyPr>
            <a:spAutoFit/>
          </a:bodyPr>
          <a:lstStyle/>
          <a:p>
            <a:endParaRPr lang="en-US" sz="1400"/>
          </a:p>
        </p:txBody>
      </p:sp>
      <p:pic>
        <p:nvPicPr>
          <p:cNvPr id="50180" name="Picture 1"/>
          <p:cNvPicPr>
            <a:picLocks noChangeAspect="1"/>
          </p:cNvPicPr>
          <p:nvPr/>
        </p:nvPicPr>
        <p:blipFill>
          <a:blip r:embed="rId3" cstate="print"/>
          <a:srcRect/>
          <a:stretch>
            <a:fillRect/>
          </a:stretch>
        </p:blipFill>
        <p:spPr bwMode="auto">
          <a:xfrm>
            <a:off x="5562600" y="1165225"/>
            <a:ext cx="3324225"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0" y="5410200"/>
            <a:ext cx="5791200" cy="304800"/>
          </a:xfrm>
          <a:prstGeom prst="rect">
            <a:avLst/>
          </a:prstGeom>
          <a:noFill/>
          <a:ln w="9525">
            <a:noFill/>
            <a:miter lim="800000"/>
            <a:headEnd/>
            <a:tailEnd/>
          </a:ln>
        </p:spPr>
        <p:txBody>
          <a:bodyPr>
            <a:spAutoFit/>
          </a:bodyPr>
          <a:lstStyle/>
          <a:p>
            <a:endParaRPr lang="en-US" sz="1400"/>
          </a:p>
        </p:txBody>
      </p:sp>
      <p:sp>
        <p:nvSpPr>
          <p:cNvPr id="51203" name="Title 2"/>
          <p:cNvSpPr txBox="1">
            <a:spLocks/>
          </p:cNvSpPr>
          <p:nvPr/>
        </p:nvSpPr>
        <p:spPr bwMode="auto">
          <a:xfrm>
            <a:off x="455613" y="635000"/>
            <a:ext cx="8229600" cy="1143000"/>
          </a:xfrm>
          <a:prstGeom prst="rect">
            <a:avLst/>
          </a:prstGeom>
          <a:noFill/>
          <a:ln w="9525">
            <a:noFill/>
            <a:miter lim="800000"/>
            <a:headEnd/>
            <a:tailEnd/>
          </a:ln>
        </p:spPr>
        <p:txBody>
          <a:bodyPr anchor="ctr"/>
          <a:lstStyle/>
          <a:p>
            <a:pPr algn="ctr"/>
            <a:r>
              <a:rPr lang="en-US" sz="4400">
                <a:solidFill>
                  <a:schemeClr val="tx2"/>
                </a:solidFill>
              </a:rPr>
              <a:t/>
            </a:r>
            <a:br>
              <a:rPr lang="en-US" sz="4400">
                <a:solidFill>
                  <a:schemeClr val="tx2"/>
                </a:solidFill>
              </a:rPr>
            </a:br>
            <a:r>
              <a:rPr lang="en-US" sz="4400">
                <a:solidFill>
                  <a:schemeClr val="tx2"/>
                </a:solidFill>
              </a:rPr>
              <a:t>Why Community Health Clinics?</a:t>
            </a:r>
            <a:r>
              <a:rPr lang="en-US" sz="4400">
                <a:solidFill>
                  <a:schemeClr val="bg1"/>
                </a:solidFill>
              </a:rPr>
              <a:t/>
            </a:r>
            <a:br>
              <a:rPr lang="en-US" sz="4400">
                <a:solidFill>
                  <a:schemeClr val="bg1"/>
                </a:solidFill>
              </a:rPr>
            </a:br>
            <a:r>
              <a:rPr lang="en-US" sz="4400">
                <a:solidFill>
                  <a:schemeClr val="tx2"/>
                </a:solidFill>
              </a:rPr>
              <a:t> </a:t>
            </a:r>
            <a:br>
              <a:rPr lang="en-US" sz="4400">
                <a:solidFill>
                  <a:schemeClr val="tx2"/>
                </a:solidFill>
              </a:rPr>
            </a:br>
            <a:endParaRPr lang="en-US" sz="4400">
              <a:solidFill>
                <a:schemeClr val="tx2"/>
              </a:solidFill>
            </a:endParaRPr>
          </a:p>
        </p:txBody>
      </p:sp>
      <p:sp>
        <p:nvSpPr>
          <p:cNvPr id="51204" name="Content Placeholder 1"/>
          <p:cNvSpPr txBox="1">
            <a:spLocks/>
          </p:cNvSpPr>
          <p:nvPr/>
        </p:nvSpPr>
        <p:spPr bwMode="auto">
          <a:xfrm>
            <a:off x="533400" y="1676400"/>
            <a:ext cx="7772400" cy="4800600"/>
          </a:xfrm>
          <a:prstGeom prst="rect">
            <a:avLst/>
          </a:prstGeom>
          <a:noFill/>
          <a:ln w="9525">
            <a:noFill/>
            <a:miter lim="800000"/>
            <a:headEnd/>
            <a:tailEnd/>
          </a:ln>
        </p:spPr>
        <p:txBody>
          <a:bodyPr/>
          <a:lstStyle/>
          <a:p>
            <a:pPr marL="342900" indent="-342900" eaLnBrk="0" hangingPunct="0">
              <a:spcBef>
                <a:spcPct val="20000"/>
              </a:spcBef>
              <a:buFontTx/>
              <a:buChar char="•"/>
            </a:pPr>
            <a:r>
              <a:rPr lang="en-US" sz="2800" dirty="0">
                <a:solidFill>
                  <a:schemeClr val="tx2"/>
                </a:solidFill>
                <a:ea typeface="ＭＳ Ｐゴシック" pitchFamily="34" charset="-128"/>
              </a:rPr>
              <a:t>Integrated and health home models</a:t>
            </a:r>
          </a:p>
          <a:p>
            <a:pPr marL="342900" indent="-342900" eaLnBrk="0" hangingPunct="0">
              <a:spcBef>
                <a:spcPct val="20000"/>
              </a:spcBef>
              <a:buFontTx/>
              <a:buChar char="•"/>
            </a:pPr>
            <a:r>
              <a:rPr lang="en-US" sz="2800" dirty="0">
                <a:solidFill>
                  <a:schemeClr val="tx2"/>
                </a:solidFill>
                <a:ea typeface="ＭＳ Ｐゴシック" pitchFamily="34" charset="-128"/>
              </a:rPr>
              <a:t>Access to high risk populations</a:t>
            </a:r>
          </a:p>
          <a:p>
            <a:pPr marL="342900" indent="-342900" eaLnBrk="0" hangingPunct="0">
              <a:spcBef>
                <a:spcPct val="20000"/>
              </a:spcBef>
              <a:buFontTx/>
              <a:buChar char="•"/>
            </a:pPr>
            <a:r>
              <a:rPr lang="en-US" sz="2800" dirty="0">
                <a:solidFill>
                  <a:schemeClr val="tx2"/>
                </a:solidFill>
                <a:ea typeface="ＭＳ Ｐゴシック" pitchFamily="34" charset="-128"/>
              </a:rPr>
              <a:t>Community-based and patient-directed</a:t>
            </a:r>
          </a:p>
          <a:p>
            <a:pPr marL="342900" indent="-342900" eaLnBrk="0" hangingPunct="0">
              <a:spcBef>
                <a:spcPct val="20000"/>
              </a:spcBef>
              <a:buFontTx/>
              <a:buChar char="•"/>
            </a:pPr>
            <a:r>
              <a:rPr lang="en-US" sz="2800" dirty="0">
                <a:solidFill>
                  <a:schemeClr val="tx2"/>
                </a:solidFill>
                <a:ea typeface="ＭＳ Ｐゴシック" pitchFamily="34" charset="-128"/>
              </a:rPr>
              <a:t>Complements other prevention and wellness activity</a:t>
            </a:r>
          </a:p>
          <a:p>
            <a:pPr marL="342900" indent="-342900" eaLnBrk="0" hangingPunct="0">
              <a:spcBef>
                <a:spcPct val="20000"/>
              </a:spcBef>
              <a:buFontTx/>
              <a:buChar char="•"/>
            </a:pPr>
            <a:r>
              <a:rPr lang="en-US" sz="2800" dirty="0">
                <a:solidFill>
                  <a:schemeClr val="tx2"/>
                </a:solidFill>
                <a:ea typeface="ＭＳ Ｐゴシック" pitchFamily="34" charset="-128"/>
              </a:rPr>
              <a:t>HRSA performance </a:t>
            </a:r>
            <a:r>
              <a:rPr lang="en-US" sz="2800" dirty="0" smtClean="0">
                <a:solidFill>
                  <a:schemeClr val="tx2"/>
                </a:solidFill>
                <a:ea typeface="ＭＳ Ｐゴシック" pitchFamily="34" charset="-128"/>
              </a:rPr>
              <a:t>measures</a:t>
            </a:r>
            <a:endParaRPr lang="en-US" sz="2800" dirty="0">
              <a:solidFill>
                <a:schemeClr val="tx2"/>
              </a:solidFill>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7"/>
          <p:cNvSpPr>
            <a:spLocks noGrp="1" noChangeArrowheads="1"/>
          </p:cNvSpPr>
          <p:nvPr>
            <p:ph type="title" idx="4294967295"/>
          </p:nvPr>
        </p:nvSpPr>
        <p:spPr>
          <a:xfrm>
            <a:off x="533400" y="515938"/>
            <a:ext cx="80025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4000" dirty="0" smtClean="0">
                <a:effectLst/>
              </a:rPr>
              <a:t>TRENDS in ADULT SMOKING, by SEX—U.S., 1955–2010</a:t>
            </a:r>
            <a:endParaRPr lang="en-US" sz="4000" dirty="0" smtClean="0">
              <a:effectLst/>
            </a:endParaRPr>
          </a:p>
        </p:txBody>
      </p:sp>
      <p:sp>
        <p:nvSpPr>
          <p:cNvPr id="6148" name="Text Box 33"/>
          <p:cNvSpPr txBox="1">
            <a:spLocks noChangeArrowheads="1"/>
          </p:cNvSpPr>
          <p:nvPr/>
        </p:nvSpPr>
        <p:spPr bwMode="auto">
          <a:xfrm rot="-5400000">
            <a:off x="-454819" y="3696494"/>
            <a:ext cx="1519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buClr>
                <a:schemeClr val="tx1"/>
              </a:buClr>
              <a:buSzPct val="60000"/>
              <a:buFont typeface="Wingdings" pitchFamily="2" charset="2"/>
              <a:buNone/>
            </a:pPr>
            <a:r>
              <a:rPr lang="en-US" sz="1400" b="1"/>
              <a:t>Percent</a:t>
            </a:r>
          </a:p>
        </p:txBody>
      </p:sp>
      <p:graphicFrame>
        <p:nvGraphicFramePr>
          <p:cNvPr id="6146" name="Object 35"/>
          <p:cNvGraphicFramePr>
            <a:graphicFrameLocks noChangeAspect="1"/>
          </p:cNvGraphicFramePr>
          <p:nvPr/>
        </p:nvGraphicFramePr>
        <p:xfrm>
          <a:off x="-76200" y="2460625"/>
          <a:ext cx="8763000" cy="3330575"/>
        </p:xfrm>
        <a:graphic>
          <a:graphicData uri="http://schemas.openxmlformats.org/presentationml/2006/ole">
            <mc:AlternateContent xmlns:mc="http://schemas.openxmlformats.org/markup-compatibility/2006">
              <mc:Choice xmlns:v="urn:schemas-microsoft-com:vml" Requires="v">
                <p:oleObj spid="_x0000_s235533" name="Chart" r:id="rId5" imgW="8467916" imgH="2924080" progId="Excel.Sheet.8">
                  <p:embed/>
                </p:oleObj>
              </mc:Choice>
              <mc:Fallback>
                <p:oleObj name="Chart" r:id="rId5" imgW="8467916" imgH="2924080" progId="Excel.Sheet.8">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460625"/>
                        <a:ext cx="8763000" cy="333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 Box 36"/>
          <p:cNvSpPr txBox="1">
            <a:spLocks noChangeArrowheads="1"/>
          </p:cNvSpPr>
          <p:nvPr/>
        </p:nvSpPr>
        <p:spPr bwMode="auto">
          <a:xfrm>
            <a:off x="1428750" y="2938463"/>
            <a:ext cx="1044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23863">
              <a:defRPr sz="2400">
                <a:solidFill>
                  <a:schemeClr val="tx1"/>
                </a:solidFill>
                <a:latin typeface="Arial" pitchFamily="34" charset="0"/>
              </a:defRPr>
            </a:lvl1pPr>
            <a:lvl2pPr marL="742950" indent="-285750" defTabSz="423863">
              <a:defRPr sz="2400">
                <a:solidFill>
                  <a:schemeClr val="tx1"/>
                </a:solidFill>
                <a:latin typeface="Arial" pitchFamily="34" charset="0"/>
              </a:defRPr>
            </a:lvl2pPr>
            <a:lvl3pPr marL="1143000" indent="-228600" defTabSz="423863">
              <a:defRPr sz="2400">
                <a:solidFill>
                  <a:schemeClr val="tx1"/>
                </a:solidFill>
                <a:latin typeface="Arial" pitchFamily="34" charset="0"/>
              </a:defRPr>
            </a:lvl3pPr>
            <a:lvl4pPr marL="1600200" indent="-228600" defTabSz="423863">
              <a:defRPr sz="2400">
                <a:solidFill>
                  <a:schemeClr val="tx1"/>
                </a:solidFill>
                <a:latin typeface="Arial" pitchFamily="34" charset="0"/>
              </a:defRPr>
            </a:lvl4pPr>
            <a:lvl5pPr marL="2057400" indent="-228600" defTabSz="423863">
              <a:defRPr sz="2400">
                <a:solidFill>
                  <a:schemeClr val="tx1"/>
                </a:solidFill>
                <a:latin typeface="Arial" pitchFamily="34" charset="0"/>
              </a:defRPr>
            </a:lvl5pPr>
            <a:lvl6pPr marL="2514600" indent="-228600" defTabSz="423863" eaLnBrk="0" fontAlgn="base" hangingPunct="0">
              <a:spcBef>
                <a:spcPct val="0"/>
              </a:spcBef>
              <a:spcAft>
                <a:spcPct val="0"/>
              </a:spcAft>
              <a:defRPr sz="2400">
                <a:solidFill>
                  <a:schemeClr val="tx1"/>
                </a:solidFill>
                <a:latin typeface="Arial" pitchFamily="34" charset="0"/>
              </a:defRPr>
            </a:lvl6pPr>
            <a:lvl7pPr marL="2971800" indent="-228600" defTabSz="423863" eaLnBrk="0" fontAlgn="base" hangingPunct="0">
              <a:spcBef>
                <a:spcPct val="0"/>
              </a:spcBef>
              <a:spcAft>
                <a:spcPct val="0"/>
              </a:spcAft>
              <a:defRPr sz="2400">
                <a:solidFill>
                  <a:schemeClr val="tx1"/>
                </a:solidFill>
                <a:latin typeface="Arial" pitchFamily="34" charset="0"/>
              </a:defRPr>
            </a:lvl7pPr>
            <a:lvl8pPr marL="3429000" indent="-228600" defTabSz="423863" eaLnBrk="0" fontAlgn="base" hangingPunct="0">
              <a:spcBef>
                <a:spcPct val="0"/>
              </a:spcBef>
              <a:spcAft>
                <a:spcPct val="0"/>
              </a:spcAft>
              <a:defRPr sz="2400">
                <a:solidFill>
                  <a:schemeClr val="tx1"/>
                </a:solidFill>
                <a:latin typeface="Arial" pitchFamily="34" charset="0"/>
              </a:defRPr>
            </a:lvl8pPr>
            <a:lvl9pPr marL="3886200" indent="-228600" defTabSz="423863"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Monotype Sorts" charset="2"/>
              <a:buNone/>
            </a:pPr>
            <a:r>
              <a:rPr lang="en-US" sz="1600" b="1"/>
              <a:t>Male</a:t>
            </a:r>
          </a:p>
        </p:txBody>
      </p:sp>
      <p:sp>
        <p:nvSpPr>
          <p:cNvPr id="6150" name="Text Box 37"/>
          <p:cNvSpPr txBox="1">
            <a:spLocks noChangeArrowheads="1"/>
          </p:cNvSpPr>
          <p:nvPr/>
        </p:nvSpPr>
        <p:spPr bwMode="auto">
          <a:xfrm>
            <a:off x="1428750" y="3944938"/>
            <a:ext cx="9683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23863">
              <a:defRPr sz="2400">
                <a:solidFill>
                  <a:schemeClr val="tx1"/>
                </a:solidFill>
                <a:latin typeface="Arial" pitchFamily="34" charset="0"/>
              </a:defRPr>
            </a:lvl1pPr>
            <a:lvl2pPr marL="742950" indent="-285750" defTabSz="423863">
              <a:defRPr sz="2400">
                <a:solidFill>
                  <a:schemeClr val="tx1"/>
                </a:solidFill>
                <a:latin typeface="Arial" pitchFamily="34" charset="0"/>
              </a:defRPr>
            </a:lvl2pPr>
            <a:lvl3pPr marL="1143000" indent="-228600" defTabSz="423863">
              <a:defRPr sz="2400">
                <a:solidFill>
                  <a:schemeClr val="tx1"/>
                </a:solidFill>
                <a:latin typeface="Arial" pitchFamily="34" charset="0"/>
              </a:defRPr>
            </a:lvl3pPr>
            <a:lvl4pPr marL="1600200" indent="-228600" defTabSz="423863">
              <a:defRPr sz="2400">
                <a:solidFill>
                  <a:schemeClr val="tx1"/>
                </a:solidFill>
                <a:latin typeface="Arial" pitchFamily="34" charset="0"/>
              </a:defRPr>
            </a:lvl4pPr>
            <a:lvl5pPr marL="2057400" indent="-228600" defTabSz="423863">
              <a:defRPr sz="2400">
                <a:solidFill>
                  <a:schemeClr val="tx1"/>
                </a:solidFill>
                <a:latin typeface="Arial" pitchFamily="34" charset="0"/>
              </a:defRPr>
            </a:lvl5pPr>
            <a:lvl6pPr marL="2514600" indent="-228600" defTabSz="423863" eaLnBrk="0" fontAlgn="base" hangingPunct="0">
              <a:spcBef>
                <a:spcPct val="0"/>
              </a:spcBef>
              <a:spcAft>
                <a:spcPct val="0"/>
              </a:spcAft>
              <a:defRPr sz="2400">
                <a:solidFill>
                  <a:schemeClr val="tx1"/>
                </a:solidFill>
                <a:latin typeface="Arial" pitchFamily="34" charset="0"/>
              </a:defRPr>
            </a:lvl6pPr>
            <a:lvl7pPr marL="2971800" indent="-228600" defTabSz="423863" eaLnBrk="0" fontAlgn="base" hangingPunct="0">
              <a:spcBef>
                <a:spcPct val="0"/>
              </a:spcBef>
              <a:spcAft>
                <a:spcPct val="0"/>
              </a:spcAft>
              <a:defRPr sz="2400">
                <a:solidFill>
                  <a:schemeClr val="tx1"/>
                </a:solidFill>
                <a:latin typeface="Arial" pitchFamily="34" charset="0"/>
              </a:defRPr>
            </a:lvl7pPr>
            <a:lvl8pPr marL="3429000" indent="-228600" defTabSz="423863" eaLnBrk="0" fontAlgn="base" hangingPunct="0">
              <a:spcBef>
                <a:spcPct val="0"/>
              </a:spcBef>
              <a:spcAft>
                <a:spcPct val="0"/>
              </a:spcAft>
              <a:defRPr sz="2400">
                <a:solidFill>
                  <a:schemeClr val="tx1"/>
                </a:solidFill>
                <a:latin typeface="Arial" pitchFamily="34" charset="0"/>
              </a:defRPr>
            </a:lvl8pPr>
            <a:lvl9pPr marL="3886200" indent="-228600" defTabSz="423863"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Monotype Sorts" charset="2"/>
              <a:buNone/>
            </a:pPr>
            <a:r>
              <a:rPr lang="en-US" sz="1600" b="1"/>
              <a:t>Female</a:t>
            </a:r>
          </a:p>
        </p:txBody>
      </p:sp>
      <p:sp>
        <p:nvSpPr>
          <p:cNvPr id="6151" name="Text Box 38"/>
          <p:cNvSpPr txBox="1">
            <a:spLocks noChangeArrowheads="1"/>
          </p:cNvSpPr>
          <p:nvPr/>
        </p:nvSpPr>
        <p:spPr bwMode="auto">
          <a:xfrm>
            <a:off x="8226425" y="3946525"/>
            <a:ext cx="76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30000"/>
              </a:spcBef>
            </a:pPr>
            <a:r>
              <a:rPr lang="en-US" sz="1600" b="1"/>
              <a:t>21.0%</a:t>
            </a:r>
          </a:p>
        </p:txBody>
      </p:sp>
      <p:sp>
        <p:nvSpPr>
          <p:cNvPr id="6152" name="Text Box 39"/>
          <p:cNvSpPr txBox="1">
            <a:spLocks noChangeArrowheads="1"/>
          </p:cNvSpPr>
          <p:nvPr/>
        </p:nvSpPr>
        <p:spPr bwMode="auto">
          <a:xfrm>
            <a:off x="8231188" y="4349750"/>
            <a:ext cx="76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30000"/>
              </a:spcBef>
            </a:pPr>
            <a:r>
              <a:rPr lang="en-US" sz="1600" b="1"/>
              <a:t>17.8%</a:t>
            </a:r>
          </a:p>
        </p:txBody>
      </p:sp>
      <p:sp>
        <p:nvSpPr>
          <p:cNvPr id="6153" name="Text Box 41"/>
          <p:cNvSpPr txBox="1">
            <a:spLocks noChangeArrowheads="1"/>
          </p:cNvSpPr>
          <p:nvPr/>
        </p:nvSpPr>
        <p:spPr bwMode="auto">
          <a:xfrm>
            <a:off x="4125913" y="5324475"/>
            <a:ext cx="569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30000"/>
              </a:spcBef>
            </a:pPr>
            <a:r>
              <a:rPr lang="en-US" sz="1400" b="1">
                <a:solidFill>
                  <a:srgbClr val="003366"/>
                </a:solidFill>
              </a:rPr>
              <a:t>Year</a:t>
            </a:r>
          </a:p>
        </p:txBody>
      </p:sp>
      <p:sp>
        <p:nvSpPr>
          <p:cNvPr id="6154" name="Rectangle 18"/>
          <p:cNvSpPr>
            <a:spLocks noChangeArrowheads="1"/>
          </p:cNvSpPr>
          <p:nvPr/>
        </p:nvSpPr>
        <p:spPr bwMode="auto">
          <a:xfrm>
            <a:off x="1265238" y="1730375"/>
            <a:ext cx="72866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chemeClr val="tx1"/>
              </a:buClr>
              <a:buSzPct val="60000"/>
              <a:buFont typeface="Wingdings" pitchFamily="2" charset="2"/>
              <a:buNone/>
            </a:pPr>
            <a:r>
              <a:rPr lang="en-US" sz="1800">
                <a:latin typeface="Tahoma" pitchFamily="34" charset="0"/>
              </a:rPr>
              <a:t>Trends in cigarette current smoking among persons aged 18 or older</a:t>
            </a:r>
          </a:p>
        </p:txBody>
      </p:sp>
      <p:sp>
        <p:nvSpPr>
          <p:cNvPr id="6155" name="Text Box 20"/>
          <p:cNvSpPr txBox="1">
            <a:spLocks noChangeArrowheads="1"/>
          </p:cNvSpPr>
          <p:nvPr/>
        </p:nvSpPr>
        <p:spPr bwMode="auto">
          <a:xfrm>
            <a:off x="668338" y="6361113"/>
            <a:ext cx="748506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5450">
              <a:defRPr sz="2400">
                <a:solidFill>
                  <a:schemeClr val="tx1"/>
                </a:solidFill>
                <a:latin typeface="Arial" pitchFamily="34" charset="0"/>
              </a:defRPr>
            </a:lvl1pPr>
            <a:lvl2pPr marL="742950" indent="-285750" defTabSz="425450">
              <a:defRPr sz="2400">
                <a:solidFill>
                  <a:schemeClr val="tx1"/>
                </a:solidFill>
                <a:latin typeface="Arial" pitchFamily="34" charset="0"/>
              </a:defRPr>
            </a:lvl2pPr>
            <a:lvl3pPr marL="1143000" indent="-228600" defTabSz="425450">
              <a:defRPr sz="2400">
                <a:solidFill>
                  <a:schemeClr val="tx1"/>
                </a:solidFill>
                <a:latin typeface="Arial" pitchFamily="34" charset="0"/>
              </a:defRPr>
            </a:lvl3pPr>
            <a:lvl4pPr marL="1600200" indent="-228600" defTabSz="425450">
              <a:defRPr sz="2400">
                <a:solidFill>
                  <a:schemeClr val="tx1"/>
                </a:solidFill>
                <a:latin typeface="Arial" pitchFamily="34" charset="0"/>
              </a:defRPr>
            </a:lvl4pPr>
            <a:lvl5pPr marL="2057400" indent="-228600" defTabSz="425450">
              <a:defRPr sz="2400">
                <a:solidFill>
                  <a:schemeClr val="tx1"/>
                </a:solidFill>
                <a:latin typeface="Arial" pitchFamily="34" charset="0"/>
              </a:defRPr>
            </a:lvl5pPr>
            <a:lvl6pPr marL="2514600" indent="-228600" defTabSz="425450" eaLnBrk="0" fontAlgn="base" hangingPunct="0">
              <a:spcBef>
                <a:spcPct val="0"/>
              </a:spcBef>
              <a:spcAft>
                <a:spcPct val="0"/>
              </a:spcAft>
              <a:defRPr sz="2400">
                <a:solidFill>
                  <a:schemeClr val="tx1"/>
                </a:solidFill>
                <a:latin typeface="Arial" pitchFamily="34" charset="0"/>
              </a:defRPr>
            </a:lvl6pPr>
            <a:lvl7pPr marL="2971800" indent="-228600" defTabSz="425450" eaLnBrk="0" fontAlgn="base" hangingPunct="0">
              <a:spcBef>
                <a:spcPct val="0"/>
              </a:spcBef>
              <a:spcAft>
                <a:spcPct val="0"/>
              </a:spcAft>
              <a:defRPr sz="2400">
                <a:solidFill>
                  <a:schemeClr val="tx1"/>
                </a:solidFill>
                <a:latin typeface="Arial" pitchFamily="34" charset="0"/>
              </a:defRPr>
            </a:lvl7pPr>
            <a:lvl8pPr marL="3429000" indent="-228600" defTabSz="425450" eaLnBrk="0" fontAlgn="base" hangingPunct="0">
              <a:spcBef>
                <a:spcPct val="0"/>
              </a:spcBef>
              <a:spcAft>
                <a:spcPct val="0"/>
              </a:spcAft>
              <a:defRPr sz="2400">
                <a:solidFill>
                  <a:schemeClr val="tx1"/>
                </a:solidFill>
                <a:latin typeface="Arial" pitchFamily="34" charset="0"/>
              </a:defRPr>
            </a:lvl8pPr>
            <a:lvl9pPr marL="3886200" indent="-228600" defTabSz="425450" eaLnBrk="0" fontAlgn="base" hangingPunct="0">
              <a:spcBef>
                <a:spcPct val="0"/>
              </a:spcBef>
              <a:spcAft>
                <a:spcPct val="0"/>
              </a:spcAft>
              <a:defRPr sz="2400">
                <a:solidFill>
                  <a:schemeClr val="tx1"/>
                </a:solidFill>
                <a:latin typeface="Arial" pitchFamily="34" charset="0"/>
              </a:defRPr>
            </a:lvl9pPr>
          </a:lstStyle>
          <a:p>
            <a:pPr algn="r">
              <a:buClr>
                <a:srgbClr val="000000"/>
              </a:buClr>
              <a:buSzPct val="90000"/>
              <a:buFont typeface="Monotype Sorts" charset="2"/>
              <a:buNone/>
            </a:pPr>
            <a:r>
              <a:rPr lang="en-US" sz="1400" dirty="0"/>
              <a:t>Graph provided by the Centers for Disease Control and Prevention. 1955 Current Population Survey; 1965</a:t>
            </a:r>
            <a:r>
              <a:rPr lang="en-US" sz="1400" dirty="0">
                <a:cs typeface="Arial" pitchFamily="34" charset="0"/>
              </a:rPr>
              <a:t>–</a:t>
            </a:r>
            <a:r>
              <a:rPr lang="en-US" sz="1400" dirty="0"/>
              <a:t>2010 NHIS. Estimates since 1992 include some-day smoking.</a:t>
            </a:r>
          </a:p>
        </p:txBody>
      </p:sp>
      <p:sp>
        <p:nvSpPr>
          <p:cNvPr id="6156" name="Text Box 22"/>
          <p:cNvSpPr txBox="1">
            <a:spLocks noChangeArrowheads="1"/>
          </p:cNvSpPr>
          <p:nvPr/>
        </p:nvSpPr>
        <p:spPr bwMode="auto">
          <a:xfrm>
            <a:off x="0" y="5715000"/>
            <a:ext cx="9144000" cy="457200"/>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100000"/>
              </a:spcBef>
              <a:spcAft>
                <a:spcPct val="20000"/>
              </a:spcAft>
              <a:buClr>
                <a:schemeClr val="tx1"/>
              </a:buClr>
              <a:buSzPct val="60000"/>
              <a:buFont typeface="Wingdings" pitchFamily="2" charset="2"/>
              <a:buNone/>
            </a:pPr>
            <a:r>
              <a:rPr lang="en-US" b="1">
                <a:solidFill>
                  <a:schemeClr val="bg1"/>
                </a:solidFill>
                <a:latin typeface="Tahoma" pitchFamily="34" charset="0"/>
              </a:rPr>
              <a:t>70% want to quit</a:t>
            </a:r>
          </a:p>
        </p:txBody>
      </p:sp>
      <p:sp>
        <p:nvSpPr>
          <p:cNvPr id="6157" name="Text Box 28"/>
          <p:cNvSpPr txBox="1">
            <a:spLocks noChangeArrowheads="1"/>
          </p:cNvSpPr>
          <p:nvPr/>
        </p:nvSpPr>
        <p:spPr bwMode="auto">
          <a:xfrm>
            <a:off x="5938838" y="2727325"/>
            <a:ext cx="2341562" cy="10064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30000"/>
              </a:spcBef>
            </a:pPr>
            <a:r>
              <a:rPr lang="en-US" sz="2000" b="1">
                <a:solidFill>
                  <a:schemeClr val="bg2"/>
                </a:solidFill>
                <a:latin typeface="Tahoma" pitchFamily="34" charset="0"/>
              </a:rPr>
              <a:t>19.3% of adults are current smokers</a:t>
            </a:r>
          </a:p>
        </p:txBody>
      </p:sp>
      <p:pic>
        <p:nvPicPr>
          <p:cNvPr id="6158" name="Picture 31" descr="CDCW2"/>
          <p:cNvPicPr>
            <a:picLocks noChangeAspect="1" noChangeArrowheads="1"/>
          </p:cNvPicPr>
          <p:nvPr/>
        </p:nvPicPr>
        <p:blipFill>
          <a:blip r:embed="rId7" cstate="print">
            <a:clrChange>
              <a:clrFrom>
                <a:srgbClr val="000000"/>
              </a:clrFrom>
              <a:clrTo>
                <a:srgbClr val="000000">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8305800" y="6378575"/>
            <a:ext cx="838200" cy="455613"/>
          </a:xfrm>
          <a:prstGeom prst="rect">
            <a:avLst/>
          </a:prstGeom>
          <a:solidFill>
            <a:srgbClr val="0000FF"/>
          </a:solidFill>
          <a:ln w="9525">
            <a:solidFill>
              <a:schemeClr val="bg2"/>
            </a:solidFill>
            <a:miter lim="800000"/>
            <a:headEnd/>
            <a:tailEnd/>
          </a:ln>
        </p:spPr>
      </p:pic>
    </p:spTree>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pPr>
              <a:defRPr/>
            </a:pPr>
            <a:r>
              <a:rPr lang="en-US" sz="3600" dirty="0">
                <a:ea typeface="Tahoma" pitchFamily="34" charset="0"/>
                <a:cs typeface="Tahoma" pitchFamily="34" charset="0"/>
              </a:rPr>
              <a:t>Smoking Prevalence and Average Number of Cigarettes </a:t>
            </a:r>
            <a:r>
              <a:rPr lang="en-US" sz="3600" dirty="0" smtClean="0">
                <a:ea typeface="Tahoma" pitchFamily="34" charset="0"/>
                <a:cs typeface="Tahoma" pitchFamily="34" charset="0"/>
              </a:rPr>
              <a:t>Smoked per Day per Current Smoker 1965-2010</a:t>
            </a:r>
            <a:r>
              <a:rPr lang="en-US" sz="3600" dirty="0">
                <a:ea typeface="Tahoma" pitchFamily="34" charset="0"/>
                <a:cs typeface="Tahoma" pitchFamily="34" charset="0"/>
              </a:rPr>
              <a:t/>
            </a:r>
            <a:br>
              <a:rPr lang="en-US" sz="3600" dirty="0">
                <a:ea typeface="Tahoma" pitchFamily="34" charset="0"/>
                <a:cs typeface="Tahoma" pitchFamily="34" charset="0"/>
              </a:rPr>
            </a:br>
            <a:endParaRPr lang="en-US" sz="3600" dirty="0"/>
          </a:p>
        </p:txBody>
      </p:sp>
      <p:sp>
        <p:nvSpPr>
          <p:cNvPr id="35843" name="TextBox 4"/>
          <p:cNvSpPr txBox="1">
            <a:spLocks noChangeArrowheads="1"/>
          </p:cNvSpPr>
          <p:nvPr/>
        </p:nvSpPr>
        <p:spPr bwMode="auto">
          <a:xfrm>
            <a:off x="2286000" y="6535738"/>
            <a:ext cx="4232275" cy="246062"/>
          </a:xfrm>
          <a:prstGeom prst="rect">
            <a:avLst/>
          </a:prstGeom>
          <a:noFill/>
          <a:ln w="9525">
            <a:noFill/>
            <a:miter lim="800000"/>
            <a:headEnd/>
            <a:tailEnd/>
          </a:ln>
        </p:spPr>
        <p:txBody>
          <a:bodyPr wrap="none">
            <a:spAutoFit/>
          </a:bodyPr>
          <a:lstStyle/>
          <a:p>
            <a:pPr eaLnBrk="0" hangingPunct="0"/>
            <a:r>
              <a:rPr lang="en-US" sz="1000" dirty="0"/>
              <a:t>Source: Centers for Disease Control and Prevention (1965-2010). </a:t>
            </a:r>
            <a:r>
              <a:rPr lang="en-US" sz="1000" i="1" dirty="0"/>
              <a:t>NHIS</a:t>
            </a:r>
          </a:p>
        </p:txBody>
      </p:sp>
      <p:pic>
        <p:nvPicPr>
          <p:cNvPr id="35844" name="Picture 3"/>
          <p:cNvPicPr>
            <a:picLocks noGrp="1" noChangeAspect="1" noChangeArrowheads="1"/>
          </p:cNvPicPr>
          <p:nvPr>
            <p:ph idx="1"/>
          </p:nvPr>
        </p:nvPicPr>
        <p:blipFill>
          <a:blip r:embed="rId3" cstate="print"/>
          <a:srcRect/>
          <a:stretch>
            <a:fillRect/>
          </a:stretch>
        </p:blipFill>
        <p:spPr>
          <a:xfrm>
            <a:off x="762000" y="1914525"/>
            <a:ext cx="7543800" cy="4410075"/>
          </a:xfrm>
        </p:spPr>
      </p:pic>
      <p:sp>
        <p:nvSpPr>
          <p:cNvPr id="35845" name="TextBox 2"/>
          <p:cNvSpPr txBox="1">
            <a:spLocks noChangeArrowheads="1"/>
          </p:cNvSpPr>
          <p:nvPr/>
        </p:nvSpPr>
        <p:spPr bwMode="auto">
          <a:xfrm rot="-5400000">
            <a:off x="-2247900" y="3467101"/>
            <a:ext cx="5322888" cy="369887"/>
          </a:xfrm>
          <a:prstGeom prst="rect">
            <a:avLst/>
          </a:prstGeom>
          <a:noFill/>
          <a:ln w="9525">
            <a:noFill/>
            <a:miter lim="800000"/>
            <a:headEnd/>
            <a:tailEnd/>
          </a:ln>
        </p:spPr>
        <p:txBody>
          <a:bodyPr>
            <a:spAutoFit/>
          </a:bodyPr>
          <a:lstStyle/>
          <a:p>
            <a:pPr eaLnBrk="0" hangingPunct="0"/>
            <a:r>
              <a:rPr lang="en-US" sz="1800" dirty="0"/>
              <a:t>Percent/Number of Cigarettes Smoked Daily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a:bodyPr>
          <a:lstStyle/>
          <a:p>
            <a:pPr fontAlgn="auto">
              <a:spcAft>
                <a:spcPts val="0"/>
              </a:spcAft>
              <a:defRPr/>
            </a:pPr>
            <a:r>
              <a:rPr lang="en-US" dirty="0" smtClean="0">
                <a:latin typeface="+mn-lt"/>
              </a:rPr>
              <a:t>Tobacco’s Deadly Toll</a:t>
            </a:r>
          </a:p>
        </p:txBody>
      </p:sp>
      <p:sp>
        <p:nvSpPr>
          <p:cNvPr id="53251" name="Rectangle 3"/>
          <p:cNvSpPr>
            <a:spLocks noGrp="1" noChangeArrowheads="1"/>
          </p:cNvSpPr>
          <p:nvPr>
            <p:ph idx="1"/>
          </p:nvPr>
        </p:nvSpPr>
        <p:spPr>
          <a:xfrm>
            <a:off x="304800" y="2133600"/>
            <a:ext cx="8686800" cy="4495800"/>
          </a:xfrm>
        </p:spPr>
        <p:txBody>
          <a:bodyPr/>
          <a:lstStyle/>
          <a:p>
            <a:r>
              <a:rPr lang="en-US" sz="2800" smtClean="0"/>
              <a:t>443,000 deaths in the U.S. each year</a:t>
            </a:r>
          </a:p>
          <a:p>
            <a:r>
              <a:rPr lang="en-US" sz="2800" smtClean="0"/>
              <a:t>4.8 million deaths world wide each year</a:t>
            </a:r>
          </a:p>
          <a:p>
            <a:r>
              <a:rPr lang="en-US" sz="2800" smtClean="0"/>
              <a:t>10 million deaths estimated by year 2030</a:t>
            </a:r>
          </a:p>
          <a:p>
            <a:r>
              <a:rPr lang="en-US" sz="2800" smtClean="0"/>
              <a:t>50,000 deaths in the U.S. due to second-hand smoke exposure</a:t>
            </a:r>
          </a:p>
          <a:p>
            <a:r>
              <a:rPr lang="en-US" sz="2800" smtClean="0"/>
              <a:t>8.6 million disabled from tobacco in the U.S. alone</a:t>
            </a:r>
          </a:p>
        </p:txBody>
      </p:sp>
      <p:sp>
        <p:nvSpPr>
          <p:cNvPr id="4" name="Rectangle 9"/>
          <p:cNvSpPr>
            <a:spLocks noGrp="1" noChangeArrowheads="1"/>
          </p:cNvSpPr>
          <p:nvPr>
            <p:ph type="sldNum" sz="quarter" idx="12"/>
          </p:nvPr>
        </p:nvSpPr>
        <p:spPr/>
        <p:txBody>
          <a:bodyPr>
            <a:normAutofit/>
          </a:bodyPr>
          <a:lstStyle/>
          <a:p>
            <a:pPr>
              <a:defRPr/>
            </a:pPr>
            <a:fld id="{784E76F9-311D-474E-8C51-8E60E13567D0}" type="slidenum">
              <a:rPr lang="en-US"/>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7696200" y="375285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3600">
                <a:cs typeface="Arial" pitchFamily="34" charset="0"/>
              </a:rPr>
              <a:t>*</a:t>
            </a:r>
          </a:p>
        </p:txBody>
      </p:sp>
      <p:graphicFrame>
        <p:nvGraphicFramePr>
          <p:cNvPr id="2050" name="Object 2"/>
          <p:cNvGraphicFramePr>
            <a:graphicFrameLocks noChangeAspect="1"/>
          </p:cNvGraphicFramePr>
          <p:nvPr/>
        </p:nvGraphicFramePr>
        <p:xfrm>
          <a:off x="533400" y="1524000"/>
          <a:ext cx="8077200" cy="4168775"/>
        </p:xfrm>
        <a:graphic>
          <a:graphicData uri="http://schemas.openxmlformats.org/presentationml/2006/ole">
            <mc:AlternateContent xmlns:mc="http://schemas.openxmlformats.org/markup-compatibility/2006">
              <mc:Choice xmlns:v="urn:schemas-microsoft-com:vml" Requires="v">
                <p:oleObj spid="_x0000_s370698" name="Chart" r:id="rId4" imgW="5362671" imgH="3057573" progId="MSGraph.Chart.8">
                  <p:embed followColorScheme="full"/>
                </p:oleObj>
              </mc:Choice>
              <mc:Fallback>
                <p:oleObj name="Chart" r:id="rId4" imgW="5362671" imgH="3057573" progId="MSGraph.Chart.8">
                  <p:embed followColorScheme="full"/>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8077200" cy="416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304800" y="152400"/>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4000" dirty="0">
                <a:cs typeface="Arial" pitchFamily="34" charset="0"/>
              </a:rPr>
              <a:t>Behavioral Causes of Annual Deaths in the United States, 2000</a:t>
            </a:r>
          </a:p>
        </p:txBody>
      </p:sp>
      <p:sp>
        <p:nvSpPr>
          <p:cNvPr id="2053" name="Text Box 5"/>
          <p:cNvSpPr txBox="1">
            <a:spLocks noChangeArrowheads="1"/>
          </p:cNvSpPr>
          <p:nvPr/>
        </p:nvSpPr>
        <p:spPr bwMode="auto">
          <a:xfrm rot="-5405586">
            <a:off x="-1561306" y="3623469"/>
            <a:ext cx="349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cs typeface="Arial" pitchFamily="34" charset="0"/>
              </a:rPr>
              <a:t>Number of deaths (thousands)</a:t>
            </a:r>
          </a:p>
        </p:txBody>
      </p:sp>
      <p:sp>
        <p:nvSpPr>
          <p:cNvPr id="2054" name="Text Box 6"/>
          <p:cNvSpPr txBox="1">
            <a:spLocks noChangeArrowheads="1"/>
          </p:cNvSpPr>
          <p:nvPr/>
        </p:nvSpPr>
        <p:spPr bwMode="auto">
          <a:xfrm>
            <a:off x="146050" y="6096000"/>
            <a:ext cx="541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400">
                <a:cs typeface="Arial" pitchFamily="34" charset="0"/>
              </a:rPr>
              <a:t>Source:  	Mokdad et al,  JAMA 2004; 291:1238-1245</a:t>
            </a:r>
            <a:r>
              <a:rPr lang="en-US">
                <a:cs typeface="Arial" pitchFamily="34" charset="0"/>
              </a:rPr>
              <a:t> </a:t>
            </a:r>
          </a:p>
          <a:p>
            <a:r>
              <a:rPr lang="en-US" sz="1400">
                <a:cs typeface="Arial" pitchFamily="34" charset="0"/>
              </a:rPr>
              <a:t>	Mokdad et al;   JAMA. 2005; 293:293 </a:t>
            </a:r>
          </a:p>
        </p:txBody>
      </p:sp>
      <p:sp>
        <p:nvSpPr>
          <p:cNvPr id="2055" name="Text Box 7"/>
          <p:cNvSpPr txBox="1">
            <a:spLocks noChangeArrowheads="1"/>
          </p:cNvSpPr>
          <p:nvPr/>
        </p:nvSpPr>
        <p:spPr bwMode="auto">
          <a:xfrm>
            <a:off x="1066800" y="5410200"/>
            <a:ext cx="7924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1600" b="1">
                <a:cs typeface="Arial" pitchFamily="34" charset="0"/>
              </a:rPr>
              <a:t>     Sexual       Alcohol      Motor        Guns         Drug      Obesity/    Smoking</a:t>
            </a:r>
          </a:p>
          <a:p>
            <a:r>
              <a:rPr lang="en-US" sz="1600" b="1">
                <a:cs typeface="Arial" pitchFamily="34" charset="0"/>
              </a:rPr>
              <a:t>    Behavior                       Vehicle                      Induced   Inactivity</a:t>
            </a:r>
          </a:p>
        </p:txBody>
      </p:sp>
      <p:sp>
        <p:nvSpPr>
          <p:cNvPr id="2056" name="Text Box 8"/>
          <p:cNvSpPr txBox="1">
            <a:spLocks noChangeArrowheads="1"/>
          </p:cNvSpPr>
          <p:nvPr/>
        </p:nvSpPr>
        <p:spPr bwMode="auto">
          <a:xfrm>
            <a:off x="6781800" y="3381375"/>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endParaRPr lang="en-US">
              <a:cs typeface="Arial" pitchFamily="34" charset="0"/>
            </a:endParaRPr>
          </a:p>
        </p:txBody>
      </p:sp>
      <p:grpSp>
        <p:nvGrpSpPr>
          <p:cNvPr id="2" name="Group 9"/>
          <p:cNvGrpSpPr>
            <a:grpSpLocks/>
          </p:cNvGrpSpPr>
          <p:nvPr/>
        </p:nvGrpSpPr>
        <p:grpSpPr bwMode="auto">
          <a:xfrm>
            <a:off x="6838950" y="5943600"/>
            <a:ext cx="2305050" cy="711200"/>
            <a:chOff x="4212" y="3741"/>
            <a:chExt cx="1452" cy="448"/>
          </a:xfrm>
        </p:grpSpPr>
        <p:sp>
          <p:nvSpPr>
            <p:cNvPr id="2064" name="Text Box 10"/>
            <p:cNvSpPr txBox="1">
              <a:spLocks noChangeArrowheads="1"/>
            </p:cNvSpPr>
            <p:nvPr/>
          </p:nvSpPr>
          <p:spPr bwMode="auto">
            <a:xfrm>
              <a:off x="4320" y="3767"/>
              <a:ext cx="13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200" b="1">
                  <a:cs typeface="Arial" pitchFamily="34" charset="0"/>
                </a:rPr>
                <a:t>Also suffer from</a:t>
              </a:r>
              <a:r>
                <a:rPr lang="en-US" sz="1400" b="1">
                  <a:cs typeface="Arial" pitchFamily="34" charset="0"/>
                </a:rPr>
                <a:t> </a:t>
              </a:r>
              <a:r>
                <a:rPr lang="en-US" sz="1200" b="1">
                  <a:cs typeface="Arial" pitchFamily="34" charset="0"/>
                </a:rPr>
                <a:t>mental illness and/or substance abuse</a:t>
              </a:r>
            </a:p>
          </p:txBody>
        </p:sp>
        <p:sp>
          <p:nvSpPr>
            <p:cNvPr id="2065" name="Text Box 11"/>
            <p:cNvSpPr txBox="1">
              <a:spLocks noChangeArrowheads="1"/>
            </p:cNvSpPr>
            <p:nvPr/>
          </p:nvSpPr>
          <p:spPr bwMode="auto">
            <a:xfrm>
              <a:off x="4212" y="3741"/>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2800" b="1">
                  <a:cs typeface="Arial" pitchFamily="34" charset="0"/>
                </a:rPr>
                <a:t>*</a:t>
              </a:r>
            </a:p>
          </p:txBody>
        </p:sp>
      </p:grpSp>
      <p:sp>
        <p:nvSpPr>
          <p:cNvPr id="2058" name="Line 12"/>
          <p:cNvSpPr>
            <a:spLocks noChangeShapeType="1"/>
          </p:cNvSpPr>
          <p:nvPr/>
        </p:nvSpPr>
        <p:spPr bwMode="auto">
          <a:xfrm>
            <a:off x="7543800" y="3810000"/>
            <a:ext cx="7239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 name="Text Box 13"/>
          <p:cNvSpPr txBox="1">
            <a:spLocks noChangeArrowheads="1"/>
          </p:cNvSpPr>
          <p:nvPr/>
        </p:nvSpPr>
        <p:spPr bwMode="auto">
          <a:xfrm>
            <a:off x="7620000" y="1524000"/>
            <a:ext cx="609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sz="1600" b="1" dirty="0">
                <a:cs typeface="Arial" pitchFamily="34" charset="0"/>
              </a:rPr>
              <a:t>435</a:t>
            </a:r>
          </a:p>
        </p:txBody>
      </p:sp>
      <p:sp>
        <p:nvSpPr>
          <p:cNvPr id="2060" name="Text Box 14"/>
          <p:cNvSpPr txBox="1">
            <a:spLocks noChangeArrowheads="1"/>
          </p:cNvSpPr>
          <p:nvPr/>
        </p:nvSpPr>
        <p:spPr bwMode="auto">
          <a:xfrm>
            <a:off x="8747125" y="6432550"/>
            <a:ext cx="266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C0C72222-5347-49CD-BACD-34B37C4CFF9A}" type="slidenum">
              <a:rPr lang="en-US" sz="1200"/>
              <a:pPr/>
              <a:t>17</a:t>
            </a:fld>
            <a:endParaRPr lang="en-US" sz="1200"/>
          </a:p>
        </p:txBody>
      </p:sp>
      <p:sp>
        <p:nvSpPr>
          <p:cNvPr id="2061" name="Text Box 15"/>
          <p:cNvSpPr txBox="1">
            <a:spLocks noChangeArrowheads="1"/>
          </p:cNvSpPr>
          <p:nvPr/>
        </p:nvSpPr>
        <p:spPr bwMode="auto">
          <a:xfrm>
            <a:off x="6400800" y="46482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p>
        </p:txBody>
      </p:sp>
      <p:pic>
        <p:nvPicPr>
          <p:cNvPr id="206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70338" t="60452" r="22034" b="21469"/>
          <a:stretch>
            <a:fillRect/>
          </a:stretch>
        </p:blipFill>
        <p:spPr bwMode="auto">
          <a:xfrm>
            <a:off x="6324600" y="43434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18"/>
          <p:cNvSpPr txBox="1">
            <a:spLocks noChangeArrowheads="1"/>
          </p:cNvSpPr>
          <p:nvPr/>
        </p:nvSpPr>
        <p:spPr bwMode="auto">
          <a:xfrm>
            <a:off x="8289925" y="3657600"/>
            <a:ext cx="33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sldNum" sz="quarter" idx="12"/>
          </p:nvPr>
        </p:nvSpPr>
        <p:spPr/>
        <p:txBody>
          <a:bodyPr/>
          <a:lstStyle/>
          <a:p>
            <a:pPr>
              <a:defRPr/>
            </a:pPr>
            <a:fld id="{37877A83-0DBA-476E-BD05-7121E5545338}" type="slidenum">
              <a:rPr lang="en-US"/>
              <a:pPr>
                <a:defRPr/>
              </a:pPr>
              <a:t>18</a:t>
            </a:fld>
            <a:endParaRPr lang="en-US"/>
          </a:p>
        </p:txBody>
      </p:sp>
      <p:sp>
        <p:nvSpPr>
          <p:cNvPr id="14339" name="Rectangle 2"/>
          <p:cNvSpPr>
            <a:spLocks noChangeArrowheads="1"/>
          </p:cNvSpPr>
          <p:nvPr/>
        </p:nvSpPr>
        <p:spPr bwMode="auto">
          <a:xfrm>
            <a:off x="304800" y="357188"/>
            <a:ext cx="8610600" cy="1371600"/>
          </a:xfrm>
          <a:prstGeom prst="rect">
            <a:avLst/>
          </a:prstGeom>
          <a:noFill/>
          <a:ln w="9525">
            <a:noFill/>
            <a:miter lim="800000"/>
            <a:headEnd/>
            <a:tailEnd/>
          </a:ln>
        </p:spPr>
        <p:txBody>
          <a:bodyPr anchor="b"/>
          <a:lstStyle/>
          <a:p>
            <a:pPr algn="ctr">
              <a:defRPr/>
            </a:pPr>
            <a:r>
              <a:rPr lang="en-US" altLang="en-US" sz="4000" dirty="0">
                <a:latin typeface="+mn-lt"/>
                <a:cs typeface="+mn-cs"/>
              </a:rPr>
              <a:t>Annual U.S. Deaths Attributable to Smoking, 2000–2004</a:t>
            </a:r>
          </a:p>
        </p:txBody>
      </p:sp>
      <p:sp>
        <p:nvSpPr>
          <p:cNvPr id="55300" name="Text Box 3"/>
          <p:cNvSpPr txBox="1">
            <a:spLocks noChangeArrowheads="1"/>
          </p:cNvSpPr>
          <p:nvPr/>
        </p:nvSpPr>
        <p:spPr bwMode="auto">
          <a:xfrm>
            <a:off x="1438275" y="6491288"/>
            <a:ext cx="7705725" cy="304800"/>
          </a:xfrm>
          <a:prstGeom prst="rect">
            <a:avLst/>
          </a:prstGeom>
          <a:noFill/>
          <a:ln w="9525">
            <a:noFill/>
            <a:miter lim="800000"/>
            <a:headEnd/>
            <a:tailEnd/>
          </a:ln>
        </p:spPr>
        <p:txBody>
          <a:bodyPr>
            <a:spAutoFit/>
          </a:bodyPr>
          <a:lstStyle/>
          <a:p>
            <a:pPr algn="r" eaLnBrk="0" hangingPunct="0">
              <a:spcBef>
                <a:spcPct val="50000"/>
              </a:spcBef>
            </a:pPr>
            <a:r>
              <a:rPr lang="en-US" altLang="en-US" sz="1400"/>
              <a:t>Centers for Disease Control and Prevention. </a:t>
            </a:r>
            <a:r>
              <a:rPr lang="en-US" altLang="en-US" sz="1400" i="1"/>
              <a:t>MMWR </a:t>
            </a:r>
            <a:r>
              <a:rPr lang="en-US" altLang="en-US" sz="1400"/>
              <a:t>2008;571226–1228</a:t>
            </a:r>
            <a:r>
              <a:rPr lang="en-US" altLang="en-US" sz="1400">
                <a:solidFill>
                  <a:schemeClr val="hlink"/>
                </a:solidFill>
              </a:rPr>
              <a:t>.</a:t>
            </a:r>
          </a:p>
        </p:txBody>
      </p:sp>
      <p:sp>
        <p:nvSpPr>
          <p:cNvPr id="55301" name="Text Box 4"/>
          <p:cNvSpPr txBox="1">
            <a:spLocks noChangeArrowheads="1"/>
          </p:cNvSpPr>
          <p:nvPr/>
        </p:nvSpPr>
        <p:spPr bwMode="auto">
          <a:xfrm>
            <a:off x="7088188" y="2528888"/>
            <a:ext cx="1065212" cy="519112"/>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29%</a:t>
            </a:r>
          </a:p>
        </p:txBody>
      </p:sp>
      <p:sp>
        <p:nvSpPr>
          <p:cNvPr id="55302" name="Text Box 5"/>
          <p:cNvSpPr txBox="1">
            <a:spLocks noChangeArrowheads="1"/>
          </p:cNvSpPr>
          <p:nvPr/>
        </p:nvSpPr>
        <p:spPr bwMode="auto">
          <a:xfrm>
            <a:off x="7088188" y="3040063"/>
            <a:ext cx="1065212" cy="519112"/>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28%</a:t>
            </a:r>
          </a:p>
        </p:txBody>
      </p:sp>
      <p:sp>
        <p:nvSpPr>
          <p:cNvPr id="55303" name="Text Box 6"/>
          <p:cNvSpPr txBox="1">
            <a:spLocks noChangeArrowheads="1"/>
          </p:cNvSpPr>
          <p:nvPr/>
        </p:nvSpPr>
        <p:spPr bwMode="auto">
          <a:xfrm>
            <a:off x="7088188" y="3551238"/>
            <a:ext cx="1065212" cy="519112"/>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23%</a:t>
            </a:r>
          </a:p>
        </p:txBody>
      </p:sp>
      <p:sp>
        <p:nvSpPr>
          <p:cNvPr id="55304" name="Text Box 7"/>
          <p:cNvSpPr txBox="1">
            <a:spLocks noChangeArrowheads="1"/>
          </p:cNvSpPr>
          <p:nvPr/>
        </p:nvSpPr>
        <p:spPr bwMode="auto">
          <a:xfrm>
            <a:off x="7088188" y="4060825"/>
            <a:ext cx="1065212" cy="519113"/>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11%</a:t>
            </a:r>
          </a:p>
        </p:txBody>
      </p:sp>
      <p:sp>
        <p:nvSpPr>
          <p:cNvPr id="55305" name="Text Box 8"/>
          <p:cNvSpPr txBox="1">
            <a:spLocks noChangeArrowheads="1"/>
          </p:cNvSpPr>
          <p:nvPr/>
        </p:nvSpPr>
        <p:spPr bwMode="auto">
          <a:xfrm>
            <a:off x="7315200" y="4572000"/>
            <a:ext cx="838200" cy="519113"/>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8%</a:t>
            </a:r>
          </a:p>
        </p:txBody>
      </p:sp>
      <p:sp>
        <p:nvSpPr>
          <p:cNvPr id="55306" name="Text Box 9"/>
          <p:cNvSpPr txBox="1">
            <a:spLocks noChangeArrowheads="1"/>
          </p:cNvSpPr>
          <p:nvPr/>
        </p:nvSpPr>
        <p:spPr bwMode="auto">
          <a:xfrm>
            <a:off x="7024688" y="5081588"/>
            <a:ext cx="1128712" cy="519112"/>
          </a:xfrm>
          <a:prstGeom prst="rect">
            <a:avLst/>
          </a:prstGeom>
          <a:no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800" b="1">
                <a:latin typeface="Tahoma" pitchFamily="34" charset="0"/>
              </a:rPr>
              <a:t>&lt;1%</a:t>
            </a:r>
          </a:p>
        </p:txBody>
      </p:sp>
      <p:sp>
        <p:nvSpPr>
          <p:cNvPr id="55307" name="Text Box 10"/>
          <p:cNvSpPr txBox="1">
            <a:spLocks noChangeArrowheads="1"/>
          </p:cNvSpPr>
          <p:nvPr/>
        </p:nvSpPr>
        <p:spPr bwMode="auto">
          <a:xfrm>
            <a:off x="533400" y="5791200"/>
            <a:ext cx="6019800" cy="488950"/>
          </a:xfrm>
          <a:prstGeom prst="rect">
            <a:avLst/>
          </a:prstGeom>
          <a:solidFill>
            <a:schemeClr val="tx1"/>
          </a:solidFill>
          <a:ln w="9525">
            <a:noFill/>
            <a:miter lim="800000"/>
            <a:headEnd/>
            <a:tailEnd/>
          </a:ln>
        </p:spPr>
        <p:txBody>
          <a:bodyPr>
            <a:spAutoFit/>
          </a:bodyPr>
          <a:lstStyle/>
          <a:p>
            <a:pPr algn="ctr">
              <a:spcBef>
                <a:spcPct val="100000"/>
              </a:spcBef>
              <a:buClr>
                <a:schemeClr val="tx1"/>
              </a:buClr>
              <a:buSzPct val="60000"/>
              <a:buFont typeface="Wingdings" pitchFamily="2" charset="2"/>
              <a:buNone/>
              <a:tabLst>
                <a:tab pos="4864100" algn="r"/>
              </a:tabLst>
            </a:pPr>
            <a:r>
              <a:rPr lang="en-US" sz="2600" b="1">
                <a:solidFill>
                  <a:schemeClr val="bg1"/>
                </a:solidFill>
                <a:latin typeface="Tahoma" pitchFamily="34" charset="0"/>
              </a:rPr>
              <a:t>TOTAL: 443,595 deaths annually</a:t>
            </a:r>
          </a:p>
        </p:txBody>
      </p:sp>
      <p:graphicFrame>
        <p:nvGraphicFramePr>
          <p:cNvPr id="30754" name="Group 34"/>
          <p:cNvGraphicFramePr>
            <a:graphicFrameLocks noGrp="1"/>
          </p:cNvGraphicFramePr>
          <p:nvPr/>
        </p:nvGraphicFramePr>
        <p:xfrm>
          <a:off x="533400" y="2513013"/>
          <a:ext cx="6011863" cy="3108960"/>
        </p:xfrm>
        <a:graphic>
          <a:graphicData uri="http://schemas.openxmlformats.org/drawingml/2006/table">
            <a:tbl>
              <a:tblPr/>
              <a:tblGrid>
                <a:gridCol w="4248150"/>
                <a:gridCol w="1763713"/>
              </a:tblGrid>
              <a:tr h="442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Cardiovascular diseases</a:t>
                      </a: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128,497</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r>
              <a:tr h="442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Lung cancer</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6161D7"/>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125,522</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6161D7"/>
                    </a:solidFill>
                  </a:tcPr>
                </a:tc>
              </a:tr>
              <a:tr h="4445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Respiratory diseases</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33CCCC"/>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103,338</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33CCCC"/>
                    </a:solidFill>
                  </a:tcPr>
                </a:tc>
              </a:tr>
              <a:tr h="442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Second-hand smoke</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832ABA"/>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49,400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832ABA"/>
                    </a:solidFill>
                  </a:tcPr>
                </a:tc>
              </a:tr>
              <a:tr h="446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Cancers other than lung</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9966FF"/>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35,326</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9966FF"/>
                    </a:solidFill>
                  </a:tcPr>
                </a:tc>
              </a:tr>
              <a:tr h="442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Other</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0099CC"/>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chemeClr val="bg1"/>
                          </a:solidFill>
                          <a:effectLst/>
                          <a:latin typeface="Tahoma" pitchFamily="34" charset="0"/>
                        </a:rPr>
                        <a:t>1,512</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rgbClr val="0099CC"/>
                    </a:solidFill>
                  </a:tcPr>
                </a:tc>
              </a:tr>
            </a:tbl>
          </a:graphicData>
        </a:graphic>
      </p:graphicFrame>
      <p:sp>
        <p:nvSpPr>
          <p:cNvPr id="55325" name="Text Box 35"/>
          <p:cNvSpPr txBox="1">
            <a:spLocks noChangeArrowheads="1"/>
          </p:cNvSpPr>
          <p:nvPr/>
        </p:nvSpPr>
        <p:spPr bwMode="auto">
          <a:xfrm>
            <a:off x="6305550" y="1809750"/>
            <a:ext cx="2457450" cy="609600"/>
          </a:xfrm>
          <a:prstGeom prst="rect">
            <a:avLst/>
          </a:prstGeom>
          <a:noFill/>
          <a:ln w="9525" algn="ctr">
            <a:noFill/>
            <a:miter lim="800000"/>
            <a:headEnd/>
            <a:tailEnd/>
          </a:ln>
        </p:spPr>
        <p:txBody>
          <a:bodyPr>
            <a:spAutoFit/>
          </a:bodyPr>
          <a:lstStyle/>
          <a:p>
            <a:pPr algn="ctr" eaLnBrk="0" hangingPunct="0">
              <a:spcBef>
                <a:spcPct val="30000"/>
              </a:spcBef>
            </a:pPr>
            <a:r>
              <a:rPr lang="en-US" sz="1700"/>
              <a:t>Percent of all smoking-attributable deaths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a:spLocks noGrp="1" noChangeArrowheads="1"/>
          </p:cNvSpPr>
          <p:nvPr>
            <p:ph type="sldNum" sz="quarter" idx="12"/>
          </p:nvPr>
        </p:nvSpPr>
        <p:spPr/>
        <p:txBody>
          <a:bodyPr/>
          <a:lstStyle/>
          <a:p>
            <a:pPr>
              <a:defRPr/>
            </a:pPr>
            <a:fld id="{027F1464-CE40-498B-B6D8-C743C7708A83}" type="slidenum">
              <a:rPr lang="en-US"/>
              <a:pPr>
                <a:defRPr/>
              </a:pPr>
              <a:t>19</a:t>
            </a:fld>
            <a:endParaRPr lang="en-US"/>
          </a:p>
        </p:txBody>
      </p:sp>
      <p:sp>
        <p:nvSpPr>
          <p:cNvPr id="3076" name="Rectangle 2"/>
          <p:cNvSpPr>
            <a:spLocks noGrp="1" noChangeArrowheads="1"/>
          </p:cNvSpPr>
          <p:nvPr>
            <p:ph type="title" idx="4294967295"/>
          </p:nvPr>
        </p:nvSpPr>
        <p:spPr>
          <a:xfrm>
            <a:off x="76200" y="304800"/>
            <a:ext cx="8839200" cy="1143000"/>
          </a:xfrm>
        </p:spPr>
        <p:txBody>
          <a:bodyPr>
            <a:normAutofit fontScale="90000"/>
          </a:bodyPr>
          <a:lstStyle/>
          <a:p>
            <a:pPr fontAlgn="auto">
              <a:spcAft>
                <a:spcPts val="0"/>
              </a:spcAft>
              <a:defRPr/>
            </a:pPr>
            <a:r>
              <a:rPr lang="en-US" altLang="en-US" sz="4000" dirty="0" smtClean="0">
                <a:latin typeface="+mn-lt"/>
              </a:rPr>
              <a:t>PREVALENCE of ADULT SMOKING, </a:t>
            </a:r>
            <a:br>
              <a:rPr lang="en-US" altLang="en-US" sz="4000" dirty="0" smtClean="0">
                <a:latin typeface="+mn-lt"/>
              </a:rPr>
            </a:br>
            <a:r>
              <a:rPr lang="en-US" altLang="en-US" sz="4000" dirty="0" smtClean="0">
                <a:latin typeface="+mn-lt"/>
              </a:rPr>
              <a:t>by RACE/ETHNICITY—U.S., 2009</a:t>
            </a:r>
          </a:p>
        </p:txBody>
      </p:sp>
      <p:sp>
        <p:nvSpPr>
          <p:cNvPr id="56324" name="Line 3"/>
          <p:cNvSpPr>
            <a:spLocks noChangeShapeType="1"/>
          </p:cNvSpPr>
          <p:nvPr/>
        </p:nvSpPr>
        <p:spPr bwMode="auto">
          <a:xfrm>
            <a:off x="3125788" y="2116138"/>
            <a:ext cx="0" cy="722312"/>
          </a:xfrm>
          <a:prstGeom prst="line">
            <a:avLst/>
          </a:prstGeom>
          <a:noFill/>
          <a:ln w="127000">
            <a:noFill/>
            <a:round/>
            <a:headEnd/>
            <a:tailEnd/>
          </a:ln>
        </p:spPr>
        <p:txBody>
          <a:bodyPr/>
          <a:lstStyle/>
          <a:p>
            <a:endParaRPr lang="en-US"/>
          </a:p>
        </p:txBody>
      </p:sp>
      <p:sp>
        <p:nvSpPr>
          <p:cNvPr id="56325" name="Line 4"/>
          <p:cNvSpPr>
            <a:spLocks noChangeShapeType="1"/>
          </p:cNvSpPr>
          <p:nvPr/>
        </p:nvSpPr>
        <p:spPr bwMode="auto">
          <a:xfrm>
            <a:off x="1836738" y="4492625"/>
            <a:ext cx="0" cy="1022350"/>
          </a:xfrm>
          <a:prstGeom prst="line">
            <a:avLst/>
          </a:prstGeom>
          <a:noFill/>
          <a:ln w="127000">
            <a:noFill/>
            <a:round/>
            <a:headEnd/>
            <a:tailEnd/>
          </a:ln>
        </p:spPr>
        <p:txBody>
          <a:bodyPr/>
          <a:lstStyle/>
          <a:p>
            <a:endParaRPr lang="en-US"/>
          </a:p>
        </p:txBody>
      </p:sp>
      <p:sp>
        <p:nvSpPr>
          <p:cNvPr id="56326" name="Line 5"/>
          <p:cNvSpPr>
            <a:spLocks noChangeShapeType="1"/>
          </p:cNvSpPr>
          <p:nvPr/>
        </p:nvSpPr>
        <p:spPr bwMode="auto">
          <a:xfrm>
            <a:off x="1790700" y="5365750"/>
            <a:ext cx="0" cy="800100"/>
          </a:xfrm>
          <a:prstGeom prst="line">
            <a:avLst/>
          </a:prstGeom>
          <a:noFill/>
          <a:ln w="127000">
            <a:noFill/>
            <a:round/>
            <a:headEnd/>
            <a:tailEnd/>
          </a:ln>
        </p:spPr>
        <p:txBody>
          <a:bodyPr/>
          <a:lstStyle/>
          <a:p>
            <a:endParaRPr lang="en-US"/>
          </a:p>
        </p:txBody>
      </p:sp>
      <p:graphicFrame>
        <p:nvGraphicFramePr>
          <p:cNvPr id="56327" name="Object 6"/>
          <p:cNvGraphicFramePr>
            <a:graphicFrameLocks noChangeAspect="1"/>
          </p:cNvGraphicFramePr>
          <p:nvPr/>
        </p:nvGraphicFramePr>
        <p:xfrm>
          <a:off x="9525" y="1981200"/>
          <a:ext cx="5319713" cy="4511675"/>
        </p:xfrm>
        <a:graphic>
          <a:graphicData uri="http://schemas.openxmlformats.org/presentationml/2006/ole">
            <mc:AlternateContent xmlns:mc="http://schemas.openxmlformats.org/markup-compatibility/2006">
              <mc:Choice xmlns:v="urn:schemas-microsoft-com:vml" Requires="v">
                <p:oleObj spid="_x0000_s56339" name="Chart" r:id="rId4" imgW="4438530" imgH="4076790" progId="MSGraph.Chart.8">
                  <p:embed followColorScheme="full"/>
                </p:oleObj>
              </mc:Choice>
              <mc:Fallback>
                <p:oleObj name="Chart" r:id="rId4" imgW="4438530" imgH="4076790" progId="MSGraph.Chart.8">
                  <p:embed followColorScheme="full"/>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1981200"/>
                        <a:ext cx="5319713" cy="451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8" name="Text Box 7"/>
          <p:cNvSpPr txBox="1">
            <a:spLocks noChangeArrowheads="1"/>
          </p:cNvSpPr>
          <p:nvPr/>
        </p:nvSpPr>
        <p:spPr bwMode="auto">
          <a:xfrm>
            <a:off x="4184650" y="5324475"/>
            <a:ext cx="1790700" cy="415925"/>
          </a:xfrm>
          <a:prstGeom prst="rect">
            <a:avLst/>
          </a:prstGeom>
          <a:solidFill>
            <a:schemeClr val="bg1"/>
          </a:solidFill>
          <a:ln w="9525">
            <a:noFill/>
            <a:miter lim="800000"/>
            <a:headEnd/>
            <a:tailEnd/>
          </a:ln>
        </p:spPr>
        <p:txBody>
          <a:bodyPr>
            <a:spAutoFit/>
          </a:bodyPr>
          <a:lstStyle/>
          <a:p>
            <a:pPr>
              <a:spcBef>
                <a:spcPct val="140000"/>
              </a:spcBef>
              <a:buClr>
                <a:schemeClr val="tx1"/>
              </a:buClr>
              <a:buSzPct val="60000"/>
              <a:buFont typeface="Wingdings" pitchFamily="2" charset="2"/>
              <a:buNone/>
            </a:pPr>
            <a:r>
              <a:rPr lang="en-US" sz="2100"/>
              <a:t>12.0% Asian*</a:t>
            </a:r>
          </a:p>
        </p:txBody>
      </p:sp>
      <p:sp>
        <p:nvSpPr>
          <p:cNvPr id="56329" name="Rectangle 8"/>
          <p:cNvSpPr>
            <a:spLocks noChangeArrowheads="1"/>
          </p:cNvSpPr>
          <p:nvPr/>
        </p:nvSpPr>
        <p:spPr bwMode="auto">
          <a:xfrm>
            <a:off x="4184650" y="2838450"/>
            <a:ext cx="4902200" cy="412750"/>
          </a:xfrm>
          <a:prstGeom prst="rect">
            <a:avLst/>
          </a:prstGeom>
          <a:solidFill>
            <a:schemeClr val="bg1"/>
          </a:solidFill>
          <a:ln w="9525">
            <a:noFill/>
            <a:miter lim="800000"/>
            <a:headEnd/>
            <a:tailEnd/>
          </a:ln>
        </p:spPr>
        <p:txBody>
          <a:bodyPr>
            <a:spAutoFit/>
          </a:bodyPr>
          <a:lstStyle/>
          <a:p>
            <a:pPr>
              <a:buClr>
                <a:schemeClr val="tx1"/>
              </a:buClr>
              <a:buSzPct val="60000"/>
              <a:buFont typeface="Wingdings" pitchFamily="2" charset="2"/>
              <a:buNone/>
            </a:pPr>
            <a:r>
              <a:rPr lang="en-US" sz="2100"/>
              <a:t>23.2% American Indian/Alaska Native*</a:t>
            </a:r>
          </a:p>
        </p:txBody>
      </p:sp>
      <p:sp>
        <p:nvSpPr>
          <p:cNvPr id="56330" name="Rectangle 9"/>
          <p:cNvSpPr>
            <a:spLocks noChangeArrowheads="1"/>
          </p:cNvSpPr>
          <p:nvPr/>
        </p:nvSpPr>
        <p:spPr bwMode="auto">
          <a:xfrm>
            <a:off x="4176713" y="4191000"/>
            <a:ext cx="1782762" cy="415925"/>
          </a:xfrm>
          <a:prstGeom prst="rect">
            <a:avLst/>
          </a:prstGeom>
          <a:solidFill>
            <a:schemeClr val="bg1"/>
          </a:solidFill>
          <a:ln w="9525">
            <a:noFill/>
            <a:miter lim="800000"/>
            <a:headEnd/>
            <a:tailEnd/>
          </a:ln>
        </p:spPr>
        <p:txBody>
          <a:bodyPr wrap="none">
            <a:spAutoFit/>
          </a:bodyPr>
          <a:lstStyle/>
          <a:p>
            <a:pPr algn="ctr">
              <a:spcBef>
                <a:spcPct val="140000"/>
              </a:spcBef>
              <a:buClr>
                <a:schemeClr val="tx1"/>
              </a:buClr>
              <a:buSzPct val="60000"/>
              <a:buFont typeface="Wingdings" pitchFamily="2" charset="2"/>
              <a:buNone/>
            </a:pPr>
            <a:r>
              <a:rPr lang="en-US" sz="2100"/>
              <a:t>21.3% Black*</a:t>
            </a:r>
          </a:p>
        </p:txBody>
      </p:sp>
      <p:sp>
        <p:nvSpPr>
          <p:cNvPr id="56331" name="Rectangle 10"/>
          <p:cNvSpPr>
            <a:spLocks noChangeArrowheads="1"/>
          </p:cNvSpPr>
          <p:nvPr/>
        </p:nvSpPr>
        <p:spPr bwMode="auto">
          <a:xfrm>
            <a:off x="4184650" y="3495675"/>
            <a:ext cx="1812925" cy="415925"/>
          </a:xfrm>
          <a:prstGeom prst="rect">
            <a:avLst/>
          </a:prstGeom>
          <a:solidFill>
            <a:schemeClr val="bg1"/>
          </a:solidFill>
          <a:ln w="9525">
            <a:noFill/>
            <a:miter lim="800000"/>
            <a:headEnd/>
            <a:tailEnd/>
          </a:ln>
        </p:spPr>
        <p:txBody>
          <a:bodyPr wrap="none">
            <a:spAutoFit/>
          </a:bodyPr>
          <a:lstStyle/>
          <a:p>
            <a:pPr>
              <a:spcBef>
                <a:spcPct val="140000"/>
              </a:spcBef>
              <a:buClr>
                <a:schemeClr val="tx1"/>
              </a:buClr>
              <a:buSzPct val="60000"/>
              <a:buFont typeface="Wingdings" pitchFamily="2" charset="2"/>
              <a:buNone/>
            </a:pPr>
            <a:r>
              <a:rPr lang="en-US" sz="2100"/>
              <a:t>22.1% White*</a:t>
            </a:r>
          </a:p>
        </p:txBody>
      </p:sp>
      <p:sp>
        <p:nvSpPr>
          <p:cNvPr id="56332" name="Rectangle 11"/>
          <p:cNvSpPr>
            <a:spLocks noChangeArrowheads="1"/>
          </p:cNvSpPr>
          <p:nvPr/>
        </p:nvSpPr>
        <p:spPr bwMode="auto">
          <a:xfrm>
            <a:off x="4175125" y="4783138"/>
            <a:ext cx="2051050" cy="415925"/>
          </a:xfrm>
          <a:prstGeom prst="rect">
            <a:avLst/>
          </a:prstGeom>
          <a:solidFill>
            <a:schemeClr val="bg1"/>
          </a:solidFill>
          <a:ln w="9525">
            <a:noFill/>
            <a:miter lim="800000"/>
            <a:headEnd/>
            <a:tailEnd/>
          </a:ln>
        </p:spPr>
        <p:txBody>
          <a:bodyPr wrap="none">
            <a:spAutoFit/>
          </a:bodyPr>
          <a:lstStyle/>
          <a:p>
            <a:pPr algn="ctr">
              <a:spcBef>
                <a:spcPct val="140000"/>
              </a:spcBef>
              <a:buClr>
                <a:schemeClr val="tx1"/>
              </a:buClr>
              <a:buSzPct val="60000"/>
              <a:buFont typeface="Wingdings" pitchFamily="2" charset="2"/>
              <a:buNone/>
            </a:pPr>
            <a:r>
              <a:rPr lang="en-US" sz="2100"/>
              <a:t>14.5% Hispanic</a:t>
            </a:r>
          </a:p>
        </p:txBody>
      </p:sp>
      <p:sp>
        <p:nvSpPr>
          <p:cNvPr id="56333" name="Text Box 12"/>
          <p:cNvSpPr txBox="1">
            <a:spLocks noChangeArrowheads="1"/>
          </p:cNvSpPr>
          <p:nvPr/>
        </p:nvSpPr>
        <p:spPr bwMode="auto">
          <a:xfrm>
            <a:off x="709613" y="6508750"/>
            <a:ext cx="6834187" cy="307975"/>
          </a:xfrm>
          <a:prstGeom prst="rect">
            <a:avLst/>
          </a:prstGeom>
          <a:noFill/>
          <a:ln w="9525">
            <a:noFill/>
            <a:miter lim="800000"/>
            <a:headEnd/>
            <a:tailEnd/>
          </a:ln>
        </p:spPr>
        <p:txBody>
          <a:bodyPr>
            <a:spAutoFit/>
          </a:bodyPr>
          <a:lstStyle/>
          <a:p>
            <a:pPr algn="r">
              <a:spcBef>
                <a:spcPct val="100000"/>
              </a:spcBef>
              <a:buClr>
                <a:schemeClr val="tx1"/>
              </a:buClr>
              <a:buSzPct val="60000"/>
              <a:buFont typeface="Wingdings" pitchFamily="2" charset="2"/>
              <a:buNone/>
            </a:pPr>
            <a:r>
              <a:rPr lang="en-US" altLang="en-US" sz="1400">
                <a:solidFill>
                  <a:schemeClr val="tx2"/>
                </a:solidFill>
              </a:rPr>
              <a:t>Centers for Disease Control and Prevention (CDC). (2010). </a:t>
            </a:r>
            <a:r>
              <a:rPr lang="en-US" altLang="en-US" sz="1400" i="1">
                <a:solidFill>
                  <a:schemeClr val="tx2"/>
                </a:solidFill>
              </a:rPr>
              <a:t>MMWR </a:t>
            </a:r>
            <a:r>
              <a:rPr lang="en-US" altLang="en-US" sz="1400">
                <a:solidFill>
                  <a:schemeClr val="tx2"/>
                </a:solidFill>
              </a:rPr>
              <a:t>59:1135–1140.</a:t>
            </a:r>
          </a:p>
        </p:txBody>
      </p:sp>
      <p:sp>
        <p:nvSpPr>
          <p:cNvPr id="56334" name="Rectangle 13"/>
          <p:cNvSpPr>
            <a:spLocks noChangeArrowheads="1"/>
          </p:cNvSpPr>
          <p:nvPr/>
        </p:nvSpPr>
        <p:spPr bwMode="auto">
          <a:xfrm>
            <a:off x="6781800" y="6137275"/>
            <a:ext cx="1404938" cy="336550"/>
          </a:xfrm>
          <a:prstGeom prst="rect">
            <a:avLst/>
          </a:prstGeom>
          <a:noFill/>
          <a:ln w="9525" algn="ctr">
            <a:noFill/>
            <a:miter lim="800000"/>
            <a:headEnd/>
            <a:tailEnd/>
          </a:ln>
        </p:spPr>
        <p:txBody>
          <a:bodyPr wrap="none" lIns="91430" tIns="45714" rIns="91430" bIns="45714" anchor="ctr"/>
          <a:lstStyle/>
          <a:p>
            <a:pPr algn="r" eaLnBrk="0" hangingPunct="0">
              <a:lnSpc>
                <a:spcPct val="80000"/>
              </a:lnSpc>
              <a:spcBef>
                <a:spcPct val="30000"/>
              </a:spcBef>
            </a:pPr>
            <a:r>
              <a:rPr kumimoji="1" lang="en-US" sz="1600"/>
              <a:t>* non-Hispanic.</a:t>
            </a:r>
          </a:p>
        </p:txBody>
      </p:sp>
      <p:sp>
        <p:nvSpPr>
          <p:cNvPr id="56335" name="Rectangle 10"/>
          <p:cNvSpPr>
            <a:spLocks noChangeArrowheads="1"/>
          </p:cNvSpPr>
          <p:nvPr/>
        </p:nvSpPr>
        <p:spPr bwMode="auto">
          <a:xfrm>
            <a:off x="4178300" y="2271713"/>
            <a:ext cx="2679700" cy="414337"/>
          </a:xfrm>
          <a:prstGeom prst="rect">
            <a:avLst/>
          </a:prstGeom>
          <a:solidFill>
            <a:schemeClr val="bg1"/>
          </a:solidFill>
          <a:ln w="9525">
            <a:noFill/>
            <a:miter lim="800000"/>
            <a:headEnd/>
            <a:tailEnd/>
          </a:ln>
        </p:spPr>
        <p:txBody>
          <a:bodyPr wrap="none">
            <a:spAutoFit/>
          </a:bodyPr>
          <a:lstStyle/>
          <a:p>
            <a:pPr>
              <a:spcBef>
                <a:spcPct val="140000"/>
              </a:spcBef>
              <a:buClr>
                <a:schemeClr val="tx1"/>
              </a:buClr>
              <a:buSzPct val="60000"/>
              <a:buFont typeface="Wingdings" pitchFamily="2" charset="2"/>
              <a:buNone/>
            </a:pPr>
            <a:r>
              <a:rPr lang="en-US" sz="2100"/>
              <a:t>29.5% Multiple races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normAutofit/>
          </a:bodyPr>
          <a:lstStyle/>
          <a:p>
            <a:pPr fontAlgn="auto">
              <a:spcAft>
                <a:spcPts val="0"/>
              </a:spcAft>
              <a:defRPr/>
            </a:pPr>
            <a:r>
              <a:rPr lang="en-US" sz="4400" dirty="0" smtClean="0">
                <a:latin typeface="+mn-lt"/>
              </a:rPr>
              <a:t>Topics for Today</a:t>
            </a:r>
          </a:p>
        </p:txBody>
      </p:sp>
      <p:sp>
        <p:nvSpPr>
          <p:cNvPr id="48131" name="Rectangle 3"/>
          <p:cNvSpPr>
            <a:spLocks noGrp="1" noChangeArrowheads="1"/>
          </p:cNvSpPr>
          <p:nvPr>
            <p:ph idx="1"/>
          </p:nvPr>
        </p:nvSpPr>
        <p:spPr>
          <a:xfrm>
            <a:off x="1066800" y="2057400"/>
            <a:ext cx="7543800" cy="4495800"/>
          </a:xfrm>
        </p:spPr>
        <p:txBody>
          <a:bodyPr/>
          <a:lstStyle/>
          <a:p>
            <a:r>
              <a:rPr lang="en-US" dirty="0" smtClean="0"/>
              <a:t>Introduction to SCLC</a:t>
            </a:r>
          </a:p>
          <a:p>
            <a:r>
              <a:rPr lang="en-US" dirty="0" smtClean="0"/>
              <a:t>Facts about smoking</a:t>
            </a:r>
          </a:p>
          <a:p>
            <a:r>
              <a:rPr lang="en-US" dirty="0" smtClean="0"/>
              <a:t>Pharmacotherapy </a:t>
            </a:r>
          </a:p>
          <a:p>
            <a:r>
              <a:rPr lang="en-US" dirty="0" smtClean="0"/>
              <a:t>Telephone quitlines</a:t>
            </a:r>
          </a:p>
          <a:p>
            <a:r>
              <a:rPr lang="en-US" dirty="0" smtClean="0"/>
              <a:t>Examples of innovative local, state, and nationwide initiatives</a:t>
            </a:r>
          </a:p>
          <a:p>
            <a:r>
              <a:rPr lang="en-US" dirty="0" smtClean="0"/>
              <a:t>Free resources</a:t>
            </a:r>
          </a:p>
          <a:p>
            <a:r>
              <a:rPr lang="en-US" dirty="0" smtClean="0"/>
              <a:t>Next steps</a:t>
            </a:r>
          </a:p>
        </p:txBody>
      </p:sp>
      <p:sp>
        <p:nvSpPr>
          <p:cNvPr id="4" name="Rectangle 9"/>
          <p:cNvSpPr>
            <a:spLocks noGrp="1" noChangeArrowheads="1"/>
          </p:cNvSpPr>
          <p:nvPr>
            <p:ph type="sldNum" sz="quarter" idx="12"/>
          </p:nvPr>
        </p:nvSpPr>
        <p:spPr/>
        <p:txBody>
          <a:bodyPr>
            <a:normAutofit/>
          </a:bodyPr>
          <a:lstStyle/>
          <a:p>
            <a:pPr>
              <a:defRPr/>
            </a:pPr>
            <a:fld id="{6BDE36C3-1D37-4CEE-9159-0DD7CEDE16EC}"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a:spLocks noGrp="1" noChangeArrowheads="1"/>
          </p:cNvSpPr>
          <p:nvPr>
            <p:ph type="sldNum" sz="quarter" idx="12"/>
          </p:nvPr>
        </p:nvSpPr>
        <p:spPr/>
        <p:txBody>
          <a:bodyPr/>
          <a:lstStyle/>
          <a:p>
            <a:pPr>
              <a:defRPr/>
            </a:pPr>
            <a:fld id="{71AD814E-6406-4A71-9FA6-D743EB4A854E}" type="slidenum">
              <a:rPr lang="en-US"/>
              <a:pPr>
                <a:defRPr/>
              </a:pPr>
              <a:t>20</a:t>
            </a:fld>
            <a:endParaRPr lang="en-US"/>
          </a:p>
        </p:txBody>
      </p:sp>
      <p:sp>
        <p:nvSpPr>
          <p:cNvPr id="4100" name="Rectangle 2"/>
          <p:cNvSpPr>
            <a:spLocks noGrp="1" noChangeArrowheads="1"/>
          </p:cNvSpPr>
          <p:nvPr>
            <p:ph type="title" idx="4294967295"/>
          </p:nvPr>
        </p:nvSpPr>
        <p:spPr>
          <a:xfrm>
            <a:off x="152400" y="304800"/>
            <a:ext cx="8839200" cy="1143000"/>
          </a:xfrm>
        </p:spPr>
        <p:txBody>
          <a:bodyPr>
            <a:normAutofit fontScale="90000"/>
          </a:bodyPr>
          <a:lstStyle/>
          <a:p>
            <a:pPr fontAlgn="auto">
              <a:spcAft>
                <a:spcPts val="0"/>
              </a:spcAft>
              <a:defRPr/>
            </a:pPr>
            <a:r>
              <a:rPr lang="en-US" altLang="en-US" sz="4000" dirty="0" smtClean="0">
                <a:latin typeface="+mn-lt"/>
              </a:rPr>
              <a:t>PREVALENCE of ADULT SMOKING, </a:t>
            </a:r>
            <a:br>
              <a:rPr lang="en-US" altLang="en-US" sz="4000" dirty="0" smtClean="0">
                <a:latin typeface="+mn-lt"/>
              </a:rPr>
            </a:br>
            <a:r>
              <a:rPr lang="en-US" altLang="en-US" sz="4000" dirty="0" smtClean="0">
                <a:latin typeface="+mn-lt"/>
              </a:rPr>
              <a:t>by EDUCATION—U.S., 2009</a:t>
            </a:r>
          </a:p>
        </p:txBody>
      </p:sp>
      <p:sp>
        <p:nvSpPr>
          <p:cNvPr id="57348" name="Line 3"/>
          <p:cNvSpPr>
            <a:spLocks noChangeShapeType="1"/>
          </p:cNvSpPr>
          <p:nvPr/>
        </p:nvSpPr>
        <p:spPr bwMode="auto">
          <a:xfrm>
            <a:off x="3116263" y="2098675"/>
            <a:ext cx="0" cy="722313"/>
          </a:xfrm>
          <a:prstGeom prst="line">
            <a:avLst/>
          </a:prstGeom>
          <a:noFill/>
          <a:ln w="127000">
            <a:noFill/>
            <a:round/>
            <a:headEnd/>
            <a:tailEnd/>
          </a:ln>
        </p:spPr>
        <p:txBody>
          <a:bodyPr/>
          <a:lstStyle/>
          <a:p>
            <a:endParaRPr lang="en-US"/>
          </a:p>
        </p:txBody>
      </p:sp>
      <p:sp>
        <p:nvSpPr>
          <p:cNvPr id="57349" name="Line 4"/>
          <p:cNvSpPr>
            <a:spLocks noChangeShapeType="1"/>
          </p:cNvSpPr>
          <p:nvPr/>
        </p:nvSpPr>
        <p:spPr bwMode="auto">
          <a:xfrm>
            <a:off x="1827213" y="4475163"/>
            <a:ext cx="0" cy="1022350"/>
          </a:xfrm>
          <a:prstGeom prst="line">
            <a:avLst/>
          </a:prstGeom>
          <a:noFill/>
          <a:ln w="127000">
            <a:noFill/>
            <a:round/>
            <a:headEnd/>
            <a:tailEnd/>
          </a:ln>
        </p:spPr>
        <p:txBody>
          <a:bodyPr/>
          <a:lstStyle/>
          <a:p>
            <a:endParaRPr lang="en-US"/>
          </a:p>
        </p:txBody>
      </p:sp>
      <p:sp>
        <p:nvSpPr>
          <p:cNvPr id="57350" name="Line 5"/>
          <p:cNvSpPr>
            <a:spLocks noChangeShapeType="1"/>
          </p:cNvSpPr>
          <p:nvPr/>
        </p:nvSpPr>
        <p:spPr bwMode="auto">
          <a:xfrm>
            <a:off x="1781175" y="5348288"/>
            <a:ext cx="0" cy="800100"/>
          </a:xfrm>
          <a:prstGeom prst="line">
            <a:avLst/>
          </a:prstGeom>
          <a:noFill/>
          <a:ln w="127000">
            <a:noFill/>
            <a:round/>
            <a:headEnd/>
            <a:tailEnd/>
          </a:ln>
        </p:spPr>
        <p:txBody>
          <a:bodyPr/>
          <a:lstStyle/>
          <a:p>
            <a:endParaRPr lang="en-US"/>
          </a:p>
        </p:txBody>
      </p:sp>
      <p:graphicFrame>
        <p:nvGraphicFramePr>
          <p:cNvPr id="57351" name="Object 6"/>
          <p:cNvGraphicFramePr>
            <a:graphicFrameLocks noChangeAspect="1"/>
          </p:cNvGraphicFramePr>
          <p:nvPr/>
        </p:nvGraphicFramePr>
        <p:xfrm>
          <a:off x="0" y="2038350"/>
          <a:ext cx="5324475" cy="4895850"/>
        </p:xfrm>
        <a:graphic>
          <a:graphicData uri="http://schemas.openxmlformats.org/presentationml/2006/ole">
            <mc:AlternateContent xmlns:mc="http://schemas.openxmlformats.org/markup-compatibility/2006">
              <mc:Choice xmlns:v="urn:schemas-microsoft-com:vml" Requires="v">
                <p:oleObj spid="_x0000_s57363" name="Chart" r:id="rId4" imgW="4438530" imgH="4076790" progId="MSGraph.Chart.8">
                  <p:embed followColorScheme="full"/>
                </p:oleObj>
              </mc:Choice>
              <mc:Fallback>
                <p:oleObj name="Chart" r:id="rId4" imgW="4438530" imgH="4076790" progId="MSGraph.Chart.8">
                  <p:embed followColorScheme="full"/>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8350"/>
                        <a:ext cx="5324475" cy="489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2" name="Text Box 7"/>
          <p:cNvSpPr txBox="1">
            <a:spLocks noChangeArrowheads="1"/>
          </p:cNvSpPr>
          <p:nvPr/>
        </p:nvSpPr>
        <p:spPr bwMode="auto">
          <a:xfrm>
            <a:off x="4497388" y="5022850"/>
            <a:ext cx="3770312" cy="412750"/>
          </a:xfrm>
          <a:prstGeom prst="rect">
            <a:avLst/>
          </a:prstGeom>
          <a:solidFill>
            <a:schemeClr val="bg1"/>
          </a:solidFill>
          <a:ln w="9525">
            <a:noFill/>
            <a:miter lim="800000"/>
            <a:headEnd/>
            <a:tailEnd/>
          </a:ln>
        </p:spPr>
        <p:txBody>
          <a:bodyPr>
            <a:spAutoFit/>
          </a:bodyPr>
          <a:lstStyle/>
          <a:p>
            <a:pPr>
              <a:spcBef>
                <a:spcPct val="140000"/>
              </a:spcBef>
              <a:buClr>
                <a:schemeClr val="tx1"/>
              </a:buClr>
              <a:buSzPct val="60000"/>
              <a:buFont typeface="Wingdings" pitchFamily="2" charset="2"/>
              <a:buNone/>
            </a:pPr>
            <a:r>
              <a:rPr lang="en-US" sz="2100"/>
              <a:t>11.1% Undergraduate degree</a:t>
            </a:r>
          </a:p>
        </p:txBody>
      </p:sp>
      <p:sp>
        <p:nvSpPr>
          <p:cNvPr id="57353" name="Rectangle 8"/>
          <p:cNvSpPr>
            <a:spLocks noChangeArrowheads="1"/>
          </p:cNvSpPr>
          <p:nvPr/>
        </p:nvSpPr>
        <p:spPr bwMode="auto">
          <a:xfrm>
            <a:off x="4459288" y="2362200"/>
            <a:ext cx="3811587" cy="415925"/>
          </a:xfrm>
          <a:prstGeom prst="rect">
            <a:avLst/>
          </a:prstGeom>
          <a:solidFill>
            <a:schemeClr val="bg1"/>
          </a:solidFill>
          <a:ln w="9525">
            <a:noFill/>
            <a:miter lim="800000"/>
            <a:headEnd/>
            <a:tailEnd/>
          </a:ln>
        </p:spPr>
        <p:txBody>
          <a:bodyPr wrap="none">
            <a:spAutoFit/>
          </a:bodyPr>
          <a:lstStyle/>
          <a:p>
            <a:pPr algn="ctr">
              <a:spcBef>
                <a:spcPct val="100000"/>
              </a:spcBef>
              <a:buClr>
                <a:schemeClr val="tx1"/>
              </a:buClr>
              <a:buSzPct val="60000"/>
              <a:buFont typeface="Wingdings" pitchFamily="2" charset="2"/>
              <a:buNone/>
            </a:pPr>
            <a:r>
              <a:rPr lang="en-US" sz="2100"/>
              <a:t>26.4% No high school diploma</a:t>
            </a:r>
          </a:p>
        </p:txBody>
      </p:sp>
      <p:sp>
        <p:nvSpPr>
          <p:cNvPr id="57354" name="Rectangle 9"/>
          <p:cNvSpPr>
            <a:spLocks noChangeArrowheads="1"/>
          </p:cNvSpPr>
          <p:nvPr/>
        </p:nvSpPr>
        <p:spPr bwMode="auto">
          <a:xfrm>
            <a:off x="4456113" y="3071813"/>
            <a:ext cx="2619375" cy="415925"/>
          </a:xfrm>
          <a:prstGeom prst="rect">
            <a:avLst/>
          </a:prstGeom>
          <a:solidFill>
            <a:schemeClr val="bg1"/>
          </a:solidFill>
          <a:ln w="9525">
            <a:noFill/>
            <a:miter lim="800000"/>
            <a:headEnd/>
            <a:tailEnd/>
          </a:ln>
        </p:spPr>
        <p:txBody>
          <a:bodyPr wrap="none">
            <a:spAutoFit/>
          </a:bodyPr>
          <a:lstStyle/>
          <a:p>
            <a:pPr algn="ctr">
              <a:spcBef>
                <a:spcPct val="140000"/>
              </a:spcBef>
              <a:buClr>
                <a:schemeClr val="tx1"/>
              </a:buClr>
              <a:buSzPct val="60000"/>
              <a:buFont typeface="Wingdings" pitchFamily="2" charset="2"/>
              <a:buNone/>
            </a:pPr>
            <a:r>
              <a:rPr lang="en-US" sz="2100"/>
              <a:t>49.1% GED diploma</a:t>
            </a:r>
          </a:p>
        </p:txBody>
      </p:sp>
      <p:sp>
        <p:nvSpPr>
          <p:cNvPr id="57355" name="Rectangle 10"/>
          <p:cNvSpPr>
            <a:spLocks noChangeArrowheads="1"/>
          </p:cNvSpPr>
          <p:nvPr/>
        </p:nvSpPr>
        <p:spPr bwMode="auto">
          <a:xfrm>
            <a:off x="4459288" y="3697288"/>
            <a:ext cx="3557587" cy="415925"/>
          </a:xfrm>
          <a:prstGeom prst="rect">
            <a:avLst/>
          </a:prstGeom>
          <a:solidFill>
            <a:schemeClr val="bg1"/>
          </a:solidFill>
          <a:ln w="9525">
            <a:noFill/>
            <a:miter lim="800000"/>
            <a:headEnd/>
            <a:tailEnd/>
          </a:ln>
        </p:spPr>
        <p:txBody>
          <a:bodyPr wrap="none">
            <a:spAutoFit/>
          </a:bodyPr>
          <a:lstStyle/>
          <a:p>
            <a:pPr algn="ctr">
              <a:spcBef>
                <a:spcPct val="140000"/>
              </a:spcBef>
              <a:buClr>
                <a:schemeClr val="tx1"/>
              </a:buClr>
              <a:buSzPct val="60000"/>
              <a:buFont typeface="Wingdings" pitchFamily="2" charset="2"/>
              <a:buNone/>
            </a:pPr>
            <a:r>
              <a:rPr lang="en-US" sz="2100"/>
              <a:t>25.1% High school graduate</a:t>
            </a:r>
          </a:p>
        </p:txBody>
      </p:sp>
      <p:sp>
        <p:nvSpPr>
          <p:cNvPr id="57356" name="Text Box 11"/>
          <p:cNvSpPr txBox="1">
            <a:spLocks noChangeArrowheads="1"/>
          </p:cNvSpPr>
          <p:nvPr/>
        </p:nvSpPr>
        <p:spPr bwMode="auto">
          <a:xfrm>
            <a:off x="4489450" y="4343400"/>
            <a:ext cx="2640013" cy="412750"/>
          </a:xfrm>
          <a:prstGeom prst="rect">
            <a:avLst/>
          </a:prstGeom>
          <a:solidFill>
            <a:schemeClr val="bg1"/>
          </a:solidFill>
          <a:ln w="9525">
            <a:noFill/>
            <a:miter lim="800000"/>
            <a:headEnd/>
            <a:tailEnd/>
          </a:ln>
        </p:spPr>
        <p:txBody>
          <a:bodyPr>
            <a:spAutoFit/>
          </a:bodyPr>
          <a:lstStyle/>
          <a:p>
            <a:pPr>
              <a:spcBef>
                <a:spcPct val="140000"/>
              </a:spcBef>
              <a:buClr>
                <a:schemeClr val="tx1"/>
              </a:buClr>
              <a:buSzPct val="60000"/>
              <a:buFont typeface="Wingdings" pitchFamily="2" charset="2"/>
              <a:buNone/>
            </a:pPr>
            <a:r>
              <a:rPr lang="en-US" sz="2100"/>
              <a:t>23.3% Some college</a:t>
            </a:r>
          </a:p>
        </p:txBody>
      </p:sp>
      <p:sp>
        <p:nvSpPr>
          <p:cNvPr id="57357" name="Text Box 12"/>
          <p:cNvSpPr txBox="1">
            <a:spLocks noChangeArrowheads="1"/>
          </p:cNvSpPr>
          <p:nvPr/>
        </p:nvSpPr>
        <p:spPr bwMode="auto">
          <a:xfrm>
            <a:off x="4489450" y="5735638"/>
            <a:ext cx="3054350" cy="412750"/>
          </a:xfrm>
          <a:prstGeom prst="rect">
            <a:avLst/>
          </a:prstGeom>
          <a:solidFill>
            <a:schemeClr val="bg1"/>
          </a:solidFill>
          <a:ln w="9525">
            <a:noFill/>
            <a:miter lim="800000"/>
            <a:headEnd/>
            <a:tailEnd/>
          </a:ln>
        </p:spPr>
        <p:txBody>
          <a:bodyPr>
            <a:spAutoFit/>
          </a:bodyPr>
          <a:lstStyle/>
          <a:p>
            <a:pPr>
              <a:spcBef>
                <a:spcPct val="140000"/>
              </a:spcBef>
              <a:buClr>
                <a:schemeClr val="tx1"/>
              </a:buClr>
              <a:buSzPct val="60000"/>
              <a:buFont typeface="Wingdings" pitchFamily="2" charset="2"/>
              <a:buNone/>
            </a:pPr>
            <a:r>
              <a:rPr lang="en-US" sz="2100"/>
              <a:t> 5.6% Graduate degree</a:t>
            </a:r>
          </a:p>
        </p:txBody>
      </p:sp>
      <p:sp>
        <p:nvSpPr>
          <p:cNvPr id="57358" name="Text Box 12"/>
          <p:cNvSpPr txBox="1">
            <a:spLocks noChangeArrowheads="1"/>
          </p:cNvSpPr>
          <p:nvPr/>
        </p:nvSpPr>
        <p:spPr bwMode="auto">
          <a:xfrm>
            <a:off x="4648200" y="6343650"/>
            <a:ext cx="4167188" cy="523875"/>
          </a:xfrm>
          <a:prstGeom prst="rect">
            <a:avLst/>
          </a:prstGeom>
          <a:noFill/>
          <a:ln w="9525">
            <a:noFill/>
            <a:miter lim="800000"/>
            <a:headEnd/>
            <a:tailEnd/>
          </a:ln>
        </p:spPr>
        <p:txBody>
          <a:bodyPr>
            <a:spAutoFit/>
          </a:bodyPr>
          <a:lstStyle/>
          <a:p>
            <a:pPr algn="r">
              <a:spcBef>
                <a:spcPct val="100000"/>
              </a:spcBef>
              <a:buClr>
                <a:schemeClr val="tx1"/>
              </a:buClr>
              <a:buSzPct val="60000"/>
              <a:buFont typeface="Wingdings" pitchFamily="2" charset="2"/>
              <a:buNone/>
            </a:pPr>
            <a:r>
              <a:rPr lang="en-US" altLang="en-US" sz="1400"/>
              <a:t>Centers for Disease Control and Prevention (CDC). (2010). </a:t>
            </a:r>
            <a:r>
              <a:rPr lang="en-US" altLang="en-US" sz="1400" i="1"/>
              <a:t>MMWR </a:t>
            </a:r>
            <a:r>
              <a:rPr lang="en-US" altLang="en-US" sz="1400"/>
              <a:t>59:1135–1140.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normAutofit fontScale="90000"/>
          </a:bodyPr>
          <a:lstStyle/>
          <a:p>
            <a:pPr fontAlgn="auto">
              <a:spcAft>
                <a:spcPts val="0"/>
              </a:spcAft>
              <a:defRPr/>
            </a:pPr>
            <a:r>
              <a:rPr lang="en-US" sz="4000" dirty="0" smtClean="0">
                <a:latin typeface="+mn-lt"/>
              </a:rPr>
              <a:t>Smoking and Mental Illness: </a:t>
            </a:r>
            <a:br>
              <a:rPr lang="en-US" sz="4000" dirty="0" smtClean="0">
                <a:latin typeface="+mn-lt"/>
              </a:rPr>
            </a:br>
            <a:r>
              <a:rPr lang="en-US" sz="4000" dirty="0" smtClean="0">
                <a:latin typeface="+mn-lt"/>
              </a:rPr>
              <a:t>The Heavy Burden</a:t>
            </a:r>
          </a:p>
        </p:txBody>
      </p:sp>
      <p:sp>
        <p:nvSpPr>
          <p:cNvPr id="58371" name="Rectangle 3"/>
          <p:cNvSpPr>
            <a:spLocks noGrp="1" noChangeArrowheads="1"/>
          </p:cNvSpPr>
          <p:nvPr>
            <p:ph type="body" idx="1"/>
          </p:nvPr>
        </p:nvSpPr>
        <p:spPr/>
        <p:txBody>
          <a:bodyPr/>
          <a:lstStyle/>
          <a:p>
            <a:pPr>
              <a:lnSpc>
                <a:spcPct val="90000"/>
              </a:lnSpc>
            </a:pPr>
            <a:r>
              <a:rPr lang="en-US" sz="2400" smtClean="0"/>
              <a:t>200,000 annual deaths from smoking occur among patients with SMI and/or substance abuse</a:t>
            </a:r>
          </a:p>
          <a:p>
            <a:pPr>
              <a:lnSpc>
                <a:spcPct val="90000"/>
              </a:lnSpc>
            </a:pPr>
            <a:r>
              <a:rPr lang="en-US" sz="2400" smtClean="0"/>
              <a:t>This population consumes 44% of all cigarettes sold in the United States</a:t>
            </a:r>
          </a:p>
          <a:p>
            <a:pPr>
              <a:lnSpc>
                <a:spcPct val="90000"/>
              </a:lnSpc>
              <a:buFont typeface="Wingdings" pitchFamily="2" charset="2"/>
              <a:buNone/>
            </a:pPr>
            <a:r>
              <a:rPr lang="en-US" sz="2400" smtClean="0"/>
              <a:t>	-- higher prevalence</a:t>
            </a:r>
          </a:p>
          <a:p>
            <a:pPr>
              <a:lnSpc>
                <a:spcPct val="90000"/>
              </a:lnSpc>
              <a:buFont typeface="Wingdings" pitchFamily="2" charset="2"/>
              <a:buNone/>
            </a:pPr>
            <a:r>
              <a:rPr lang="en-US" sz="2400" smtClean="0"/>
              <a:t>	-- smoke more</a:t>
            </a:r>
          </a:p>
          <a:p>
            <a:pPr>
              <a:lnSpc>
                <a:spcPct val="90000"/>
              </a:lnSpc>
              <a:buFont typeface="Wingdings" pitchFamily="2" charset="2"/>
              <a:buNone/>
            </a:pPr>
            <a:r>
              <a:rPr lang="en-US" sz="2400" smtClean="0"/>
              <a:t>	-- more likely to smoke down to the butt</a:t>
            </a:r>
          </a:p>
          <a:p>
            <a:pPr>
              <a:lnSpc>
                <a:spcPct val="90000"/>
              </a:lnSpc>
            </a:pPr>
            <a:r>
              <a:rPr lang="en-US" sz="2400" smtClean="0"/>
              <a:t>People with SMI die on average 25 years earlier than others, and smoking is a large contributor to that early mortality </a:t>
            </a:r>
          </a:p>
          <a:p>
            <a:pPr>
              <a:lnSpc>
                <a:spcPct val="90000"/>
              </a:lnSpc>
            </a:pPr>
            <a:r>
              <a:rPr lang="en-US" sz="2400" smtClean="0"/>
              <a:t>Social isolation from smoking compounds the social stigma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98500" y="241300"/>
            <a:ext cx="7924800" cy="1143000"/>
          </a:xfrm>
          <a:prstGeom prst="rect">
            <a:avLst/>
          </a:prstGeom>
          <a:noFill/>
          <a:ln w="9525">
            <a:noFill/>
            <a:miter lim="800000"/>
            <a:headEnd/>
            <a:tailEnd/>
          </a:ln>
          <a:effectLst/>
        </p:spPr>
        <p:txBody>
          <a:bodyPr anchor="ctr"/>
          <a:lstStyle/>
          <a:p>
            <a:pPr algn="ctr" eaLnBrk="0" hangingPunct="0"/>
            <a:r>
              <a:rPr lang="en-US" sz="4600">
                <a:solidFill>
                  <a:schemeClr val="tx2"/>
                </a:solidFill>
              </a:rPr>
              <a:t>Youth Targeting</a:t>
            </a:r>
          </a:p>
        </p:txBody>
      </p:sp>
      <p:sp>
        <p:nvSpPr>
          <p:cNvPr id="59395" name="Rectangle 3"/>
          <p:cNvSpPr>
            <a:spLocks noChangeArrowheads="1"/>
          </p:cNvSpPr>
          <p:nvPr/>
        </p:nvSpPr>
        <p:spPr bwMode="auto">
          <a:xfrm>
            <a:off x="533400" y="1600200"/>
            <a:ext cx="8153400" cy="4267200"/>
          </a:xfrm>
          <a:prstGeom prst="rect">
            <a:avLst/>
          </a:prstGeom>
          <a:noFill/>
          <a:ln w="9525">
            <a:noFill/>
            <a:miter lim="800000"/>
            <a:headEnd/>
            <a:tailEnd/>
          </a:ln>
          <a:effectLst/>
        </p:spPr>
        <p:txBody>
          <a:bodyPr/>
          <a:lstStyle/>
          <a:p>
            <a:pPr marL="342900" indent="-342900" eaLnBrk="0" hangingPunct="0">
              <a:spcBef>
                <a:spcPct val="20000"/>
              </a:spcBef>
            </a:pPr>
            <a:endParaRPr lang="en-US" sz="2000" b="1">
              <a:solidFill>
                <a:srgbClr val="000000"/>
              </a:solidFill>
            </a:endParaRPr>
          </a:p>
        </p:txBody>
      </p:sp>
      <p:sp>
        <p:nvSpPr>
          <p:cNvPr id="59396" name="Rectangle 4"/>
          <p:cNvSpPr>
            <a:spLocks noChangeArrowheads="1"/>
          </p:cNvSpPr>
          <p:nvPr/>
        </p:nvSpPr>
        <p:spPr bwMode="auto">
          <a:xfrm>
            <a:off x="25400" y="1524000"/>
            <a:ext cx="4991100" cy="3352800"/>
          </a:xfrm>
          <a:prstGeom prst="rect">
            <a:avLst/>
          </a:prstGeom>
          <a:noFill/>
          <a:ln w="9525">
            <a:noFill/>
            <a:miter lim="800000"/>
            <a:headEnd/>
            <a:tailEnd/>
          </a:ln>
          <a:effectLst/>
        </p:spPr>
        <p:txBody>
          <a:bodyPr/>
          <a:lstStyle/>
          <a:p>
            <a:pPr marL="342900" indent="-342900" eaLnBrk="0" hangingPunct="0">
              <a:spcBef>
                <a:spcPct val="20000"/>
              </a:spcBef>
            </a:pPr>
            <a:r>
              <a:rPr lang="en-US" sz="2800">
                <a:solidFill>
                  <a:schemeClr val="tx2"/>
                </a:solidFill>
              </a:rPr>
              <a:t>“If our Company is to survive and prosper, over the long term, we must get our share of the youth market.”</a:t>
            </a:r>
          </a:p>
          <a:p>
            <a:pPr marL="1600200" lvl="3" indent="-228600" eaLnBrk="0" hangingPunct="0">
              <a:spcBef>
                <a:spcPct val="20000"/>
              </a:spcBef>
              <a:buFontTx/>
              <a:buChar char="–"/>
            </a:pPr>
            <a:r>
              <a:rPr lang="en-US" sz="2000">
                <a:solidFill>
                  <a:schemeClr val="tx2"/>
                </a:solidFill>
              </a:rPr>
              <a:t>RJ Reynolds planning memorandum 1973</a:t>
            </a:r>
            <a:endParaRPr lang="en-US">
              <a:solidFill>
                <a:schemeClr val="tx2"/>
              </a:solidFill>
            </a:endParaRPr>
          </a:p>
        </p:txBody>
      </p:sp>
      <p:pic>
        <p:nvPicPr>
          <p:cNvPr id="59397" name="Picture 6" descr="C:\Documents and Settings\morrisc\My Documents\Training &amp; Conference Presentations\Potential Slides &amp; Pics\smokeless pics\Orbs[1].JPG"/>
          <p:cNvPicPr>
            <a:picLocks noChangeAspect="1" noChangeArrowheads="1"/>
          </p:cNvPicPr>
          <p:nvPr/>
        </p:nvPicPr>
        <p:blipFill>
          <a:blip r:embed="rId3" cstate="print"/>
          <a:srcRect/>
          <a:stretch>
            <a:fillRect/>
          </a:stretch>
        </p:blipFill>
        <p:spPr bwMode="auto">
          <a:xfrm>
            <a:off x="2114550" y="4114800"/>
            <a:ext cx="2965450" cy="2227263"/>
          </a:xfrm>
          <a:prstGeom prst="rect">
            <a:avLst/>
          </a:prstGeom>
          <a:noFill/>
          <a:ln w="9525">
            <a:noFill/>
            <a:miter lim="800000"/>
            <a:headEnd/>
            <a:tailEnd/>
          </a:ln>
        </p:spPr>
      </p:pic>
      <p:pic>
        <p:nvPicPr>
          <p:cNvPr id="59398" name="Picture 1"/>
          <p:cNvPicPr>
            <a:picLocks noChangeAspect="1"/>
          </p:cNvPicPr>
          <p:nvPr/>
        </p:nvPicPr>
        <p:blipFill>
          <a:blip r:embed="rId4" cstate="print"/>
          <a:srcRect/>
          <a:stretch>
            <a:fillRect/>
          </a:stretch>
        </p:blipFill>
        <p:spPr bwMode="auto">
          <a:xfrm>
            <a:off x="5638800" y="1676400"/>
            <a:ext cx="28575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cstate="print"/>
          <a:srcRect/>
          <a:stretch>
            <a:fillRect/>
          </a:stretch>
        </p:blipFill>
        <p:spPr bwMode="auto">
          <a:xfrm>
            <a:off x="0" y="-228600"/>
            <a:ext cx="9144000" cy="716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ChangeArrowheads="1"/>
          </p:cNvSpPr>
          <p:nvPr/>
        </p:nvSpPr>
        <p:spPr bwMode="auto">
          <a:xfrm>
            <a:off x="685800" y="2057400"/>
            <a:ext cx="7848600" cy="3657600"/>
          </a:xfrm>
          <a:prstGeom prst="rect">
            <a:avLst/>
          </a:prstGeom>
          <a:noFill/>
          <a:ln w="9525">
            <a:noFill/>
            <a:miter lim="800000"/>
            <a:headEnd/>
            <a:tailEnd/>
          </a:ln>
        </p:spPr>
        <p:txBody>
          <a:bodyPr/>
          <a:lstStyle/>
          <a:p>
            <a:pPr marL="400050" indent="-400050" eaLnBrk="0" hangingPunct="0">
              <a:spcBef>
                <a:spcPct val="40000"/>
              </a:spcBef>
              <a:spcAft>
                <a:spcPct val="40000"/>
              </a:spcAft>
              <a:buFontTx/>
              <a:buChar char="•"/>
            </a:pPr>
            <a:endParaRPr lang="en-US" sz="2400"/>
          </a:p>
        </p:txBody>
      </p:sp>
      <p:sp>
        <p:nvSpPr>
          <p:cNvPr id="61443" name="Slide Number Placeholder 3"/>
          <p:cNvSpPr txBox="1">
            <a:spLocks noGrp="1"/>
          </p:cNvSpPr>
          <p:nvPr/>
        </p:nvSpPr>
        <p:spPr bwMode="auto">
          <a:xfrm>
            <a:off x="7086600" y="6172200"/>
            <a:ext cx="1905000" cy="457200"/>
          </a:xfrm>
          <a:prstGeom prst="rect">
            <a:avLst/>
          </a:prstGeom>
          <a:noFill/>
          <a:ln w="9525">
            <a:noFill/>
            <a:miter lim="800000"/>
            <a:headEnd/>
            <a:tailEnd/>
          </a:ln>
        </p:spPr>
        <p:txBody>
          <a:bodyPr/>
          <a:lstStyle/>
          <a:p>
            <a:pPr algn="r" eaLnBrk="0" hangingPunct="0"/>
            <a:fld id="{E9B8665E-76D1-4C0C-9A5B-0A3B19A5FF6E}" type="slidenum">
              <a:rPr lang="en-US" sz="1000">
                <a:solidFill>
                  <a:srgbClr val="CDC1A7"/>
                </a:solidFill>
                <a:ea typeface="ＭＳ Ｐゴシック" pitchFamily="34" charset="-128"/>
              </a:rPr>
              <a:pPr algn="r" eaLnBrk="0" hangingPunct="0"/>
              <a:t>24</a:t>
            </a:fld>
            <a:endParaRPr lang="en-US" sz="1000">
              <a:solidFill>
                <a:srgbClr val="CDC1A7"/>
              </a:solidFill>
              <a:ea typeface="ＭＳ Ｐゴシック" pitchFamily="34" charset="-128"/>
            </a:endParaRPr>
          </a:p>
        </p:txBody>
      </p:sp>
      <p:sp>
        <p:nvSpPr>
          <p:cNvPr id="61444" name="Rectangle 6"/>
          <p:cNvSpPr>
            <a:spLocks noChangeArrowheads="1"/>
          </p:cNvSpPr>
          <p:nvPr/>
        </p:nvSpPr>
        <p:spPr bwMode="auto">
          <a:xfrm>
            <a:off x="685800" y="2057400"/>
            <a:ext cx="7848600" cy="3657600"/>
          </a:xfrm>
          <a:prstGeom prst="rect">
            <a:avLst/>
          </a:prstGeom>
          <a:noFill/>
          <a:ln w="9525">
            <a:noFill/>
            <a:miter lim="800000"/>
            <a:headEnd/>
            <a:tailEnd/>
          </a:ln>
        </p:spPr>
        <p:txBody>
          <a:bodyPr/>
          <a:lstStyle/>
          <a:p>
            <a:pPr marL="400050" indent="-400050" eaLnBrk="0" hangingPunct="0">
              <a:spcBef>
                <a:spcPct val="40000"/>
              </a:spcBef>
              <a:spcAft>
                <a:spcPct val="40000"/>
              </a:spcAft>
              <a:buFontTx/>
              <a:buChar char="•"/>
            </a:pPr>
            <a:endParaRPr lang="en-US" sz="2400">
              <a:solidFill>
                <a:srgbClr val="000000"/>
              </a:solidFill>
            </a:endParaRPr>
          </a:p>
        </p:txBody>
      </p:sp>
      <p:sp>
        <p:nvSpPr>
          <p:cNvPr id="61445" name="Rectangle 7"/>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r>
              <a:rPr lang="en-US" sz="4600">
                <a:solidFill>
                  <a:schemeClr val="tx2"/>
                </a:solidFill>
              </a:rPr>
              <a:t>Nicotine Effects</a:t>
            </a:r>
          </a:p>
        </p:txBody>
      </p:sp>
      <p:sp>
        <p:nvSpPr>
          <p:cNvPr id="61446" name="Rectangle 8"/>
          <p:cNvSpPr>
            <a:spLocks noChangeArrowheads="1"/>
          </p:cNvSpPr>
          <p:nvPr/>
        </p:nvSpPr>
        <p:spPr bwMode="auto">
          <a:xfrm>
            <a:off x="990600" y="1582738"/>
            <a:ext cx="4032250" cy="4525962"/>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400" b="1">
                <a:solidFill>
                  <a:schemeClr val="tx2"/>
                </a:solidFill>
              </a:rPr>
              <a:t>Receptor Activation</a:t>
            </a:r>
          </a:p>
          <a:p>
            <a:pPr marL="342900" indent="-342900" eaLnBrk="0" hangingPunct="0">
              <a:lnSpc>
                <a:spcPct val="90000"/>
              </a:lnSpc>
              <a:spcBef>
                <a:spcPct val="20000"/>
              </a:spcBef>
              <a:buClr>
                <a:schemeClr val="bg1"/>
              </a:buClr>
              <a:buFontTx/>
              <a:buChar char="•"/>
            </a:pPr>
            <a:r>
              <a:rPr lang="en-US" sz="2000">
                <a:solidFill>
                  <a:schemeClr val="tx2"/>
                </a:solidFill>
              </a:rPr>
              <a:t>Increase arousal</a:t>
            </a:r>
          </a:p>
          <a:p>
            <a:pPr marL="342900" indent="-342900" eaLnBrk="0" hangingPunct="0">
              <a:lnSpc>
                <a:spcPct val="90000"/>
              </a:lnSpc>
              <a:spcBef>
                <a:spcPct val="20000"/>
              </a:spcBef>
              <a:buClr>
                <a:schemeClr val="bg1"/>
              </a:buClr>
              <a:buFontTx/>
              <a:buChar char="•"/>
            </a:pPr>
            <a:r>
              <a:rPr lang="en-US" sz="2000">
                <a:solidFill>
                  <a:schemeClr val="tx2"/>
                </a:solidFill>
              </a:rPr>
              <a:t>Heighten attention</a:t>
            </a:r>
          </a:p>
          <a:p>
            <a:pPr marL="342900" indent="-342900" eaLnBrk="0" hangingPunct="0">
              <a:lnSpc>
                <a:spcPct val="90000"/>
              </a:lnSpc>
              <a:spcBef>
                <a:spcPct val="20000"/>
              </a:spcBef>
              <a:buClr>
                <a:schemeClr val="bg1"/>
              </a:buClr>
              <a:buFontTx/>
              <a:buChar char="•"/>
            </a:pPr>
            <a:r>
              <a:rPr lang="en-US" sz="2000">
                <a:solidFill>
                  <a:schemeClr val="tx2"/>
                </a:solidFill>
              </a:rPr>
              <a:t>Influence stages of sleep</a:t>
            </a:r>
          </a:p>
          <a:p>
            <a:pPr marL="342900" indent="-342900" eaLnBrk="0" hangingPunct="0">
              <a:lnSpc>
                <a:spcPct val="90000"/>
              </a:lnSpc>
              <a:spcBef>
                <a:spcPct val="20000"/>
              </a:spcBef>
              <a:buClr>
                <a:schemeClr val="bg1"/>
              </a:buClr>
              <a:buFontTx/>
              <a:buChar char="•"/>
            </a:pPr>
            <a:r>
              <a:rPr lang="en-US" sz="2000">
                <a:solidFill>
                  <a:schemeClr val="tx2"/>
                </a:solidFill>
              </a:rPr>
              <a:t>Produce states of pleasure</a:t>
            </a:r>
          </a:p>
          <a:p>
            <a:pPr marL="342900" indent="-342900" eaLnBrk="0" hangingPunct="0">
              <a:lnSpc>
                <a:spcPct val="90000"/>
              </a:lnSpc>
              <a:spcBef>
                <a:spcPct val="20000"/>
              </a:spcBef>
              <a:buClr>
                <a:schemeClr val="bg1"/>
              </a:buClr>
              <a:buFontTx/>
              <a:buChar char="•"/>
            </a:pPr>
            <a:r>
              <a:rPr lang="en-US" sz="2000">
                <a:solidFill>
                  <a:schemeClr val="tx2"/>
                </a:solidFill>
              </a:rPr>
              <a:t>Decrease fatigue</a:t>
            </a:r>
          </a:p>
          <a:p>
            <a:pPr marL="342900" indent="-342900" eaLnBrk="0" hangingPunct="0">
              <a:lnSpc>
                <a:spcPct val="90000"/>
              </a:lnSpc>
              <a:spcBef>
                <a:spcPct val="20000"/>
              </a:spcBef>
              <a:buClr>
                <a:schemeClr val="bg1"/>
              </a:buClr>
              <a:buFontTx/>
              <a:buChar char="•"/>
            </a:pPr>
            <a:r>
              <a:rPr lang="en-US" sz="2000">
                <a:solidFill>
                  <a:schemeClr val="tx2"/>
                </a:solidFill>
              </a:rPr>
              <a:t>Decrease anxiety</a:t>
            </a:r>
          </a:p>
          <a:p>
            <a:pPr marL="342900" indent="-342900" eaLnBrk="0" hangingPunct="0">
              <a:lnSpc>
                <a:spcPct val="90000"/>
              </a:lnSpc>
              <a:spcBef>
                <a:spcPct val="20000"/>
              </a:spcBef>
              <a:buClr>
                <a:schemeClr val="bg1"/>
              </a:buClr>
              <a:buFontTx/>
              <a:buChar char="•"/>
            </a:pPr>
            <a:r>
              <a:rPr lang="en-US" sz="2000">
                <a:solidFill>
                  <a:schemeClr val="tx2"/>
                </a:solidFill>
              </a:rPr>
              <a:t>Reduce pain</a:t>
            </a:r>
          </a:p>
          <a:p>
            <a:pPr marL="342900" indent="-342900" eaLnBrk="0" hangingPunct="0">
              <a:lnSpc>
                <a:spcPct val="90000"/>
              </a:lnSpc>
              <a:spcBef>
                <a:spcPct val="20000"/>
              </a:spcBef>
              <a:buClr>
                <a:schemeClr val="bg1"/>
              </a:buClr>
              <a:buFontTx/>
              <a:buChar char="•"/>
            </a:pPr>
            <a:r>
              <a:rPr lang="en-US" sz="2000">
                <a:solidFill>
                  <a:schemeClr val="tx2"/>
                </a:solidFill>
              </a:rPr>
              <a:t>Improve cognitive function</a:t>
            </a:r>
          </a:p>
          <a:p>
            <a:pPr marL="342900" indent="-342900" eaLnBrk="0" hangingPunct="0">
              <a:lnSpc>
                <a:spcPct val="90000"/>
              </a:lnSpc>
              <a:spcBef>
                <a:spcPct val="20000"/>
              </a:spcBef>
              <a:buFontTx/>
              <a:buChar char="•"/>
            </a:pPr>
            <a:endParaRPr lang="en-US" sz="2000">
              <a:solidFill>
                <a:srgbClr val="000000"/>
              </a:solidFill>
            </a:endParaRPr>
          </a:p>
        </p:txBody>
      </p:sp>
      <p:sp>
        <p:nvSpPr>
          <p:cNvPr id="61447" name="Rectangle 9"/>
          <p:cNvSpPr>
            <a:spLocks noChangeArrowheads="1"/>
          </p:cNvSpPr>
          <p:nvPr/>
        </p:nvSpPr>
        <p:spPr bwMode="auto">
          <a:xfrm>
            <a:off x="4794250" y="1546225"/>
            <a:ext cx="4356100" cy="3436938"/>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400" b="1">
                <a:solidFill>
                  <a:schemeClr val="tx2"/>
                </a:solidFill>
              </a:rPr>
              <a:t>Withdrawal Symptoms</a:t>
            </a:r>
          </a:p>
          <a:p>
            <a:pPr marL="342900" indent="-342900" eaLnBrk="0" hangingPunct="0">
              <a:lnSpc>
                <a:spcPct val="90000"/>
              </a:lnSpc>
              <a:spcBef>
                <a:spcPct val="20000"/>
              </a:spcBef>
              <a:buClr>
                <a:schemeClr val="bg1"/>
              </a:buClr>
              <a:buFontTx/>
              <a:buChar char="•"/>
            </a:pPr>
            <a:r>
              <a:rPr lang="en-US" sz="2000">
                <a:solidFill>
                  <a:schemeClr val="tx2"/>
                </a:solidFill>
              </a:rPr>
              <a:t>Mentally sluggish</a:t>
            </a:r>
          </a:p>
          <a:p>
            <a:pPr marL="342900" indent="-342900" eaLnBrk="0" hangingPunct="0">
              <a:lnSpc>
                <a:spcPct val="90000"/>
              </a:lnSpc>
              <a:spcBef>
                <a:spcPct val="20000"/>
              </a:spcBef>
              <a:buClr>
                <a:schemeClr val="bg1"/>
              </a:buClr>
              <a:buFontTx/>
              <a:buChar char="•"/>
            </a:pPr>
            <a:r>
              <a:rPr lang="en-US" sz="2000">
                <a:solidFill>
                  <a:schemeClr val="tx2"/>
                </a:solidFill>
              </a:rPr>
              <a:t>Inattentive</a:t>
            </a:r>
          </a:p>
          <a:p>
            <a:pPr marL="342900" indent="-342900" eaLnBrk="0" hangingPunct="0">
              <a:lnSpc>
                <a:spcPct val="90000"/>
              </a:lnSpc>
              <a:spcBef>
                <a:spcPct val="20000"/>
              </a:spcBef>
              <a:buClr>
                <a:schemeClr val="bg1"/>
              </a:buClr>
              <a:buFontTx/>
              <a:buChar char="•"/>
            </a:pPr>
            <a:r>
              <a:rPr lang="en-US" sz="2000">
                <a:solidFill>
                  <a:schemeClr val="tx2"/>
                </a:solidFill>
              </a:rPr>
              <a:t>Insomnia</a:t>
            </a:r>
          </a:p>
          <a:p>
            <a:pPr marL="342900" indent="-342900" eaLnBrk="0" hangingPunct="0">
              <a:lnSpc>
                <a:spcPct val="90000"/>
              </a:lnSpc>
              <a:spcBef>
                <a:spcPct val="20000"/>
              </a:spcBef>
              <a:buClr>
                <a:schemeClr val="bg1"/>
              </a:buClr>
              <a:buFontTx/>
              <a:buChar char="•"/>
            </a:pPr>
            <a:r>
              <a:rPr lang="en-US" sz="2000">
                <a:solidFill>
                  <a:schemeClr val="tx2"/>
                </a:solidFill>
              </a:rPr>
              <a:t>Boredom and dysphoria</a:t>
            </a:r>
          </a:p>
          <a:p>
            <a:pPr marL="342900" indent="-342900" eaLnBrk="0" hangingPunct="0">
              <a:lnSpc>
                <a:spcPct val="90000"/>
              </a:lnSpc>
              <a:spcBef>
                <a:spcPct val="20000"/>
              </a:spcBef>
              <a:buClr>
                <a:schemeClr val="bg1"/>
              </a:buClr>
              <a:buFontTx/>
              <a:buChar char="•"/>
            </a:pPr>
            <a:r>
              <a:rPr lang="en-US" sz="2000">
                <a:solidFill>
                  <a:schemeClr val="tx2"/>
                </a:solidFill>
              </a:rPr>
              <a:t>Fatigue</a:t>
            </a:r>
          </a:p>
          <a:p>
            <a:pPr marL="342900" indent="-342900" eaLnBrk="0" hangingPunct="0">
              <a:lnSpc>
                <a:spcPct val="90000"/>
              </a:lnSpc>
              <a:spcBef>
                <a:spcPct val="20000"/>
              </a:spcBef>
              <a:buClr>
                <a:schemeClr val="bg1"/>
              </a:buClr>
              <a:buFontTx/>
              <a:buChar char="•"/>
            </a:pPr>
            <a:r>
              <a:rPr lang="en-US" sz="2000">
                <a:solidFill>
                  <a:schemeClr val="tx2"/>
                </a:solidFill>
              </a:rPr>
              <a:t>Anxiety</a:t>
            </a:r>
          </a:p>
          <a:p>
            <a:pPr marL="342900" indent="-342900" eaLnBrk="0" hangingPunct="0">
              <a:lnSpc>
                <a:spcPct val="90000"/>
              </a:lnSpc>
              <a:spcBef>
                <a:spcPct val="20000"/>
              </a:spcBef>
              <a:buClr>
                <a:schemeClr val="bg1"/>
              </a:buClr>
              <a:buFontTx/>
              <a:buChar char="•"/>
            </a:pPr>
            <a:r>
              <a:rPr lang="en-US" sz="2000">
                <a:solidFill>
                  <a:schemeClr val="tx2"/>
                </a:solidFill>
              </a:rPr>
              <a:t>Increase pain sensitivity</a:t>
            </a:r>
          </a:p>
          <a:p>
            <a:pPr marL="342900" indent="-342900" eaLnBrk="0" hangingPunct="0">
              <a:lnSpc>
                <a:spcPct val="90000"/>
              </a:lnSpc>
              <a:spcBef>
                <a:spcPct val="20000"/>
              </a:spcBef>
              <a:buClr>
                <a:schemeClr val="bg1"/>
              </a:buClr>
              <a:buFontTx/>
              <a:buChar char="•"/>
            </a:pPr>
            <a:r>
              <a:rPr lang="en-US" sz="2000">
                <a:solidFill>
                  <a:schemeClr val="tx2"/>
                </a:solidFill>
              </a:rPr>
              <a:t>Decrease cognitive function</a:t>
            </a:r>
          </a:p>
          <a:p>
            <a:pPr marL="342900" indent="-342900" eaLnBrk="0" hangingPunct="0">
              <a:lnSpc>
                <a:spcPct val="90000"/>
              </a:lnSpc>
              <a:spcBef>
                <a:spcPct val="20000"/>
              </a:spcBef>
            </a:pPr>
            <a:endParaRPr lang="en-US" sz="2000">
              <a:solidFill>
                <a:srgbClr val="000000"/>
              </a:solidFill>
            </a:endParaRPr>
          </a:p>
          <a:p>
            <a:pPr marL="342900" indent="-342900" eaLnBrk="0" hangingPunct="0">
              <a:lnSpc>
                <a:spcPct val="90000"/>
              </a:lnSpc>
              <a:spcBef>
                <a:spcPct val="20000"/>
              </a:spcBef>
            </a:pPr>
            <a:endParaRPr lang="en-US" sz="2000">
              <a:solidFill>
                <a:srgbClr val="000000"/>
              </a:solidFill>
            </a:endParaRPr>
          </a:p>
        </p:txBody>
      </p:sp>
      <p:sp>
        <p:nvSpPr>
          <p:cNvPr id="61448" name="Text Box 10"/>
          <p:cNvSpPr txBox="1">
            <a:spLocks noChangeArrowheads="1"/>
          </p:cNvSpPr>
          <p:nvPr/>
        </p:nvSpPr>
        <p:spPr bwMode="auto">
          <a:xfrm>
            <a:off x="5715000" y="5486400"/>
            <a:ext cx="2895600" cy="366713"/>
          </a:xfrm>
          <a:prstGeom prst="rect">
            <a:avLst/>
          </a:prstGeom>
          <a:noFill/>
          <a:ln w="9525">
            <a:noFill/>
            <a:miter lim="800000"/>
            <a:headEnd/>
            <a:tailEnd/>
          </a:ln>
        </p:spPr>
        <p:txBody>
          <a:bodyPr>
            <a:spAutoFit/>
          </a:bodyPr>
          <a:lstStyle/>
          <a:p>
            <a:pPr eaLnBrk="0" hangingPunct="0">
              <a:spcBef>
                <a:spcPct val="50000"/>
              </a:spcBef>
            </a:pPr>
            <a:endParaRPr lang="en-US">
              <a:solidFill>
                <a:srgbClr val="000000"/>
              </a:solidFill>
              <a:latin typeface="Tahoma" pitchFamily="34" charset="0"/>
              <a:ea typeface="ＭＳ Ｐゴシック" pitchFamily="34" charset="-128"/>
            </a:endParaRPr>
          </a:p>
        </p:txBody>
      </p:sp>
      <p:sp>
        <p:nvSpPr>
          <p:cNvPr id="61449" name="Text Box 11"/>
          <p:cNvSpPr txBox="1">
            <a:spLocks noChangeArrowheads="1"/>
          </p:cNvSpPr>
          <p:nvPr/>
        </p:nvSpPr>
        <p:spPr bwMode="auto">
          <a:xfrm>
            <a:off x="4267200" y="5257800"/>
            <a:ext cx="3581400" cy="366713"/>
          </a:xfrm>
          <a:prstGeom prst="rect">
            <a:avLst/>
          </a:prstGeom>
          <a:noFill/>
          <a:ln w="9525">
            <a:noFill/>
            <a:miter lim="800000"/>
            <a:headEnd/>
            <a:tailEnd/>
          </a:ln>
        </p:spPr>
        <p:txBody>
          <a:bodyPr>
            <a:spAutoFit/>
          </a:bodyPr>
          <a:lstStyle/>
          <a:p>
            <a:pPr eaLnBrk="0" hangingPunct="0">
              <a:spcBef>
                <a:spcPct val="50000"/>
              </a:spcBef>
            </a:pPr>
            <a:endParaRPr lang="en-US">
              <a:solidFill>
                <a:srgbClr val="000000"/>
              </a:solidFill>
              <a:latin typeface="Tahoma" pitchFamily="34" charset="0"/>
              <a:ea typeface="ＭＳ Ｐゴシック" pitchFamily="34" charset="-128"/>
            </a:endParaRPr>
          </a:p>
        </p:txBody>
      </p:sp>
      <p:sp>
        <p:nvSpPr>
          <p:cNvPr id="61450" name="Text Box 12"/>
          <p:cNvSpPr txBox="1">
            <a:spLocks noChangeArrowheads="1"/>
          </p:cNvSpPr>
          <p:nvPr/>
        </p:nvSpPr>
        <p:spPr bwMode="auto">
          <a:xfrm>
            <a:off x="4343400" y="5257800"/>
            <a:ext cx="4800600" cy="366713"/>
          </a:xfrm>
          <a:prstGeom prst="rect">
            <a:avLst/>
          </a:prstGeom>
          <a:noFill/>
          <a:ln w="9525">
            <a:noFill/>
            <a:miter lim="800000"/>
            <a:headEnd/>
            <a:tailEnd/>
          </a:ln>
        </p:spPr>
        <p:txBody>
          <a:bodyPr>
            <a:spAutoFit/>
          </a:bodyPr>
          <a:lstStyle/>
          <a:p>
            <a:pPr eaLnBrk="0" hangingPunct="0">
              <a:spcBef>
                <a:spcPct val="50000"/>
              </a:spcBef>
            </a:pPr>
            <a:endParaRPr lang="en-US">
              <a:solidFill>
                <a:srgbClr val="000000"/>
              </a:solidFill>
              <a:latin typeface="Tahoma" pitchFamily="34" charset="0"/>
              <a:ea typeface="ＭＳ Ｐゴシック" pitchFamily="34" charset="-128"/>
            </a:endParaRPr>
          </a:p>
        </p:txBody>
      </p:sp>
      <p:sp>
        <p:nvSpPr>
          <p:cNvPr id="61451" name="Rectangle 13"/>
          <p:cNvSpPr>
            <a:spLocks noChangeArrowheads="1"/>
          </p:cNvSpPr>
          <p:nvPr/>
        </p:nvSpPr>
        <p:spPr bwMode="auto">
          <a:xfrm>
            <a:off x="560388" y="4983163"/>
            <a:ext cx="4773612" cy="11430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61452" name="Text Box 14"/>
          <p:cNvSpPr txBox="1">
            <a:spLocks noChangeArrowheads="1"/>
          </p:cNvSpPr>
          <p:nvPr/>
        </p:nvSpPr>
        <p:spPr bwMode="auto">
          <a:xfrm>
            <a:off x="685800" y="4978400"/>
            <a:ext cx="4648200" cy="1603375"/>
          </a:xfrm>
          <a:prstGeom prst="rect">
            <a:avLst/>
          </a:prstGeom>
          <a:noFill/>
          <a:ln w="9525">
            <a:noFill/>
            <a:miter lim="800000"/>
            <a:headEnd/>
            <a:tailEnd/>
          </a:ln>
        </p:spPr>
        <p:txBody>
          <a:bodyPr>
            <a:spAutoFit/>
          </a:bodyPr>
          <a:lstStyle/>
          <a:p>
            <a:pPr eaLnBrk="0" hangingPunct="0"/>
            <a:r>
              <a:rPr lang="en-US" b="1">
                <a:solidFill>
                  <a:schemeClr val="tx2"/>
                </a:solidFill>
                <a:latin typeface="Tahoma" pitchFamily="34" charset="0"/>
                <a:ea typeface="ＭＳ Ｐゴシック" pitchFamily="34" charset="-128"/>
              </a:rPr>
              <a:t>Most withdrawal symptoms peak 24–48 hr after quitting and subside within 2–4 weeks</a:t>
            </a:r>
          </a:p>
          <a:p>
            <a:pPr eaLnBrk="0" hangingPunct="0"/>
            <a:endParaRPr lang="en-US">
              <a:solidFill>
                <a:srgbClr val="000000"/>
              </a:solidFill>
              <a:latin typeface="Tahoma" pitchFamily="34" charset="0"/>
              <a:ea typeface="ＭＳ Ｐゴシック" pitchFamily="34" charset="-128"/>
            </a:endParaRPr>
          </a:p>
          <a:p>
            <a:pPr eaLnBrk="0" hangingPunct="0">
              <a:spcBef>
                <a:spcPct val="50000"/>
              </a:spcBef>
            </a:pPr>
            <a:endParaRPr lang="en-US">
              <a:solidFill>
                <a:srgbClr val="000000"/>
              </a:solidFill>
              <a:latin typeface="Tahoma"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algn="ctr" fontAlgn="auto">
              <a:spcAft>
                <a:spcPts val="0"/>
              </a:spcAft>
              <a:defRPr/>
            </a:pPr>
            <a:r>
              <a:rPr lang="en-US" dirty="0" smtClean="0">
                <a:latin typeface="+mn-lt"/>
              </a:rPr>
              <a:t>The Real Culprit</a:t>
            </a:r>
          </a:p>
        </p:txBody>
      </p:sp>
      <p:sp>
        <p:nvSpPr>
          <p:cNvPr id="62467" name="Rectangle 3"/>
          <p:cNvSpPr>
            <a:spLocks noGrp="1" noChangeArrowheads="1"/>
          </p:cNvSpPr>
          <p:nvPr>
            <p:ph idx="1"/>
          </p:nvPr>
        </p:nvSpPr>
        <p:spPr>
          <a:xfrm>
            <a:off x="381000" y="1524000"/>
            <a:ext cx="8229600" cy="5029200"/>
          </a:xfrm>
        </p:spPr>
        <p:txBody>
          <a:bodyPr/>
          <a:lstStyle/>
          <a:p>
            <a:pPr>
              <a:spcBef>
                <a:spcPct val="100000"/>
              </a:spcBef>
              <a:buFont typeface="Wingdings" pitchFamily="2" charset="2"/>
              <a:buChar char="n"/>
            </a:pPr>
            <a:r>
              <a:rPr lang="en-US" sz="2800" dirty="0" smtClean="0"/>
              <a:t>It is the smoke, tar, and additives that make people sicken and die. </a:t>
            </a:r>
          </a:p>
          <a:p>
            <a:pPr>
              <a:spcBef>
                <a:spcPct val="100000"/>
              </a:spcBef>
              <a:buFont typeface="Wingdings" pitchFamily="2" charset="2"/>
              <a:buChar char="n"/>
            </a:pPr>
            <a:r>
              <a:rPr lang="en-US" sz="2800" dirty="0" smtClean="0"/>
              <a:t>Nicotine is dangerous because it leads to addiction, and therefore increased exposure tobacco constituents.</a:t>
            </a:r>
          </a:p>
          <a:p>
            <a:pPr>
              <a:spcBef>
                <a:spcPct val="100000"/>
              </a:spcBef>
              <a:buFont typeface="Wingdings" pitchFamily="2" charset="2"/>
              <a:buChar char="n"/>
            </a:pPr>
            <a:r>
              <a:rPr lang="en-US" sz="2800" dirty="0" smtClean="0"/>
              <a:t>Therefore, nicotine replacement therapy is helpful, not harmful. It is a “clean” form of nicotine.</a:t>
            </a:r>
          </a:p>
        </p:txBody>
      </p:sp>
      <p:sp>
        <p:nvSpPr>
          <p:cNvPr id="4" name="Rectangle 9"/>
          <p:cNvSpPr>
            <a:spLocks noGrp="1" noChangeArrowheads="1"/>
          </p:cNvSpPr>
          <p:nvPr>
            <p:ph type="sldNum" sz="quarter" idx="12"/>
          </p:nvPr>
        </p:nvSpPr>
        <p:spPr/>
        <p:txBody>
          <a:bodyPr/>
          <a:lstStyle/>
          <a:p>
            <a:pPr>
              <a:defRPr/>
            </a:pPr>
            <a:fld id="{57BFB567-FA44-440C-B51E-4F617A40C3AD}"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sldNum" sz="quarter" idx="12"/>
          </p:nvPr>
        </p:nvSpPr>
        <p:spPr/>
        <p:txBody>
          <a:bodyPr>
            <a:normAutofit/>
          </a:bodyPr>
          <a:lstStyle/>
          <a:p>
            <a:pPr>
              <a:defRPr/>
            </a:pPr>
            <a:fld id="{AB64E247-8E90-4430-B58F-AA233F520E5C}" type="slidenum">
              <a:rPr lang="en-US"/>
              <a:pPr>
                <a:defRPr/>
              </a:pPr>
              <a:t>27</a:t>
            </a:fld>
            <a:endParaRPr lang="en-US"/>
          </a:p>
        </p:txBody>
      </p:sp>
      <p:sp>
        <p:nvSpPr>
          <p:cNvPr id="17411" name="Rectangle 2"/>
          <p:cNvSpPr>
            <a:spLocks noChangeArrowheads="1"/>
          </p:cNvSpPr>
          <p:nvPr/>
        </p:nvSpPr>
        <p:spPr bwMode="auto">
          <a:xfrm>
            <a:off x="152400" y="228600"/>
            <a:ext cx="8791575" cy="1143000"/>
          </a:xfrm>
          <a:prstGeom prst="rect">
            <a:avLst/>
          </a:prstGeom>
          <a:noFill/>
          <a:ln w="9525">
            <a:noFill/>
            <a:miter lim="800000"/>
            <a:headEnd/>
            <a:tailEnd/>
          </a:ln>
        </p:spPr>
        <p:txBody>
          <a:bodyPr anchor="b"/>
          <a:lstStyle/>
          <a:p>
            <a:pPr algn="ctr">
              <a:defRPr/>
            </a:pPr>
            <a:r>
              <a:rPr lang="en-US" sz="4400" dirty="0">
                <a:latin typeface="+mn-lt"/>
                <a:cs typeface="+mn-cs"/>
              </a:rPr>
              <a:t>QUITTING: HEALTH BENEFITS</a:t>
            </a:r>
          </a:p>
        </p:txBody>
      </p:sp>
      <p:sp>
        <p:nvSpPr>
          <p:cNvPr id="64516" name="Text Box 3"/>
          <p:cNvSpPr txBox="1">
            <a:spLocks noChangeArrowheads="1"/>
          </p:cNvSpPr>
          <p:nvPr/>
        </p:nvSpPr>
        <p:spPr bwMode="auto">
          <a:xfrm>
            <a:off x="5181600" y="2193925"/>
            <a:ext cx="3663950" cy="1958975"/>
          </a:xfrm>
          <a:prstGeom prst="rect">
            <a:avLst/>
          </a:prstGeom>
          <a:solidFill>
            <a:schemeClr val="accent1"/>
          </a:solidFill>
          <a:ln w="57150" algn="ctr">
            <a:noFill/>
            <a:miter lim="800000"/>
            <a:headEnd/>
            <a:tailEnd/>
          </a:ln>
        </p:spPr>
        <p:txBody>
          <a:bodyPr>
            <a:spAutoFit/>
          </a:bodyPr>
          <a:lstStyle/>
          <a:p>
            <a:pPr eaLnBrk="0" hangingPunct="0">
              <a:spcBef>
                <a:spcPct val="40000"/>
              </a:spcBef>
            </a:pPr>
            <a:r>
              <a:rPr kumimoji="1" lang="en-US" b="1"/>
              <a:t>Lung cilia regain normal function</a:t>
            </a:r>
          </a:p>
          <a:p>
            <a:pPr eaLnBrk="0" hangingPunct="0">
              <a:spcBef>
                <a:spcPct val="40000"/>
              </a:spcBef>
            </a:pPr>
            <a:r>
              <a:rPr kumimoji="1" lang="en-US" b="1"/>
              <a:t>Ability to clear lungs of mucus increases</a:t>
            </a:r>
          </a:p>
          <a:p>
            <a:pPr eaLnBrk="0" hangingPunct="0">
              <a:spcBef>
                <a:spcPct val="40000"/>
              </a:spcBef>
            </a:pPr>
            <a:r>
              <a:rPr kumimoji="1" lang="en-US" b="1"/>
              <a:t>Coughing, fatigue, shortness of breath decrease</a:t>
            </a:r>
          </a:p>
        </p:txBody>
      </p:sp>
      <p:sp>
        <p:nvSpPr>
          <p:cNvPr id="64517" name="Text Box 5"/>
          <p:cNvSpPr txBox="1">
            <a:spLocks noChangeArrowheads="1"/>
          </p:cNvSpPr>
          <p:nvPr/>
        </p:nvSpPr>
        <p:spPr bwMode="auto">
          <a:xfrm>
            <a:off x="5181600" y="4295775"/>
            <a:ext cx="3668713" cy="915988"/>
          </a:xfrm>
          <a:prstGeom prst="rect">
            <a:avLst/>
          </a:prstGeom>
          <a:solidFill>
            <a:schemeClr val="accent1"/>
          </a:solidFill>
          <a:ln w="57150" algn="ctr">
            <a:noFill/>
            <a:miter lim="800000"/>
            <a:headEnd/>
            <a:tailEnd/>
          </a:ln>
        </p:spPr>
        <p:txBody>
          <a:bodyPr>
            <a:spAutoFit/>
          </a:bodyPr>
          <a:lstStyle/>
          <a:p>
            <a:pPr eaLnBrk="0" hangingPunct="0">
              <a:spcBef>
                <a:spcPct val="30000"/>
              </a:spcBef>
            </a:pPr>
            <a:r>
              <a:rPr kumimoji="1" lang="en-US" b="1"/>
              <a:t>Risk of stroke is reduced to that of people who have never smoked</a:t>
            </a:r>
          </a:p>
        </p:txBody>
      </p:sp>
      <p:sp>
        <p:nvSpPr>
          <p:cNvPr id="64518" name="Text Box 6"/>
          <p:cNvSpPr txBox="1">
            <a:spLocks noChangeArrowheads="1"/>
          </p:cNvSpPr>
          <p:nvPr/>
        </p:nvSpPr>
        <p:spPr bwMode="auto">
          <a:xfrm>
            <a:off x="217488" y="4572000"/>
            <a:ext cx="3059112" cy="2124075"/>
          </a:xfrm>
          <a:prstGeom prst="rect">
            <a:avLst/>
          </a:prstGeom>
          <a:solidFill>
            <a:schemeClr val="accent1"/>
          </a:solidFill>
          <a:ln w="57150" algn="ctr">
            <a:noFill/>
            <a:miter lim="800000"/>
            <a:headEnd/>
            <a:tailEnd/>
          </a:ln>
        </p:spPr>
        <p:txBody>
          <a:bodyPr>
            <a:spAutoFit/>
          </a:bodyPr>
          <a:lstStyle/>
          <a:p>
            <a:pPr algn="r" eaLnBrk="0" hangingPunct="0">
              <a:spcBef>
                <a:spcPct val="30000"/>
              </a:spcBef>
            </a:pPr>
            <a:r>
              <a:rPr kumimoji="1" lang="en-US" b="1"/>
              <a:t>Lung cancer death rate drops to half that of a continuing smoker</a:t>
            </a:r>
          </a:p>
          <a:p>
            <a:pPr algn="r" eaLnBrk="0" hangingPunct="0">
              <a:spcBef>
                <a:spcPct val="40000"/>
              </a:spcBef>
            </a:pPr>
            <a:r>
              <a:rPr kumimoji="1" lang="en-US" b="1"/>
              <a:t>Risk of cancer of mouth, throat, esophagus, bladder, kidney, pancreas decrease</a:t>
            </a:r>
          </a:p>
        </p:txBody>
      </p:sp>
      <p:sp>
        <p:nvSpPr>
          <p:cNvPr id="64519" name="Text Box 7"/>
          <p:cNvSpPr txBox="1">
            <a:spLocks noChangeArrowheads="1"/>
          </p:cNvSpPr>
          <p:nvPr/>
        </p:nvSpPr>
        <p:spPr bwMode="auto">
          <a:xfrm>
            <a:off x="5181600" y="5772150"/>
            <a:ext cx="3681413" cy="641350"/>
          </a:xfrm>
          <a:prstGeom prst="rect">
            <a:avLst/>
          </a:prstGeom>
          <a:solidFill>
            <a:schemeClr val="accent1"/>
          </a:solidFill>
          <a:ln w="57150" algn="ctr">
            <a:noFill/>
            <a:miter lim="800000"/>
            <a:headEnd/>
            <a:tailEnd/>
          </a:ln>
        </p:spPr>
        <p:txBody>
          <a:bodyPr>
            <a:spAutoFit/>
          </a:bodyPr>
          <a:lstStyle/>
          <a:p>
            <a:pPr eaLnBrk="0" hangingPunct="0">
              <a:spcBef>
                <a:spcPct val="30000"/>
              </a:spcBef>
            </a:pPr>
            <a:r>
              <a:rPr kumimoji="1" lang="en-US" b="1"/>
              <a:t>Risk of CHD is similar to that of people who have never smoked</a:t>
            </a:r>
          </a:p>
        </p:txBody>
      </p:sp>
      <p:sp>
        <p:nvSpPr>
          <p:cNvPr id="64520" name="Text Box 9"/>
          <p:cNvSpPr txBox="1">
            <a:spLocks noChangeArrowheads="1"/>
          </p:cNvSpPr>
          <p:nvPr/>
        </p:nvSpPr>
        <p:spPr bwMode="auto">
          <a:xfrm>
            <a:off x="3219450" y="2324100"/>
            <a:ext cx="947738" cy="687388"/>
          </a:xfrm>
          <a:prstGeom prst="rect">
            <a:avLst/>
          </a:prstGeom>
          <a:solidFill>
            <a:schemeClr val="tx1"/>
          </a:solidFill>
          <a:ln w="57150" algn="ctr">
            <a:noFill/>
            <a:miter lim="800000"/>
            <a:headEnd/>
            <a:tailEnd/>
          </a:ln>
        </p:spPr>
        <p:txBody>
          <a:bodyPr>
            <a:spAutoFit/>
          </a:bodyPr>
          <a:lstStyle/>
          <a:p>
            <a:pPr algn="ctr" eaLnBrk="0" hangingPunct="0">
              <a:spcBef>
                <a:spcPct val="30000"/>
              </a:spcBef>
            </a:pPr>
            <a:r>
              <a:rPr kumimoji="1" lang="en-US" sz="1300" b="1">
                <a:solidFill>
                  <a:schemeClr val="bg1"/>
                </a:solidFill>
              </a:rPr>
              <a:t>2 weeks to </a:t>
            </a:r>
          </a:p>
          <a:p>
            <a:pPr algn="ctr" eaLnBrk="0" hangingPunct="0"/>
            <a:r>
              <a:rPr kumimoji="1" lang="en-US" sz="1300" b="1">
                <a:solidFill>
                  <a:schemeClr val="bg1"/>
                </a:solidFill>
              </a:rPr>
              <a:t>3 months</a:t>
            </a:r>
          </a:p>
        </p:txBody>
      </p:sp>
      <p:sp>
        <p:nvSpPr>
          <p:cNvPr id="64521" name="Text Box 10"/>
          <p:cNvSpPr txBox="1">
            <a:spLocks noChangeArrowheads="1"/>
          </p:cNvSpPr>
          <p:nvPr/>
        </p:nvSpPr>
        <p:spPr bwMode="auto">
          <a:xfrm>
            <a:off x="4170363" y="2986088"/>
            <a:ext cx="1011237" cy="488950"/>
          </a:xfrm>
          <a:prstGeom prst="rect">
            <a:avLst/>
          </a:prstGeom>
          <a:solidFill>
            <a:schemeClr val="tx1"/>
          </a:solidFill>
          <a:ln w="57150" algn="ctr">
            <a:noFill/>
            <a:miter lim="800000"/>
            <a:headEnd/>
            <a:tailEnd/>
          </a:ln>
        </p:spPr>
        <p:txBody>
          <a:bodyPr>
            <a:spAutoFit/>
          </a:bodyPr>
          <a:lstStyle/>
          <a:p>
            <a:pPr algn="ctr" eaLnBrk="0" hangingPunct="0">
              <a:spcBef>
                <a:spcPct val="30000"/>
              </a:spcBef>
            </a:pPr>
            <a:r>
              <a:rPr kumimoji="1" lang="en-US" sz="1300" b="1">
                <a:solidFill>
                  <a:schemeClr val="bg1"/>
                </a:solidFill>
              </a:rPr>
              <a:t>1 to 9 </a:t>
            </a:r>
          </a:p>
          <a:p>
            <a:pPr algn="ctr" eaLnBrk="0" hangingPunct="0"/>
            <a:r>
              <a:rPr kumimoji="1" lang="en-US" sz="1300" b="1">
                <a:solidFill>
                  <a:schemeClr val="bg1"/>
                </a:solidFill>
              </a:rPr>
              <a:t>months</a:t>
            </a:r>
          </a:p>
        </p:txBody>
      </p:sp>
      <p:sp>
        <p:nvSpPr>
          <p:cNvPr id="64522" name="Text Box 11"/>
          <p:cNvSpPr txBox="1">
            <a:spLocks noChangeArrowheads="1"/>
          </p:cNvSpPr>
          <p:nvPr/>
        </p:nvSpPr>
        <p:spPr bwMode="auto">
          <a:xfrm>
            <a:off x="3209925" y="3714750"/>
            <a:ext cx="914400" cy="488950"/>
          </a:xfrm>
          <a:prstGeom prst="rect">
            <a:avLst/>
          </a:prstGeom>
          <a:solidFill>
            <a:schemeClr val="tx1"/>
          </a:solidFill>
          <a:ln w="57150" algn="ctr">
            <a:noFill/>
            <a:miter lim="800000"/>
            <a:headEnd/>
            <a:tailEnd/>
          </a:ln>
        </p:spPr>
        <p:txBody>
          <a:bodyPr>
            <a:spAutoFit/>
          </a:bodyPr>
          <a:lstStyle/>
          <a:p>
            <a:pPr algn="ctr" eaLnBrk="0" hangingPunct="0"/>
            <a:r>
              <a:rPr kumimoji="1" lang="en-US" sz="1300" b="1">
                <a:solidFill>
                  <a:schemeClr val="bg1"/>
                </a:solidFill>
              </a:rPr>
              <a:t>1</a:t>
            </a:r>
          </a:p>
          <a:p>
            <a:pPr algn="ctr" eaLnBrk="0" hangingPunct="0"/>
            <a:r>
              <a:rPr kumimoji="1" lang="en-US" sz="1300" b="1">
                <a:solidFill>
                  <a:schemeClr val="bg1"/>
                </a:solidFill>
              </a:rPr>
              <a:t>year</a:t>
            </a:r>
          </a:p>
        </p:txBody>
      </p:sp>
      <p:sp>
        <p:nvSpPr>
          <p:cNvPr id="64523" name="Text Box 12"/>
          <p:cNvSpPr txBox="1">
            <a:spLocks noChangeArrowheads="1"/>
          </p:cNvSpPr>
          <p:nvPr/>
        </p:nvSpPr>
        <p:spPr bwMode="auto">
          <a:xfrm>
            <a:off x="4170363" y="4456113"/>
            <a:ext cx="1011237" cy="488950"/>
          </a:xfrm>
          <a:prstGeom prst="rect">
            <a:avLst/>
          </a:prstGeom>
          <a:solidFill>
            <a:schemeClr val="tx1"/>
          </a:solidFill>
          <a:ln w="57150" algn="ctr">
            <a:noFill/>
            <a:miter lim="800000"/>
            <a:headEnd/>
            <a:tailEnd/>
          </a:ln>
        </p:spPr>
        <p:txBody>
          <a:bodyPr>
            <a:spAutoFit/>
          </a:bodyPr>
          <a:lstStyle/>
          <a:p>
            <a:pPr algn="ctr" eaLnBrk="0" hangingPunct="0">
              <a:spcBef>
                <a:spcPct val="30000"/>
              </a:spcBef>
            </a:pPr>
            <a:r>
              <a:rPr kumimoji="1" lang="en-US" sz="1300" b="1">
                <a:solidFill>
                  <a:schemeClr val="bg1"/>
                </a:solidFill>
              </a:rPr>
              <a:t>5</a:t>
            </a:r>
          </a:p>
          <a:p>
            <a:pPr algn="ctr" eaLnBrk="0" hangingPunct="0"/>
            <a:r>
              <a:rPr kumimoji="1" lang="en-US" sz="1300" b="1">
                <a:solidFill>
                  <a:schemeClr val="bg1"/>
                </a:solidFill>
              </a:rPr>
              <a:t>years</a:t>
            </a:r>
          </a:p>
        </p:txBody>
      </p:sp>
      <p:sp>
        <p:nvSpPr>
          <p:cNvPr id="64524" name="Text Box 13"/>
          <p:cNvSpPr txBox="1">
            <a:spLocks noChangeArrowheads="1"/>
          </p:cNvSpPr>
          <p:nvPr/>
        </p:nvSpPr>
        <p:spPr bwMode="auto">
          <a:xfrm>
            <a:off x="3276600" y="5170488"/>
            <a:ext cx="914400" cy="488950"/>
          </a:xfrm>
          <a:prstGeom prst="rect">
            <a:avLst/>
          </a:prstGeom>
          <a:solidFill>
            <a:schemeClr val="tx1"/>
          </a:solidFill>
          <a:ln w="57150" algn="ctr">
            <a:noFill/>
            <a:miter lim="800000"/>
            <a:headEnd/>
            <a:tailEnd/>
          </a:ln>
        </p:spPr>
        <p:txBody>
          <a:bodyPr>
            <a:spAutoFit/>
          </a:bodyPr>
          <a:lstStyle/>
          <a:p>
            <a:pPr algn="ctr" eaLnBrk="0" hangingPunct="0"/>
            <a:r>
              <a:rPr kumimoji="1" lang="en-US" sz="1300" b="1">
                <a:solidFill>
                  <a:schemeClr val="bg1"/>
                </a:solidFill>
              </a:rPr>
              <a:t>10</a:t>
            </a:r>
          </a:p>
          <a:p>
            <a:pPr algn="ctr" eaLnBrk="0" hangingPunct="0"/>
            <a:r>
              <a:rPr kumimoji="1" lang="en-US" sz="1300" b="1">
                <a:solidFill>
                  <a:schemeClr val="bg1"/>
                </a:solidFill>
              </a:rPr>
              <a:t>years</a:t>
            </a:r>
          </a:p>
        </p:txBody>
      </p:sp>
      <p:sp>
        <p:nvSpPr>
          <p:cNvPr id="64525" name="Text Box 14"/>
          <p:cNvSpPr txBox="1">
            <a:spLocks noChangeArrowheads="1"/>
          </p:cNvSpPr>
          <p:nvPr/>
        </p:nvSpPr>
        <p:spPr bwMode="auto">
          <a:xfrm>
            <a:off x="4191000" y="5851525"/>
            <a:ext cx="990600" cy="488950"/>
          </a:xfrm>
          <a:prstGeom prst="rect">
            <a:avLst/>
          </a:prstGeom>
          <a:solidFill>
            <a:schemeClr val="tx1"/>
          </a:solidFill>
          <a:ln w="57150" algn="ctr">
            <a:noFill/>
            <a:miter lim="800000"/>
            <a:headEnd/>
            <a:tailEnd/>
          </a:ln>
        </p:spPr>
        <p:txBody>
          <a:bodyPr>
            <a:spAutoFit/>
          </a:bodyPr>
          <a:lstStyle/>
          <a:p>
            <a:pPr algn="ctr" eaLnBrk="0" hangingPunct="0"/>
            <a:r>
              <a:rPr kumimoji="1" lang="en-US" sz="1300" b="1">
                <a:solidFill>
                  <a:schemeClr val="bg1"/>
                </a:solidFill>
              </a:rPr>
              <a:t>after</a:t>
            </a:r>
          </a:p>
          <a:p>
            <a:pPr algn="ctr" eaLnBrk="0" hangingPunct="0"/>
            <a:r>
              <a:rPr kumimoji="1" lang="en-US" sz="1300" b="1">
                <a:solidFill>
                  <a:schemeClr val="bg1"/>
                </a:solidFill>
              </a:rPr>
              <a:t>15 years</a:t>
            </a:r>
          </a:p>
        </p:txBody>
      </p:sp>
      <p:sp>
        <p:nvSpPr>
          <p:cNvPr id="64526" name="Text Box 15"/>
          <p:cNvSpPr txBox="1">
            <a:spLocks noChangeArrowheads="1"/>
          </p:cNvSpPr>
          <p:nvPr/>
        </p:nvSpPr>
        <p:spPr bwMode="auto">
          <a:xfrm>
            <a:off x="2949575" y="1724025"/>
            <a:ext cx="2470150" cy="366713"/>
          </a:xfrm>
          <a:prstGeom prst="rect">
            <a:avLst/>
          </a:prstGeom>
          <a:noFill/>
          <a:ln w="57150" algn="ctr">
            <a:noFill/>
            <a:miter lim="800000"/>
            <a:headEnd/>
            <a:tailEnd/>
          </a:ln>
        </p:spPr>
        <p:txBody>
          <a:bodyPr wrap="none">
            <a:spAutoFit/>
          </a:bodyPr>
          <a:lstStyle/>
          <a:p>
            <a:pPr algn="ctr" eaLnBrk="0" hangingPunct="0">
              <a:spcBef>
                <a:spcPct val="30000"/>
              </a:spcBef>
            </a:pPr>
            <a:r>
              <a:rPr kumimoji="1" lang="en-US" b="1"/>
              <a:t>Time Since Quit Date</a:t>
            </a:r>
          </a:p>
        </p:txBody>
      </p:sp>
      <p:sp>
        <p:nvSpPr>
          <p:cNvPr id="64527" name="Text Box 16"/>
          <p:cNvSpPr txBox="1">
            <a:spLocks noChangeArrowheads="1"/>
          </p:cNvSpPr>
          <p:nvPr/>
        </p:nvSpPr>
        <p:spPr bwMode="auto">
          <a:xfrm>
            <a:off x="223838" y="2085975"/>
            <a:ext cx="3065462" cy="1300163"/>
          </a:xfrm>
          <a:prstGeom prst="rect">
            <a:avLst/>
          </a:prstGeom>
          <a:solidFill>
            <a:schemeClr val="accent1"/>
          </a:solidFill>
          <a:ln w="57150" algn="ctr">
            <a:noFill/>
            <a:miter lim="800000"/>
            <a:headEnd/>
            <a:tailEnd/>
          </a:ln>
        </p:spPr>
        <p:txBody>
          <a:bodyPr>
            <a:spAutoFit/>
          </a:bodyPr>
          <a:lstStyle/>
          <a:p>
            <a:pPr algn="r" eaLnBrk="0" hangingPunct="0">
              <a:spcBef>
                <a:spcPct val="40000"/>
              </a:spcBef>
            </a:pPr>
            <a:r>
              <a:rPr kumimoji="1" lang="en-US" sz="1600" b="1"/>
              <a:t> </a:t>
            </a:r>
            <a:r>
              <a:rPr kumimoji="1" lang="en-US" b="1"/>
              <a:t>Circulation improves, </a:t>
            </a:r>
          </a:p>
          <a:p>
            <a:pPr algn="r" eaLnBrk="0" hangingPunct="0"/>
            <a:r>
              <a:rPr kumimoji="1" lang="en-US" b="1"/>
              <a:t> walking becomes easier</a:t>
            </a:r>
          </a:p>
          <a:p>
            <a:pPr algn="r" eaLnBrk="0" hangingPunct="0">
              <a:spcBef>
                <a:spcPct val="40000"/>
              </a:spcBef>
            </a:pPr>
            <a:r>
              <a:rPr kumimoji="1" lang="en-US" b="1"/>
              <a:t> Lung function increases up to 30%</a:t>
            </a:r>
          </a:p>
        </p:txBody>
      </p:sp>
      <p:sp>
        <p:nvSpPr>
          <p:cNvPr id="64528" name="Line 8"/>
          <p:cNvSpPr>
            <a:spLocks noChangeShapeType="1"/>
          </p:cNvSpPr>
          <p:nvPr/>
        </p:nvSpPr>
        <p:spPr bwMode="auto">
          <a:xfrm>
            <a:off x="4170363" y="2181225"/>
            <a:ext cx="0" cy="4572000"/>
          </a:xfrm>
          <a:prstGeom prst="line">
            <a:avLst/>
          </a:prstGeom>
          <a:noFill/>
          <a:ln w="101600">
            <a:solidFill>
              <a:srgbClr val="000000"/>
            </a:solidFill>
            <a:round/>
            <a:headEnd/>
            <a:tailEnd type="triangle" w="med" len="med"/>
          </a:ln>
        </p:spPr>
        <p:txBody>
          <a:bodyPr/>
          <a:lstStyle/>
          <a:p>
            <a:endParaRPr lang="en-US"/>
          </a:p>
        </p:txBody>
      </p:sp>
      <p:sp>
        <p:nvSpPr>
          <p:cNvPr id="64529" name="Text Box 4"/>
          <p:cNvSpPr txBox="1">
            <a:spLocks noChangeArrowheads="1"/>
          </p:cNvSpPr>
          <p:nvPr/>
        </p:nvSpPr>
        <p:spPr bwMode="auto">
          <a:xfrm>
            <a:off x="217488" y="3533775"/>
            <a:ext cx="3059112" cy="915988"/>
          </a:xfrm>
          <a:prstGeom prst="rect">
            <a:avLst/>
          </a:prstGeom>
          <a:solidFill>
            <a:schemeClr val="accent1"/>
          </a:solidFill>
          <a:ln w="57150" algn="ctr">
            <a:noFill/>
            <a:miter lim="800000"/>
            <a:headEnd/>
            <a:tailEnd/>
          </a:ln>
        </p:spPr>
        <p:txBody>
          <a:bodyPr>
            <a:spAutoFit/>
          </a:bodyPr>
          <a:lstStyle/>
          <a:p>
            <a:pPr algn="r" eaLnBrk="0" hangingPunct="0">
              <a:spcBef>
                <a:spcPct val="30000"/>
              </a:spcBef>
            </a:pPr>
            <a:r>
              <a:rPr kumimoji="1" lang="en-US" b="1"/>
              <a:t>Excess risk of CHD decreases to half that of a continuing smoker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381000" y="457200"/>
            <a:ext cx="8382000" cy="1143000"/>
          </a:xfrm>
          <a:prstGeom prst="rect">
            <a:avLst/>
          </a:prstGeom>
          <a:noFill/>
          <a:ln w="9525">
            <a:noFill/>
            <a:miter lim="800000"/>
            <a:headEnd/>
            <a:tailEnd/>
          </a:ln>
        </p:spPr>
        <p:txBody>
          <a:bodyPr anchor="ctr"/>
          <a:lstStyle/>
          <a:p>
            <a:pPr algn="ctr" eaLnBrk="0" hangingPunct="0"/>
            <a:r>
              <a:rPr lang="en-US" sz="4400">
                <a:solidFill>
                  <a:schemeClr val="tx2"/>
                </a:solidFill>
              </a:rPr>
              <a:t>Secondhand Smoke</a:t>
            </a:r>
          </a:p>
        </p:txBody>
      </p:sp>
      <p:sp>
        <p:nvSpPr>
          <p:cNvPr id="65539" name="Rectangle 6"/>
          <p:cNvSpPr>
            <a:spLocks noChangeArrowheads="1"/>
          </p:cNvSpPr>
          <p:nvPr/>
        </p:nvSpPr>
        <p:spPr bwMode="auto">
          <a:xfrm>
            <a:off x="685800" y="2057400"/>
            <a:ext cx="7848600" cy="3657600"/>
          </a:xfrm>
          <a:prstGeom prst="rect">
            <a:avLst/>
          </a:prstGeom>
          <a:noFill/>
          <a:ln w="9525">
            <a:noFill/>
            <a:miter lim="800000"/>
            <a:headEnd/>
            <a:tailEnd/>
          </a:ln>
        </p:spPr>
        <p:txBody>
          <a:bodyPr/>
          <a:lstStyle/>
          <a:p>
            <a:pPr marL="400050" indent="-400050" eaLnBrk="0" hangingPunct="0">
              <a:spcBef>
                <a:spcPct val="40000"/>
              </a:spcBef>
              <a:spcAft>
                <a:spcPct val="40000"/>
              </a:spcAft>
              <a:buFontTx/>
              <a:buChar char="•"/>
            </a:pPr>
            <a:endParaRPr lang="en-US" sz="2400"/>
          </a:p>
        </p:txBody>
      </p:sp>
      <p:sp>
        <p:nvSpPr>
          <p:cNvPr id="65540" name="Text Box 8"/>
          <p:cNvSpPr txBox="1">
            <a:spLocks noChangeArrowheads="1"/>
          </p:cNvSpPr>
          <p:nvPr/>
        </p:nvSpPr>
        <p:spPr bwMode="auto">
          <a:xfrm>
            <a:off x="457200" y="2133600"/>
            <a:ext cx="4892675" cy="2654300"/>
          </a:xfrm>
          <a:prstGeom prst="rect">
            <a:avLst/>
          </a:prstGeom>
          <a:noFill/>
          <a:ln w="9525">
            <a:noFill/>
            <a:miter lim="800000"/>
            <a:headEnd/>
            <a:tailEnd/>
          </a:ln>
          <a:effectLst/>
        </p:spPr>
        <p:txBody>
          <a:bodyPr>
            <a:spAutoFit/>
          </a:bodyPr>
          <a:lstStyle/>
          <a:p>
            <a:r>
              <a:rPr lang="en-US" sz="2800">
                <a:solidFill>
                  <a:schemeClr val="tx2"/>
                </a:solidFill>
              </a:rPr>
              <a:t>Nonsmokers who are exposed to secondhand smoke at home or work increase their heart disease risk by 25–30% and their lung cancer risk by 20–30% </a:t>
            </a:r>
          </a:p>
        </p:txBody>
      </p:sp>
      <p:sp>
        <p:nvSpPr>
          <p:cNvPr id="65541" name="Text Box 9"/>
          <p:cNvSpPr txBox="1">
            <a:spLocks noChangeArrowheads="1"/>
          </p:cNvSpPr>
          <p:nvPr/>
        </p:nvSpPr>
        <p:spPr bwMode="auto">
          <a:xfrm>
            <a:off x="1431925" y="1865313"/>
            <a:ext cx="184150" cy="366712"/>
          </a:xfrm>
          <a:prstGeom prst="rect">
            <a:avLst/>
          </a:prstGeom>
          <a:noFill/>
          <a:ln w="9525">
            <a:noFill/>
            <a:miter lim="800000"/>
            <a:headEnd/>
            <a:tailEnd/>
          </a:ln>
          <a:effectLst/>
        </p:spPr>
        <p:txBody>
          <a:bodyPr wrap="none">
            <a:spAutoFit/>
          </a:bodyPr>
          <a:lstStyle/>
          <a:p>
            <a:endParaRPr lang="en-US"/>
          </a:p>
        </p:txBody>
      </p:sp>
      <p:sp>
        <p:nvSpPr>
          <p:cNvPr id="65542" name="Text Box 10"/>
          <p:cNvSpPr txBox="1">
            <a:spLocks noChangeArrowheads="1"/>
          </p:cNvSpPr>
          <p:nvPr/>
        </p:nvSpPr>
        <p:spPr bwMode="auto">
          <a:xfrm>
            <a:off x="3733800" y="5715000"/>
            <a:ext cx="5197475" cy="581025"/>
          </a:xfrm>
          <a:prstGeom prst="rect">
            <a:avLst/>
          </a:prstGeom>
          <a:noFill/>
          <a:ln w="9525">
            <a:noFill/>
            <a:miter lim="800000"/>
            <a:headEnd/>
            <a:tailEnd/>
          </a:ln>
          <a:effectLst/>
        </p:spPr>
        <p:txBody>
          <a:bodyPr>
            <a:spAutoFit/>
          </a:bodyPr>
          <a:lstStyle/>
          <a:p>
            <a:r>
              <a:rPr lang="en-US" sz="1600">
                <a:solidFill>
                  <a:schemeClr val="tx2"/>
                </a:solidFill>
              </a:rPr>
              <a:t>http://www.cdc.gov/tobacco/basic_information/health_effects/heart_disease/index.htm</a:t>
            </a:r>
          </a:p>
        </p:txBody>
      </p:sp>
      <p:pic>
        <p:nvPicPr>
          <p:cNvPr id="65543" name="Picture 1"/>
          <p:cNvPicPr>
            <a:picLocks noChangeAspect="1"/>
          </p:cNvPicPr>
          <p:nvPr/>
        </p:nvPicPr>
        <p:blipFill>
          <a:blip r:embed="rId3" cstate="print"/>
          <a:srcRect/>
          <a:stretch>
            <a:fillRect/>
          </a:stretch>
        </p:blipFill>
        <p:spPr bwMode="auto">
          <a:xfrm>
            <a:off x="5994400" y="1555750"/>
            <a:ext cx="254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5"/>
          <p:cNvSpPr>
            <a:spLocks noGrp="1"/>
          </p:cNvSpPr>
          <p:nvPr>
            <p:ph type="ftr" sz="quarter" idx="11"/>
          </p:nvPr>
        </p:nvSpPr>
        <p:spPr>
          <a:xfrm>
            <a:off x="6553200" y="6248400"/>
            <a:ext cx="2133600" cy="457200"/>
          </a:xfrm>
        </p:spPr>
        <p:txBody>
          <a:bodyPr/>
          <a:lstStyle/>
          <a:p>
            <a:pPr algn="r">
              <a:defRPr/>
            </a:pPr>
            <a:r>
              <a:rPr lang="en-US" smtClean="0">
                <a:latin typeface="Arial" pitchFamily="34" charset="0"/>
              </a:rPr>
              <a:t>Avg annual number of deaths, 1995-1999; MMWR 2002; 51(14):300-3</a:t>
            </a:r>
          </a:p>
        </p:txBody>
      </p:sp>
      <p:sp>
        <p:nvSpPr>
          <p:cNvPr id="10242" name="Rectangle 2"/>
          <p:cNvSpPr>
            <a:spLocks noGrp="1" noRot="1" noChangeArrowheads="1"/>
          </p:cNvSpPr>
          <p:nvPr>
            <p:ph type="title"/>
          </p:nvPr>
        </p:nvSpPr>
        <p:spPr/>
        <p:txBody>
          <a:bodyPr/>
          <a:lstStyle/>
          <a:p>
            <a:pPr>
              <a:defRPr/>
            </a:pPr>
            <a:r>
              <a:rPr lang="en-US" sz="4000" dirty="0" smtClean="0"/>
              <a:t>Secondhand Smoke Causes &gt;50,000 Deaths Annually</a:t>
            </a:r>
            <a:endParaRPr lang="en-US" sz="4000" dirty="0"/>
          </a:p>
        </p:txBody>
      </p:sp>
      <p:graphicFrame>
        <p:nvGraphicFramePr>
          <p:cNvPr id="3074" name="Object 2"/>
          <p:cNvGraphicFramePr>
            <a:graphicFrameLocks noGrp="1" noChangeAspect="1"/>
          </p:cNvGraphicFramePr>
          <p:nvPr>
            <p:ph idx="1"/>
          </p:nvPr>
        </p:nvGraphicFramePr>
        <p:xfrm>
          <a:off x="457200" y="1524000"/>
          <a:ext cx="8262938" cy="4625975"/>
        </p:xfrm>
        <a:graphic>
          <a:graphicData uri="http://schemas.openxmlformats.org/presentationml/2006/ole">
            <mc:AlternateContent xmlns:mc="http://schemas.openxmlformats.org/markup-compatibility/2006">
              <mc:Choice xmlns:v="urn:schemas-microsoft-com:vml" Requires="v">
                <p:oleObj spid="_x0000_s236557" name="Chart" r:id="rId4" imgW="8267768" imgH="4628986" progId="MSGraph.Chart.8">
                  <p:embed followColorScheme="full"/>
                </p:oleObj>
              </mc:Choice>
              <mc:Fallback>
                <p:oleObj name="Chart" r:id="rId4" imgW="8267768" imgH="4628986" progId="MSGraph.Chart.8">
                  <p:embed followColorScheme="full"/>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8262938" cy="462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Rectangle 4"/>
          <p:cNvSpPr>
            <a:spLocks noChangeArrowheads="1"/>
          </p:cNvSpPr>
          <p:nvPr/>
        </p:nvSpPr>
        <p:spPr bwMode="auto">
          <a:xfrm rot="-5400000">
            <a:off x="-1084262" y="3506788"/>
            <a:ext cx="3757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Smoking-attributable Annual Deaths</a:t>
            </a:r>
          </a:p>
        </p:txBody>
      </p:sp>
      <p:sp>
        <p:nvSpPr>
          <p:cNvPr id="3078" name="Line 5"/>
          <p:cNvSpPr>
            <a:spLocks noChangeShapeType="1"/>
          </p:cNvSpPr>
          <p:nvPr/>
        </p:nvSpPr>
        <p:spPr bwMode="auto">
          <a:xfrm rot="10800000">
            <a:off x="4267200" y="3429000"/>
            <a:ext cx="304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9" name="Line 6"/>
          <p:cNvSpPr>
            <a:spLocks noChangeShapeType="1"/>
          </p:cNvSpPr>
          <p:nvPr/>
        </p:nvSpPr>
        <p:spPr bwMode="auto">
          <a:xfrm flipH="1" flipV="1">
            <a:off x="7391400" y="3505200"/>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0" name="Text Box 7"/>
          <p:cNvSpPr txBox="1">
            <a:spLocks noChangeArrowheads="1"/>
          </p:cNvSpPr>
          <p:nvPr/>
        </p:nvSpPr>
        <p:spPr bwMode="auto">
          <a:xfrm>
            <a:off x="4572000" y="3048000"/>
            <a:ext cx="91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b="1" dirty="0"/>
              <a:t>SHS &amp;</a:t>
            </a:r>
          </a:p>
          <a:p>
            <a:pPr algn="ctr"/>
            <a:r>
              <a:rPr lang="en-US" b="1" dirty="0"/>
              <a:t>CVD</a:t>
            </a:r>
          </a:p>
        </p:txBody>
      </p:sp>
      <p:sp>
        <p:nvSpPr>
          <p:cNvPr id="3081" name="Text Box 8"/>
          <p:cNvSpPr txBox="1">
            <a:spLocks noChangeArrowheads="1"/>
          </p:cNvSpPr>
          <p:nvPr/>
        </p:nvSpPr>
        <p:spPr bwMode="auto">
          <a:xfrm>
            <a:off x="7696200" y="2970213"/>
            <a:ext cx="121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b="1" dirty="0"/>
              <a:t>SHS &amp;</a:t>
            </a:r>
          </a:p>
          <a:p>
            <a:pPr algn="ctr"/>
            <a:r>
              <a:rPr lang="en-US" b="1" dirty="0"/>
              <a:t>Lung Cancer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152400" y="152400"/>
            <a:ext cx="8991600" cy="1431925"/>
          </a:xfrm>
        </p:spPr>
        <p:txBody>
          <a:bodyPr>
            <a:noAutofit/>
          </a:bodyPr>
          <a:lstStyle/>
          <a:p>
            <a:pPr fontAlgn="auto">
              <a:spcAft>
                <a:spcPts val="0"/>
              </a:spcAft>
              <a:defRPr/>
            </a:pPr>
            <a:r>
              <a:rPr lang="en-US" sz="4000" dirty="0" smtClean="0">
                <a:latin typeface="+mn-lt"/>
              </a:rPr>
              <a:t>Smoking Cessation Leadership Center</a:t>
            </a:r>
          </a:p>
        </p:txBody>
      </p:sp>
      <p:sp>
        <p:nvSpPr>
          <p:cNvPr id="10244" name="Rectangle 3"/>
          <p:cNvSpPr>
            <a:spLocks noGrp="1" noChangeArrowheads="1"/>
          </p:cNvSpPr>
          <p:nvPr>
            <p:ph idx="1"/>
          </p:nvPr>
        </p:nvSpPr>
        <p:spPr>
          <a:xfrm>
            <a:off x="685800" y="1905000"/>
            <a:ext cx="7543800" cy="3962400"/>
          </a:xfrm>
        </p:spPr>
        <p:txBody>
          <a:bodyPr>
            <a:normAutofit lnSpcReduction="10000"/>
          </a:bodyPr>
          <a:lstStyle/>
          <a:p>
            <a:pPr marL="420624" indent="-384048" fontAlgn="auto">
              <a:lnSpc>
                <a:spcPct val="80000"/>
              </a:lnSpc>
              <a:spcAft>
                <a:spcPts val="0"/>
              </a:spcAft>
              <a:buClr>
                <a:schemeClr val="accent2">
                  <a:lumMod val="75000"/>
                </a:schemeClr>
              </a:buClr>
              <a:buFont typeface="Wingdings 2"/>
              <a:buChar char=""/>
              <a:defRPr/>
            </a:pPr>
            <a:r>
              <a:rPr lang="en-US" sz="2800" dirty="0" smtClean="0"/>
              <a:t>Began in 2003 as a Robert Wood Johnson National Program Office with a $10 million  grant</a:t>
            </a:r>
          </a:p>
          <a:p>
            <a:pPr marL="420624" indent="-384048" fontAlgn="auto">
              <a:lnSpc>
                <a:spcPct val="80000"/>
              </a:lnSpc>
              <a:spcAft>
                <a:spcPts val="0"/>
              </a:spcAft>
              <a:buClr>
                <a:schemeClr val="accent2">
                  <a:lumMod val="75000"/>
                </a:schemeClr>
              </a:buClr>
              <a:buFont typeface="Wingdings 2"/>
              <a:buChar char=""/>
              <a:defRPr/>
            </a:pPr>
            <a:endParaRPr lang="en-US" sz="1400" dirty="0" smtClean="0"/>
          </a:p>
          <a:p>
            <a:pPr marL="420624" indent="-384048" fontAlgn="auto">
              <a:lnSpc>
                <a:spcPct val="80000"/>
              </a:lnSpc>
              <a:spcAft>
                <a:spcPts val="0"/>
              </a:spcAft>
              <a:buClr>
                <a:schemeClr val="accent2">
                  <a:lumMod val="75000"/>
                </a:schemeClr>
              </a:buClr>
              <a:buFont typeface="Wingdings 2"/>
              <a:buChar char=""/>
              <a:defRPr/>
            </a:pPr>
            <a:r>
              <a:rPr lang="en-US" sz="2800" dirty="0" smtClean="0"/>
              <a:t>Aimed at helping clinicians do a better job intervening with tobacco users</a:t>
            </a:r>
          </a:p>
          <a:p>
            <a:pPr marL="420624" indent="-384048" fontAlgn="auto">
              <a:lnSpc>
                <a:spcPct val="80000"/>
              </a:lnSpc>
              <a:spcAft>
                <a:spcPts val="0"/>
              </a:spcAft>
              <a:buClr>
                <a:schemeClr val="accent2">
                  <a:lumMod val="75000"/>
                </a:schemeClr>
              </a:buClr>
              <a:buFont typeface="Wingdings 2"/>
              <a:buChar char=""/>
              <a:defRPr/>
            </a:pPr>
            <a:endParaRPr lang="en-US" sz="2800" dirty="0" smtClean="0"/>
          </a:p>
          <a:p>
            <a:pPr marL="420624" indent="-384048" fontAlgn="auto">
              <a:lnSpc>
                <a:spcPct val="80000"/>
              </a:lnSpc>
              <a:spcAft>
                <a:spcPts val="0"/>
              </a:spcAft>
              <a:buClr>
                <a:schemeClr val="accent2">
                  <a:lumMod val="75000"/>
                </a:schemeClr>
              </a:buClr>
              <a:buFont typeface="Wingdings 2"/>
              <a:buChar char=""/>
              <a:defRPr/>
            </a:pPr>
            <a:r>
              <a:rPr lang="en-US" sz="2800" dirty="0" smtClean="0"/>
              <a:t>Additional funding from VA, Legacy, ARRA, and SAMHSA</a:t>
            </a:r>
          </a:p>
          <a:p>
            <a:pPr marL="420624" indent="-384048" fontAlgn="auto">
              <a:lnSpc>
                <a:spcPct val="80000"/>
              </a:lnSpc>
              <a:spcAft>
                <a:spcPts val="0"/>
              </a:spcAft>
              <a:buClr>
                <a:schemeClr val="accent2">
                  <a:lumMod val="75000"/>
                </a:schemeClr>
              </a:buClr>
              <a:buFont typeface="Wingdings 2"/>
              <a:buChar char=""/>
              <a:defRPr/>
            </a:pPr>
            <a:endParaRPr lang="en-US" sz="2800" dirty="0" smtClean="0"/>
          </a:p>
          <a:p>
            <a:pPr marL="420624" indent="-384048" fontAlgn="auto">
              <a:lnSpc>
                <a:spcPct val="80000"/>
              </a:lnSpc>
              <a:spcAft>
                <a:spcPts val="0"/>
              </a:spcAft>
              <a:buClr>
                <a:schemeClr val="accent2">
                  <a:lumMod val="75000"/>
                </a:schemeClr>
              </a:buClr>
              <a:buFont typeface="Wingdings 2"/>
              <a:buChar char=""/>
              <a:defRPr/>
            </a:pPr>
            <a:r>
              <a:rPr lang="en-US" sz="2800" dirty="0" smtClean="0"/>
              <a:t>Housed at UCSF</a:t>
            </a:r>
          </a:p>
        </p:txBody>
      </p:sp>
      <p:sp>
        <p:nvSpPr>
          <p:cNvPr id="4" name="Rectangle 9"/>
          <p:cNvSpPr>
            <a:spLocks noGrp="1" noChangeArrowheads="1"/>
          </p:cNvSpPr>
          <p:nvPr>
            <p:ph type="sldNum" sz="quarter" idx="12"/>
          </p:nvPr>
        </p:nvSpPr>
        <p:spPr/>
        <p:txBody>
          <a:bodyPr>
            <a:normAutofit/>
          </a:bodyPr>
          <a:lstStyle/>
          <a:p>
            <a:pPr>
              <a:defRPr/>
            </a:pPr>
            <a:fld id="{A1D9C4DE-CABC-480C-870F-46DD323086EC}"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Rot="1" noChangeArrowheads="1"/>
          </p:cNvSpPr>
          <p:nvPr>
            <p:ph type="title"/>
          </p:nvPr>
        </p:nvSpPr>
        <p:spPr/>
        <p:txBody>
          <a:bodyPr>
            <a:noAutofit/>
          </a:bodyPr>
          <a:lstStyle/>
          <a:p>
            <a:pPr fontAlgn="auto">
              <a:spcAft>
                <a:spcPts val="0"/>
              </a:spcAft>
              <a:defRPr/>
            </a:pPr>
            <a:r>
              <a:rPr lang="en-US" sz="4000" dirty="0" smtClean="0">
                <a:latin typeface="+mn-lt"/>
              </a:rPr>
              <a:t>Causal Associations with </a:t>
            </a:r>
            <a:br>
              <a:rPr lang="en-US" sz="4000" dirty="0" smtClean="0">
                <a:latin typeface="+mn-lt"/>
              </a:rPr>
            </a:br>
            <a:r>
              <a:rPr lang="en-US" sz="4000" dirty="0" smtClean="0">
                <a:latin typeface="+mn-lt"/>
              </a:rPr>
              <a:t>Second-Hand Smoke</a:t>
            </a:r>
          </a:p>
        </p:txBody>
      </p:sp>
      <p:sp>
        <p:nvSpPr>
          <p:cNvPr id="7" name="Rectangle 9"/>
          <p:cNvSpPr>
            <a:spLocks noGrp="1" noChangeArrowheads="1"/>
          </p:cNvSpPr>
          <p:nvPr>
            <p:ph type="sldNum" sz="quarter" idx="12"/>
          </p:nvPr>
        </p:nvSpPr>
        <p:spPr/>
        <p:txBody>
          <a:bodyPr/>
          <a:lstStyle/>
          <a:p>
            <a:pPr>
              <a:defRPr/>
            </a:pPr>
            <a:fld id="{733DCF6F-687A-44F0-84E6-4F3652E901F9}" type="slidenum">
              <a:rPr lang="en-US"/>
              <a:pPr>
                <a:defRPr/>
              </a:pPr>
              <a:t>30</a:t>
            </a:fld>
            <a:endParaRPr lang="en-US"/>
          </a:p>
        </p:txBody>
      </p:sp>
      <p:sp>
        <p:nvSpPr>
          <p:cNvPr id="66564" name="Rectangle 4"/>
          <p:cNvSpPr>
            <a:spLocks noChangeArrowheads="1"/>
          </p:cNvSpPr>
          <p:nvPr/>
        </p:nvSpPr>
        <p:spPr bwMode="auto">
          <a:xfrm>
            <a:off x="152400" y="1951038"/>
            <a:ext cx="4038600" cy="4846637"/>
          </a:xfrm>
          <a:prstGeom prst="rect">
            <a:avLst/>
          </a:prstGeom>
          <a:noFill/>
          <a:ln w="9525">
            <a:noFill/>
            <a:miter lim="800000"/>
            <a:headEnd/>
            <a:tailEnd/>
          </a:ln>
        </p:spPr>
        <p:txBody>
          <a:bodyPr/>
          <a:lstStyle/>
          <a:p>
            <a:pPr marL="342900" indent="-342900">
              <a:spcBef>
                <a:spcPct val="20000"/>
              </a:spcBef>
              <a:buClr>
                <a:schemeClr val="tx1"/>
              </a:buClr>
              <a:buSzPct val="80000"/>
              <a:buFont typeface="Wingdings" pitchFamily="2" charset="2"/>
              <a:buChar char="n"/>
            </a:pPr>
            <a:r>
              <a:rPr lang="en-US">
                <a:latin typeface="Tahoma" pitchFamily="34" charset="0"/>
              </a:rPr>
              <a:t>Developmental</a:t>
            </a:r>
          </a:p>
          <a:p>
            <a:pPr marL="742950" lvl="1" indent="-285750">
              <a:spcBef>
                <a:spcPct val="20000"/>
              </a:spcBef>
              <a:buClr>
                <a:schemeClr val="tx1"/>
              </a:buClr>
              <a:buFontTx/>
              <a:buChar char="–"/>
            </a:pPr>
            <a:r>
              <a:rPr lang="en-US" sz="2000">
                <a:latin typeface="Tahoma" pitchFamily="34" charset="0"/>
              </a:rPr>
              <a:t>Low birthweight</a:t>
            </a:r>
          </a:p>
          <a:p>
            <a:pPr marL="742950" lvl="1" indent="-285750">
              <a:spcBef>
                <a:spcPct val="20000"/>
              </a:spcBef>
              <a:buClr>
                <a:schemeClr val="tx1"/>
              </a:buClr>
              <a:buFontTx/>
              <a:buChar char="–"/>
            </a:pPr>
            <a:r>
              <a:rPr lang="en-US" sz="2000">
                <a:latin typeface="Tahoma" pitchFamily="34" charset="0"/>
              </a:rPr>
              <a:t>Sudden infant death syndrome (SIDS)</a:t>
            </a:r>
          </a:p>
          <a:p>
            <a:pPr marL="742950" lvl="1" indent="-285750">
              <a:spcBef>
                <a:spcPct val="20000"/>
              </a:spcBef>
              <a:buClr>
                <a:schemeClr val="tx1"/>
              </a:buClr>
              <a:buFontTx/>
              <a:buChar char="–"/>
            </a:pPr>
            <a:r>
              <a:rPr lang="en-US" sz="2000">
                <a:latin typeface="Tahoma" pitchFamily="34" charset="0"/>
              </a:rPr>
              <a:t>Pre-term delivery</a:t>
            </a:r>
          </a:p>
          <a:p>
            <a:pPr marL="742950" lvl="1" indent="-285750">
              <a:spcBef>
                <a:spcPct val="20000"/>
              </a:spcBef>
              <a:buClr>
                <a:schemeClr val="tx1"/>
              </a:buClr>
              <a:buFontTx/>
              <a:buChar char="–"/>
            </a:pPr>
            <a:r>
              <a:rPr lang="en-US" sz="2000">
                <a:latin typeface="Tahoma" pitchFamily="34" charset="0"/>
              </a:rPr>
              <a:t>Childhood depression</a:t>
            </a:r>
          </a:p>
          <a:p>
            <a:pPr marL="742950" lvl="1" indent="-285750">
              <a:spcBef>
                <a:spcPct val="20000"/>
              </a:spcBef>
              <a:buClr>
                <a:schemeClr val="tx1"/>
              </a:buClr>
              <a:buFontTx/>
              <a:buChar char="–"/>
            </a:pPr>
            <a:endParaRPr lang="en-US" sz="2000">
              <a:latin typeface="Tahoma" pitchFamily="34" charset="0"/>
            </a:endParaRPr>
          </a:p>
          <a:p>
            <a:pPr marL="342900" indent="-342900">
              <a:spcBef>
                <a:spcPct val="20000"/>
              </a:spcBef>
              <a:buClr>
                <a:schemeClr val="tx1"/>
              </a:buClr>
              <a:buSzPct val="80000"/>
              <a:buFont typeface="Wingdings" pitchFamily="2" charset="2"/>
              <a:buChar char="n"/>
            </a:pPr>
            <a:r>
              <a:rPr lang="en-US">
                <a:latin typeface="Tahoma" pitchFamily="34" charset="0"/>
              </a:rPr>
              <a:t>Respiratory</a:t>
            </a:r>
          </a:p>
          <a:p>
            <a:pPr marL="742950" lvl="1" indent="-285750">
              <a:spcBef>
                <a:spcPct val="20000"/>
              </a:spcBef>
              <a:buClr>
                <a:schemeClr val="tx1"/>
              </a:buClr>
              <a:buFontTx/>
              <a:buChar char="–"/>
            </a:pPr>
            <a:r>
              <a:rPr lang="en-US" sz="2000">
                <a:latin typeface="Tahoma" pitchFamily="34" charset="0"/>
              </a:rPr>
              <a:t>Asthma induction and exacerbation</a:t>
            </a:r>
          </a:p>
          <a:p>
            <a:pPr marL="742950" lvl="1" indent="-285750">
              <a:spcBef>
                <a:spcPct val="20000"/>
              </a:spcBef>
              <a:buClr>
                <a:schemeClr val="tx1"/>
              </a:buClr>
              <a:buFontTx/>
              <a:buChar char="–"/>
            </a:pPr>
            <a:r>
              <a:rPr lang="en-US" sz="2000">
                <a:latin typeface="Tahoma" pitchFamily="34" charset="0"/>
              </a:rPr>
              <a:t>Eye and nasal irritation</a:t>
            </a:r>
          </a:p>
          <a:p>
            <a:pPr marL="742950" lvl="1" indent="-285750">
              <a:spcBef>
                <a:spcPct val="20000"/>
              </a:spcBef>
              <a:buClr>
                <a:schemeClr val="tx1"/>
              </a:buClr>
              <a:buFontTx/>
              <a:buChar char="–"/>
            </a:pPr>
            <a:r>
              <a:rPr lang="en-US" sz="2000">
                <a:latin typeface="Tahoma" pitchFamily="34" charset="0"/>
              </a:rPr>
              <a:t>Bronchitis, pneumonia, otitis media in children</a:t>
            </a:r>
          </a:p>
          <a:p>
            <a:pPr marL="742950" lvl="1" indent="-285750">
              <a:spcBef>
                <a:spcPct val="20000"/>
              </a:spcBef>
              <a:buClr>
                <a:schemeClr val="tx1"/>
              </a:buClr>
              <a:buFontTx/>
              <a:buChar char="–"/>
            </a:pPr>
            <a:r>
              <a:rPr lang="en-US" sz="2000">
                <a:latin typeface="Tahoma" pitchFamily="34" charset="0"/>
              </a:rPr>
              <a:t>Decreased hearing in teens</a:t>
            </a:r>
          </a:p>
          <a:p>
            <a:pPr marL="342900" indent="-342900">
              <a:spcBef>
                <a:spcPct val="20000"/>
              </a:spcBef>
              <a:buClr>
                <a:schemeClr val="hlink"/>
              </a:buClr>
              <a:buSzPct val="80000"/>
              <a:buFont typeface="Wingdings" pitchFamily="2" charset="2"/>
              <a:buChar char="n"/>
            </a:pPr>
            <a:endParaRPr lang="en-US">
              <a:latin typeface="Tahoma" pitchFamily="34" charset="0"/>
            </a:endParaRPr>
          </a:p>
          <a:p>
            <a:pPr marL="342900" indent="-342900">
              <a:spcBef>
                <a:spcPct val="20000"/>
              </a:spcBef>
              <a:buClr>
                <a:schemeClr val="hlink"/>
              </a:buClr>
              <a:buSzPct val="80000"/>
              <a:buFont typeface="Wingdings" pitchFamily="2" charset="2"/>
              <a:buChar char="n"/>
            </a:pPr>
            <a:endParaRPr lang="en-US">
              <a:latin typeface="Tahoma" pitchFamily="34" charset="0"/>
            </a:endParaRPr>
          </a:p>
        </p:txBody>
      </p:sp>
      <p:sp>
        <p:nvSpPr>
          <p:cNvPr id="66565" name="Rectangle 5"/>
          <p:cNvSpPr>
            <a:spLocks noChangeArrowheads="1"/>
          </p:cNvSpPr>
          <p:nvPr/>
        </p:nvSpPr>
        <p:spPr bwMode="auto">
          <a:xfrm>
            <a:off x="3810000" y="1951038"/>
            <a:ext cx="4038600" cy="4525962"/>
          </a:xfrm>
          <a:prstGeom prst="rect">
            <a:avLst/>
          </a:prstGeom>
          <a:noFill/>
          <a:ln w="9525">
            <a:noFill/>
            <a:miter lim="800000"/>
            <a:headEnd/>
            <a:tailEnd/>
          </a:ln>
        </p:spPr>
        <p:txBody>
          <a:bodyPr/>
          <a:lstStyle/>
          <a:p>
            <a:pPr marL="342900" indent="-342900">
              <a:spcBef>
                <a:spcPct val="20000"/>
              </a:spcBef>
              <a:buClr>
                <a:schemeClr val="tx1"/>
              </a:buClr>
              <a:buSzPct val="80000"/>
              <a:buFont typeface="Wingdings" pitchFamily="2" charset="2"/>
              <a:buChar char="n"/>
            </a:pPr>
            <a:r>
              <a:rPr lang="en-US">
                <a:latin typeface="Tahoma" pitchFamily="34" charset="0"/>
              </a:rPr>
              <a:t>Carcinogenic</a:t>
            </a:r>
          </a:p>
          <a:p>
            <a:pPr marL="742950" lvl="1" indent="-285750">
              <a:spcBef>
                <a:spcPct val="20000"/>
              </a:spcBef>
              <a:buClr>
                <a:schemeClr val="tx1"/>
              </a:buClr>
              <a:buFontTx/>
              <a:buChar char="–"/>
            </a:pPr>
            <a:r>
              <a:rPr lang="en-US" sz="2000">
                <a:latin typeface="Tahoma" pitchFamily="34" charset="0"/>
              </a:rPr>
              <a:t>Lung cancer</a:t>
            </a:r>
          </a:p>
          <a:p>
            <a:pPr marL="742950" lvl="1" indent="-285750">
              <a:spcBef>
                <a:spcPct val="20000"/>
              </a:spcBef>
              <a:buClr>
                <a:schemeClr val="tx1"/>
              </a:buClr>
              <a:buFontTx/>
              <a:buChar char="–"/>
            </a:pPr>
            <a:r>
              <a:rPr lang="en-US" sz="2000">
                <a:latin typeface="Tahoma" pitchFamily="34" charset="0"/>
              </a:rPr>
              <a:t>Nasal sinus cancer</a:t>
            </a:r>
          </a:p>
          <a:p>
            <a:pPr marL="742950" lvl="1" indent="-285750">
              <a:spcBef>
                <a:spcPct val="20000"/>
              </a:spcBef>
              <a:buClr>
                <a:schemeClr val="tx1"/>
              </a:buClr>
              <a:buFontTx/>
              <a:buChar char="–"/>
            </a:pPr>
            <a:r>
              <a:rPr lang="en-US" sz="2000">
                <a:latin typeface="Tahoma" pitchFamily="34" charset="0"/>
              </a:rPr>
              <a:t>Breast cancer (younger, premenopausal women)</a:t>
            </a:r>
          </a:p>
          <a:p>
            <a:pPr marL="342900" indent="-342900">
              <a:spcBef>
                <a:spcPct val="20000"/>
              </a:spcBef>
              <a:buClr>
                <a:schemeClr val="tx1"/>
              </a:buClr>
              <a:buSzPct val="80000"/>
              <a:buFont typeface="Wingdings" pitchFamily="2" charset="2"/>
              <a:buChar char="n"/>
            </a:pPr>
            <a:endParaRPr lang="en-US" sz="2000">
              <a:latin typeface="Tahoma" pitchFamily="34" charset="0"/>
            </a:endParaRPr>
          </a:p>
          <a:p>
            <a:pPr marL="342900" indent="-342900">
              <a:spcBef>
                <a:spcPct val="20000"/>
              </a:spcBef>
              <a:buClr>
                <a:schemeClr val="tx1"/>
              </a:buClr>
              <a:buSzPct val="80000"/>
              <a:buFont typeface="Wingdings" pitchFamily="2" charset="2"/>
              <a:buChar char="n"/>
            </a:pPr>
            <a:r>
              <a:rPr lang="en-US">
                <a:latin typeface="Tahoma" pitchFamily="34" charset="0"/>
              </a:rPr>
              <a:t>Cardiovascular</a:t>
            </a:r>
          </a:p>
          <a:p>
            <a:pPr marL="742950" lvl="1" indent="-285750">
              <a:spcBef>
                <a:spcPct val="20000"/>
              </a:spcBef>
              <a:buClr>
                <a:schemeClr val="tx1"/>
              </a:buClr>
              <a:buFontTx/>
              <a:buChar char="–"/>
            </a:pPr>
            <a:r>
              <a:rPr lang="en-US" sz="2000">
                <a:latin typeface="Tahoma" pitchFamily="34" charset="0"/>
              </a:rPr>
              <a:t>Heart disease mortality</a:t>
            </a:r>
          </a:p>
          <a:p>
            <a:pPr marL="742950" lvl="1" indent="-285750">
              <a:spcBef>
                <a:spcPct val="20000"/>
              </a:spcBef>
              <a:buClr>
                <a:schemeClr val="tx1"/>
              </a:buClr>
              <a:buFontTx/>
              <a:buChar char="–"/>
            </a:pPr>
            <a:r>
              <a:rPr lang="en-US" sz="2000">
                <a:latin typeface="Tahoma" pitchFamily="34" charset="0"/>
              </a:rPr>
              <a:t>Acute and chronic coronary heart disease morbidity</a:t>
            </a:r>
          </a:p>
          <a:p>
            <a:pPr marL="742950" lvl="1" indent="-285750">
              <a:spcBef>
                <a:spcPct val="20000"/>
              </a:spcBef>
              <a:buClr>
                <a:schemeClr val="tx1"/>
              </a:buClr>
              <a:buFontTx/>
              <a:buChar char="–"/>
            </a:pPr>
            <a:r>
              <a:rPr lang="en-US" sz="2000">
                <a:latin typeface="Tahoma" pitchFamily="34" charset="0"/>
              </a:rPr>
              <a:t>Altered vascular properties</a:t>
            </a:r>
          </a:p>
        </p:txBody>
      </p:sp>
      <p:sp>
        <p:nvSpPr>
          <p:cNvPr id="66566" name="Text Box 6"/>
          <p:cNvSpPr txBox="1">
            <a:spLocks noChangeArrowheads="1"/>
          </p:cNvSpPr>
          <p:nvPr/>
        </p:nvSpPr>
        <p:spPr bwMode="auto">
          <a:xfrm>
            <a:off x="4267200" y="6340475"/>
            <a:ext cx="4876800" cy="457200"/>
          </a:xfrm>
          <a:prstGeom prst="rect">
            <a:avLst/>
          </a:prstGeom>
          <a:noFill/>
          <a:ln w="9525">
            <a:noFill/>
            <a:miter lim="800000"/>
            <a:headEnd/>
            <a:tailEnd/>
          </a:ln>
        </p:spPr>
        <p:txBody>
          <a:bodyPr>
            <a:spAutoFit/>
          </a:bodyPr>
          <a:lstStyle/>
          <a:p>
            <a:pPr algn="r">
              <a:spcBef>
                <a:spcPct val="100000"/>
              </a:spcBef>
              <a:buClr>
                <a:schemeClr val="tx1"/>
              </a:buClr>
              <a:buSzPct val="60000"/>
              <a:buFont typeface="Wingdings" pitchFamily="2" charset="2"/>
              <a:buNone/>
            </a:pPr>
            <a:r>
              <a:rPr lang="en-US" sz="1200"/>
              <a:t>USDHHS. (2006).</a:t>
            </a:r>
            <a:r>
              <a:rPr lang="en-US" sz="1200" i="1"/>
              <a:t> </a:t>
            </a:r>
            <a:r>
              <a:rPr kumimoji="1" lang="en-US" sz="1200" i="1"/>
              <a:t>The Health Consequences of Involuntary Exposure to Tobacco Smoke: Report of the Surgeon General</a:t>
            </a:r>
            <a:r>
              <a:rPr lang="en-US" sz="1200" i="1"/>
              <a:t>.</a:t>
            </a:r>
          </a:p>
        </p:txBody>
      </p:sp>
      <p:sp>
        <p:nvSpPr>
          <p:cNvPr id="66567" name="Text Box 7"/>
          <p:cNvSpPr txBox="1">
            <a:spLocks noChangeArrowheads="1"/>
          </p:cNvSpPr>
          <p:nvPr/>
        </p:nvSpPr>
        <p:spPr bwMode="auto">
          <a:xfrm>
            <a:off x="6629400" y="838200"/>
            <a:ext cx="1963738" cy="1311275"/>
          </a:xfrm>
          <a:prstGeom prst="rect">
            <a:avLst/>
          </a:prstGeom>
          <a:solidFill>
            <a:schemeClr val="tx1"/>
          </a:solidFill>
          <a:ln w="9525" algn="ctr">
            <a:noFill/>
            <a:miter lim="800000"/>
            <a:headEnd/>
            <a:tailEnd/>
          </a:ln>
        </p:spPr>
        <p:txBody>
          <a:bodyPr>
            <a:spAutoFit/>
          </a:bodyPr>
          <a:lstStyle/>
          <a:p>
            <a:pPr algn="ctr" eaLnBrk="0" hangingPunct="0">
              <a:spcBef>
                <a:spcPct val="30000"/>
              </a:spcBef>
            </a:pPr>
            <a:r>
              <a:rPr lang="en-US" sz="2000" b="1">
                <a:solidFill>
                  <a:schemeClr val="bg1"/>
                </a:solidFill>
                <a:latin typeface="Tahoma" pitchFamily="34" charset="0"/>
              </a:rPr>
              <a:t>There is no safe level of second-hand smoke.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977900" y="2032000"/>
            <a:ext cx="7162800" cy="990600"/>
          </a:xfrm>
          <a:prstGeom prst="rect">
            <a:avLst/>
          </a:prstGeom>
          <a:noFill/>
          <a:ln w="9525">
            <a:noFill/>
            <a:miter lim="800000"/>
            <a:headEnd/>
            <a:tailEnd/>
          </a:ln>
        </p:spPr>
        <p:txBody>
          <a:bodyPr/>
          <a:lstStyle/>
          <a:p>
            <a:pPr marL="342900" indent="-342900" algn="ctr" eaLnBrk="0" hangingPunct="0"/>
            <a:r>
              <a:rPr lang="en-US" sz="4400">
                <a:solidFill>
                  <a:schemeClr val="tx2"/>
                </a:solidFill>
              </a:rPr>
              <a:t>Assessment, </a:t>
            </a:r>
          </a:p>
          <a:p>
            <a:pPr marL="342900" indent="-342900" algn="ctr" eaLnBrk="0" hangingPunct="0"/>
            <a:r>
              <a:rPr lang="en-US" sz="4400">
                <a:solidFill>
                  <a:schemeClr val="tx2"/>
                </a:solidFill>
              </a:rPr>
              <a:t>Treatment Planning, and Continuity of Care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sldNum" sz="quarter" idx="12"/>
          </p:nvPr>
        </p:nvSpPr>
        <p:spPr/>
        <p:txBody>
          <a:bodyPr/>
          <a:lstStyle/>
          <a:p>
            <a:pPr>
              <a:defRPr/>
            </a:pPr>
            <a:fld id="{61EC1F71-839E-4483-A812-3C3B879BE84B}" type="slidenum">
              <a:rPr lang="en-US"/>
              <a:pPr>
                <a:defRPr/>
              </a:pPr>
              <a:t>32</a:t>
            </a:fld>
            <a:endParaRPr lang="en-US"/>
          </a:p>
        </p:txBody>
      </p:sp>
      <p:sp>
        <p:nvSpPr>
          <p:cNvPr id="526338" name="Rectangle 2"/>
          <p:cNvSpPr>
            <a:spLocks noGrp="1" noChangeArrowheads="1"/>
          </p:cNvSpPr>
          <p:nvPr>
            <p:ph type="title" idx="4294967295"/>
          </p:nvPr>
        </p:nvSpPr>
        <p:spPr/>
        <p:txBody>
          <a:bodyPr>
            <a:noAutofit/>
          </a:bodyPr>
          <a:lstStyle/>
          <a:p>
            <a:pPr fontAlgn="auto">
              <a:spcAft>
                <a:spcPts val="0"/>
              </a:spcAft>
              <a:defRPr/>
            </a:pPr>
            <a:r>
              <a:rPr lang="en-US" sz="3800" dirty="0" smtClean="0">
                <a:latin typeface="+mn-lt"/>
              </a:rPr>
              <a:t>Physicians Under-treat Smokers*</a:t>
            </a:r>
          </a:p>
        </p:txBody>
      </p:sp>
      <p:sp>
        <p:nvSpPr>
          <p:cNvPr id="68612" name="Rectangle 3"/>
          <p:cNvSpPr>
            <a:spLocks noGrp="1" noChangeArrowheads="1"/>
          </p:cNvSpPr>
          <p:nvPr>
            <p:ph type="body" idx="4294967295"/>
          </p:nvPr>
        </p:nvSpPr>
        <p:spPr/>
        <p:txBody>
          <a:bodyPr/>
          <a:lstStyle/>
          <a:p>
            <a:r>
              <a:rPr lang="en-US" sz="2800" smtClean="0"/>
              <a:t>AAMC survey of 3012 physicians representing FM, GIM, Ob-Gyn, Psych</a:t>
            </a:r>
          </a:p>
          <a:p>
            <a:r>
              <a:rPr lang="en-US" sz="2800" smtClean="0"/>
              <a:t>Only 1% were current smokers</a:t>
            </a:r>
          </a:p>
          <a:p>
            <a:r>
              <a:rPr lang="en-US" sz="2800" smtClean="0"/>
              <a:t>84% asked about smoking</a:t>
            </a:r>
          </a:p>
          <a:p>
            <a:r>
              <a:rPr lang="en-US" sz="2800" smtClean="0"/>
              <a:t>86% advised to quit</a:t>
            </a:r>
          </a:p>
          <a:p>
            <a:r>
              <a:rPr lang="en-US" sz="2800" smtClean="0"/>
              <a:t>31% recommended NRT</a:t>
            </a:r>
          </a:p>
          <a:p>
            <a:r>
              <a:rPr lang="en-US" sz="2800" smtClean="0"/>
              <a:t>17% arranged follow-up</a:t>
            </a:r>
          </a:p>
          <a:p>
            <a:r>
              <a:rPr lang="en-US" sz="2800" smtClean="0"/>
              <a:t>7% referred to quitlines</a:t>
            </a:r>
          </a:p>
        </p:txBody>
      </p:sp>
      <p:sp>
        <p:nvSpPr>
          <p:cNvPr id="68613" name="Text Box 13"/>
          <p:cNvSpPr txBox="1">
            <a:spLocks noChangeArrowheads="1"/>
          </p:cNvSpPr>
          <p:nvPr/>
        </p:nvSpPr>
        <p:spPr bwMode="auto">
          <a:xfrm>
            <a:off x="95250" y="6553200"/>
            <a:ext cx="9048750" cy="304800"/>
          </a:xfrm>
          <a:prstGeom prst="rect">
            <a:avLst/>
          </a:prstGeom>
          <a:noFill/>
          <a:ln w="9525">
            <a:noFill/>
            <a:miter lim="800000"/>
            <a:headEnd/>
            <a:tailEnd/>
          </a:ln>
        </p:spPr>
        <p:txBody>
          <a:bodyPr>
            <a:spAutoFit/>
          </a:bodyPr>
          <a:lstStyle/>
          <a:p>
            <a:pPr algn="r" eaLnBrk="0" hangingPunct="0"/>
            <a:r>
              <a:rPr lang="en-US" sz="1400"/>
              <a:t>*AAMC-Legacy survey: Physician behavior and practice patterns related to smoking cessation, 2007.</a:t>
            </a:r>
            <a:endParaRPr kumimoji="1" lang="en-US" altLang="en-US" sz="1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Myths About Smoking and Mental Illness*</a:t>
            </a:r>
            <a:endParaRPr lang="en-US" dirty="0"/>
          </a:p>
        </p:txBody>
      </p:sp>
      <p:sp>
        <p:nvSpPr>
          <p:cNvPr id="3" name="Content Placeholder 2"/>
          <p:cNvSpPr>
            <a:spLocks noGrp="1"/>
          </p:cNvSpPr>
          <p:nvPr>
            <p:ph idx="1"/>
          </p:nvPr>
        </p:nvSpPr>
        <p:spPr/>
        <p:txBody>
          <a:bodyPr/>
          <a:lstStyle/>
          <a:p>
            <a:pPr>
              <a:defRPr/>
            </a:pPr>
            <a:r>
              <a:rPr lang="en-US" sz="2400" dirty="0" smtClean="0">
                <a:solidFill>
                  <a:srgbClr val="DDDDDD"/>
                </a:solidFill>
              </a:rPr>
              <a:t>Tobacco is necessary self-medication (industry has supported this myth)</a:t>
            </a:r>
          </a:p>
          <a:p>
            <a:pPr>
              <a:defRPr/>
            </a:pPr>
            <a:r>
              <a:rPr lang="en-US" sz="2400" dirty="0" smtClean="0">
                <a:solidFill>
                  <a:srgbClr val="DDDDDD"/>
                </a:solidFill>
              </a:rPr>
              <a:t>They are not interested in quitting (same % wish to quit as general population)</a:t>
            </a:r>
          </a:p>
          <a:p>
            <a:pPr>
              <a:defRPr/>
            </a:pPr>
            <a:r>
              <a:rPr lang="en-US" sz="2400" dirty="0" smtClean="0">
                <a:solidFill>
                  <a:srgbClr val="DDDDDD"/>
                </a:solidFill>
              </a:rPr>
              <a:t>They can’t quit (quit rates same or slightly lower than general population)</a:t>
            </a:r>
          </a:p>
          <a:p>
            <a:pPr>
              <a:defRPr/>
            </a:pPr>
            <a:r>
              <a:rPr lang="en-US" sz="2400" dirty="0" smtClean="0">
                <a:solidFill>
                  <a:srgbClr val="DDDDDD"/>
                </a:solidFill>
              </a:rPr>
              <a:t>Quitting worsens recovery from the mental illness (not so; and quitting increases sobriety for alcoholics)</a:t>
            </a:r>
          </a:p>
          <a:p>
            <a:pPr>
              <a:defRPr/>
            </a:pPr>
            <a:r>
              <a:rPr lang="en-US" sz="2400" dirty="0" smtClean="0">
                <a:solidFill>
                  <a:srgbClr val="DDDDDD"/>
                </a:solidFill>
              </a:rPr>
              <a:t>It is a low priority problem (smoking is the biggest killer for those with mental illness or substance abuse issues)</a:t>
            </a:r>
          </a:p>
          <a:p>
            <a:pPr>
              <a:buFont typeface="Wingdings" pitchFamily="2" charset="2"/>
              <a:buNone/>
              <a:defRPr/>
            </a:pPr>
            <a:r>
              <a:rPr lang="en-US" sz="2000" dirty="0" smtClean="0">
                <a:solidFill>
                  <a:srgbClr val="FFFF00"/>
                </a:solidFill>
              </a:rPr>
              <a:t>*  Prochaska, NEJM, July 21, 2011</a:t>
            </a:r>
            <a:endParaRPr lang="en-US" sz="2000" dirty="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1"/>
          <p:cNvSpPr>
            <a:spLocks noGrp="1"/>
          </p:cNvSpPr>
          <p:nvPr>
            <p:ph idx="4294967295"/>
          </p:nvPr>
        </p:nvSpPr>
        <p:spPr>
          <a:xfrm>
            <a:off x="0" y="685800"/>
            <a:ext cx="9144000" cy="5105400"/>
          </a:xfrm>
        </p:spPr>
        <p:txBody>
          <a:bodyPr/>
          <a:lstStyle/>
          <a:p>
            <a:pPr marL="0" indent="0" algn="ctr">
              <a:buFontTx/>
              <a:buNone/>
            </a:pPr>
            <a:endParaRPr lang="en-US" sz="3600" dirty="0" smtClean="0">
              <a:solidFill>
                <a:schemeClr val="tx2"/>
              </a:solidFill>
            </a:endParaRPr>
          </a:p>
          <a:p>
            <a:pPr marL="0" indent="0" algn="ctr">
              <a:buFontTx/>
              <a:buNone/>
            </a:pPr>
            <a:r>
              <a:rPr lang="en-US" sz="4000" dirty="0" smtClean="0">
                <a:solidFill>
                  <a:schemeClr val="tx2"/>
                </a:solidFill>
              </a:rPr>
              <a:t>Services should be integrated at the point of delivery, actively involve patients as partners in their care, and be coordinated with other community resources</a:t>
            </a:r>
          </a:p>
          <a:p>
            <a:pPr marL="0" indent="0">
              <a:buFontTx/>
              <a:buNone/>
            </a:pPr>
            <a:r>
              <a:rPr lang="en-US" sz="1600" dirty="0" smtClean="0">
                <a:solidFill>
                  <a:schemeClr val="tx2"/>
                </a:solidFill>
              </a:rPr>
              <a:t>			</a:t>
            </a:r>
          </a:p>
          <a:p>
            <a:pPr marL="0" indent="0">
              <a:buFontTx/>
              <a:buNone/>
            </a:pPr>
            <a:endParaRPr lang="en-US" sz="1600" dirty="0" smtClean="0">
              <a:solidFill>
                <a:schemeClr val="tx2"/>
              </a:solidFill>
            </a:endParaRPr>
          </a:p>
          <a:p>
            <a:pPr marL="0" indent="0" algn="r">
              <a:buFontTx/>
              <a:buNone/>
            </a:pPr>
            <a:r>
              <a:rPr lang="en-US" sz="1600" dirty="0" smtClean="0">
                <a:solidFill>
                  <a:schemeClr val="tx2"/>
                </a:solidFill>
              </a:rPr>
              <a:t>			</a:t>
            </a:r>
            <a:r>
              <a:rPr lang="en-US" sz="1800" dirty="0" smtClean="0">
                <a:solidFill>
                  <a:schemeClr val="tx2"/>
                </a:solidFill>
              </a:rPr>
              <a:t>-</a:t>
            </a:r>
            <a:r>
              <a:rPr lang="en-US" sz="1800" dirty="0" smtClean="0"/>
              <a:t>Colorado Behavioral Health Council</a:t>
            </a:r>
            <a:r>
              <a:rPr lang="en-US" sz="1800" dirty="0" smtClean="0">
                <a:solidFill>
                  <a:schemeClr val="tx2"/>
                </a:solidFill>
              </a:rPr>
              <a:t>, 2010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p:cNvSpPr>
          <p:nvPr/>
        </p:nvSpPr>
        <p:spPr bwMode="auto">
          <a:xfrm>
            <a:off x="762000" y="533400"/>
            <a:ext cx="7385050" cy="609600"/>
          </a:xfrm>
          <a:prstGeom prst="rect">
            <a:avLst/>
          </a:prstGeom>
          <a:noFill/>
          <a:ln w="9525">
            <a:noFill/>
            <a:miter lim="800000"/>
            <a:headEnd/>
            <a:tailEnd/>
          </a:ln>
        </p:spPr>
        <p:txBody>
          <a:bodyPr anchor="ctr"/>
          <a:lstStyle/>
          <a:p>
            <a:pPr algn="ctr" eaLnBrk="0" hangingPunct="0"/>
            <a:r>
              <a:rPr lang="en-US" sz="4600">
                <a:solidFill>
                  <a:schemeClr val="tx2"/>
                </a:solidFill>
              </a:rPr>
              <a:t>Tobacco Cessation Works</a:t>
            </a:r>
          </a:p>
        </p:txBody>
      </p:sp>
      <p:sp>
        <p:nvSpPr>
          <p:cNvPr id="71683" name="Content Placeholder 2"/>
          <p:cNvSpPr>
            <a:spLocks/>
          </p:cNvSpPr>
          <p:nvPr/>
        </p:nvSpPr>
        <p:spPr bwMode="auto">
          <a:xfrm>
            <a:off x="381000" y="1371600"/>
            <a:ext cx="8458200" cy="4206875"/>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a:solidFill>
                  <a:schemeClr val="tx2"/>
                </a:solidFill>
              </a:rPr>
              <a:t>70% of smokers say they want to quit, 40% of smokers attempt to quit</a:t>
            </a:r>
          </a:p>
          <a:p>
            <a:pPr marL="342900" indent="-342900" eaLnBrk="0" hangingPunct="0">
              <a:spcBef>
                <a:spcPct val="20000"/>
              </a:spcBef>
              <a:buFontTx/>
              <a:buChar char="•"/>
            </a:pPr>
            <a:r>
              <a:rPr lang="en-US" sz="2400">
                <a:solidFill>
                  <a:schemeClr val="tx2"/>
                </a:solidFill>
              </a:rPr>
              <a:t>Quitting tobacco is difficult but absolutely feasible </a:t>
            </a:r>
            <a:r>
              <a:rPr lang="en-US" sz="2400" u="sng">
                <a:solidFill>
                  <a:schemeClr val="tx2"/>
                </a:solidFill>
              </a:rPr>
              <a:t>if assistance is provided</a:t>
            </a:r>
          </a:p>
          <a:p>
            <a:pPr marL="742950" lvl="1" indent="-285750" eaLnBrk="0" hangingPunct="0">
              <a:spcBef>
                <a:spcPct val="20000"/>
              </a:spcBef>
              <a:buFontTx/>
              <a:buChar char="–"/>
            </a:pPr>
            <a:r>
              <a:rPr lang="en-US" sz="2400">
                <a:solidFill>
                  <a:schemeClr val="tx2"/>
                </a:solidFill>
              </a:rPr>
              <a:t>Quit rates with willpower alone – 4%</a:t>
            </a:r>
          </a:p>
          <a:p>
            <a:pPr marL="742950" lvl="1" indent="-285750" eaLnBrk="0" hangingPunct="0">
              <a:spcBef>
                <a:spcPct val="20000"/>
              </a:spcBef>
              <a:buFontTx/>
              <a:buChar char="–"/>
            </a:pPr>
            <a:r>
              <a:rPr lang="en-US" sz="2400">
                <a:solidFill>
                  <a:schemeClr val="tx2"/>
                </a:solidFill>
              </a:rPr>
              <a:t>Pharmacotherapy (NRT) alone – 22%</a:t>
            </a:r>
          </a:p>
          <a:p>
            <a:pPr marL="742950" lvl="1" indent="-285750" eaLnBrk="0" hangingPunct="0">
              <a:spcBef>
                <a:spcPct val="20000"/>
              </a:spcBef>
              <a:buFontTx/>
              <a:buChar char="–"/>
            </a:pPr>
            <a:r>
              <a:rPr lang="en-US" sz="2400">
                <a:solidFill>
                  <a:schemeClr val="tx2"/>
                </a:solidFill>
              </a:rPr>
              <a:t>QuitLine counseling plus NRT – 36%</a:t>
            </a:r>
          </a:p>
          <a:p>
            <a:pPr marL="742950" lvl="1" indent="-285750" eaLnBrk="0" hangingPunct="0">
              <a:spcBef>
                <a:spcPct val="20000"/>
              </a:spcBef>
              <a:buFontTx/>
              <a:buChar char="–"/>
            </a:pPr>
            <a:r>
              <a:rPr lang="en-US" sz="2400">
                <a:solidFill>
                  <a:schemeClr val="tx2"/>
                </a:solidFill>
              </a:rPr>
              <a:t>Chantix – 44%</a:t>
            </a:r>
          </a:p>
          <a:p>
            <a:pPr marL="342900" indent="-342900" eaLnBrk="0" hangingPunct="0">
              <a:spcBef>
                <a:spcPct val="20000"/>
              </a:spcBef>
              <a:buFontTx/>
              <a:buChar char="•"/>
            </a:pPr>
            <a:r>
              <a:rPr lang="en-US" sz="2400">
                <a:solidFill>
                  <a:schemeClr val="tx2"/>
                </a:solidFill>
              </a:rPr>
              <a:t>Smokers are more than twice as likely to quit with coverage </a:t>
            </a:r>
            <a:endParaRPr lang="en-US" sz="2400" i="1">
              <a:solidFill>
                <a:schemeClr val="tx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sldNum" sz="quarter" idx="12"/>
          </p:nvPr>
        </p:nvSpPr>
        <p:spPr/>
        <p:txBody>
          <a:bodyPr/>
          <a:lstStyle/>
          <a:p>
            <a:pPr>
              <a:defRPr/>
            </a:pPr>
            <a:fld id="{94FA8179-0BA6-4608-90B4-E4AD58336E35}" type="slidenum">
              <a:rPr lang="en-US"/>
              <a:pPr>
                <a:defRPr/>
              </a:pPr>
              <a:t>36</a:t>
            </a:fld>
            <a:endParaRPr lang="en-US"/>
          </a:p>
        </p:txBody>
      </p:sp>
      <p:sp>
        <p:nvSpPr>
          <p:cNvPr id="23555" name="Rectangle 2"/>
          <p:cNvSpPr>
            <a:spLocks noGrp="1" noChangeArrowheads="1"/>
          </p:cNvSpPr>
          <p:nvPr>
            <p:ph type="title" idx="4294967295"/>
          </p:nvPr>
        </p:nvSpPr>
        <p:spPr>
          <a:xfrm>
            <a:off x="762000" y="228600"/>
            <a:ext cx="8153400" cy="990600"/>
          </a:xfrm>
        </p:spPr>
        <p:txBody>
          <a:bodyPr>
            <a:normAutofit/>
          </a:bodyPr>
          <a:lstStyle/>
          <a:p>
            <a:pPr fontAlgn="auto">
              <a:spcAft>
                <a:spcPts val="0"/>
              </a:spcAft>
              <a:defRPr/>
            </a:pPr>
            <a:r>
              <a:rPr lang="en-US" dirty="0" smtClean="0">
                <a:latin typeface="+mn-lt"/>
              </a:rPr>
              <a:t>Ways to Help Smokers Quit</a:t>
            </a:r>
          </a:p>
        </p:txBody>
      </p:sp>
      <p:sp>
        <p:nvSpPr>
          <p:cNvPr id="72708" name="Rectangle 3"/>
          <p:cNvSpPr>
            <a:spLocks noGrp="1" noChangeArrowheads="1"/>
          </p:cNvSpPr>
          <p:nvPr>
            <p:ph type="body" idx="4294967295"/>
          </p:nvPr>
        </p:nvSpPr>
        <p:spPr>
          <a:xfrm>
            <a:off x="685800" y="1981200"/>
            <a:ext cx="7924800" cy="4495800"/>
          </a:xfrm>
        </p:spPr>
        <p:txBody>
          <a:bodyPr/>
          <a:lstStyle/>
          <a:p>
            <a:r>
              <a:rPr lang="en-US" sz="2800" dirty="0" smtClean="0"/>
              <a:t>Raise prices (taxes)</a:t>
            </a:r>
          </a:p>
          <a:p>
            <a:r>
              <a:rPr lang="en-US" sz="2800" dirty="0" smtClean="0"/>
              <a:t>Clean indoor air</a:t>
            </a:r>
          </a:p>
          <a:p>
            <a:r>
              <a:rPr lang="en-US" sz="2800" dirty="0" smtClean="0"/>
              <a:t>Create counter-marketing</a:t>
            </a:r>
          </a:p>
          <a:p>
            <a:r>
              <a:rPr lang="en-US" sz="2800" dirty="0" smtClean="0"/>
              <a:t>Provide cessation aids: counseling and pharmacotherapy, alone or in combination</a:t>
            </a:r>
          </a:p>
          <a:p>
            <a:pPr lvl="1"/>
            <a:r>
              <a:rPr lang="en-US" sz="2400" dirty="0" smtClean="0"/>
              <a:t>Directly by clinician in individual or group session (office or hospital)</a:t>
            </a:r>
          </a:p>
          <a:p>
            <a:pPr lvl="1"/>
            <a:r>
              <a:rPr lang="en-US" sz="2400" dirty="0" smtClean="0"/>
              <a:t>Toll-free telephone </a:t>
            </a:r>
            <a:r>
              <a:rPr lang="en-US" sz="2400" dirty="0" err="1" smtClean="0"/>
              <a:t>quitline</a:t>
            </a:r>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Grp="1" noChangeArrowheads="1"/>
          </p:cNvSpPr>
          <p:nvPr>
            <p:ph type="sldNum" sz="quarter" idx="12"/>
          </p:nvPr>
        </p:nvSpPr>
        <p:spPr/>
        <p:txBody>
          <a:bodyPr/>
          <a:lstStyle/>
          <a:p>
            <a:pPr>
              <a:defRPr/>
            </a:pPr>
            <a:fld id="{154A59F8-59ED-4CD5-B18D-E78B1F5A0EB6}" type="slidenum">
              <a:rPr lang="en-US"/>
              <a:pPr>
                <a:defRPr/>
              </a:pPr>
              <a:t>37</a:t>
            </a:fld>
            <a:endParaRPr lang="en-US"/>
          </a:p>
        </p:txBody>
      </p:sp>
      <p:sp>
        <p:nvSpPr>
          <p:cNvPr id="20483" name="Rectangle 2"/>
          <p:cNvSpPr>
            <a:spLocks noGrp="1" noChangeArrowheads="1"/>
          </p:cNvSpPr>
          <p:nvPr>
            <p:ph type="title" idx="4294967295"/>
          </p:nvPr>
        </p:nvSpPr>
        <p:spPr>
          <a:xfrm>
            <a:off x="228600" y="228600"/>
            <a:ext cx="8229600" cy="1143000"/>
          </a:xfrm>
        </p:spPr>
        <p:txBody>
          <a:bodyPr anchor="b">
            <a:normAutofit/>
          </a:bodyPr>
          <a:lstStyle/>
          <a:p>
            <a:pPr algn="ctr" fontAlgn="auto">
              <a:spcAft>
                <a:spcPts val="0"/>
              </a:spcAft>
              <a:defRPr/>
            </a:pPr>
            <a:r>
              <a:rPr lang="en-US" dirty="0" smtClean="0">
                <a:latin typeface="+mn-lt"/>
              </a:rPr>
              <a:t>Pharmacotherapy</a:t>
            </a:r>
          </a:p>
        </p:txBody>
      </p:sp>
      <p:sp>
        <p:nvSpPr>
          <p:cNvPr id="73732" name="Text Box 4"/>
          <p:cNvSpPr txBox="1">
            <a:spLocks noChangeArrowheads="1"/>
          </p:cNvSpPr>
          <p:nvPr/>
        </p:nvSpPr>
        <p:spPr bwMode="auto">
          <a:xfrm>
            <a:off x="1543050" y="6316663"/>
            <a:ext cx="7553325" cy="523875"/>
          </a:xfrm>
          <a:prstGeom prst="rect">
            <a:avLst/>
          </a:prstGeom>
          <a:noFill/>
          <a:ln w="9525">
            <a:noFill/>
            <a:miter lim="800000"/>
            <a:headEnd/>
            <a:tailEnd/>
          </a:ln>
        </p:spPr>
        <p:txBody>
          <a:bodyPr>
            <a:spAutoFit/>
          </a:bodyPr>
          <a:lstStyle/>
          <a:p>
            <a:pPr algn="r">
              <a:buClr>
                <a:schemeClr val="tx1"/>
              </a:buClr>
              <a:buSzPct val="60000"/>
              <a:buFont typeface="Wingdings" pitchFamily="2" charset="2"/>
              <a:buNone/>
            </a:pPr>
            <a:r>
              <a:rPr lang="en-US" sz="1400"/>
              <a:t>Fiore et al. (2008). </a:t>
            </a:r>
            <a:r>
              <a:rPr lang="en-US" sz="1400" i="1"/>
              <a:t>Treating Tobacco Use and Dependence: 2008 Update. </a:t>
            </a:r>
          </a:p>
          <a:p>
            <a:pPr algn="r">
              <a:buClr>
                <a:schemeClr val="tx1"/>
              </a:buClr>
              <a:buSzPct val="60000"/>
              <a:buFont typeface="Wingdings" pitchFamily="2" charset="2"/>
              <a:buNone/>
            </a:pPr>
            <a:r>
              <a:rPr lang="en-US" sz="1400" i="1"/>
              <a:t>Clinical Practice Guideline. </a:t>
            </a:r>
            <a:r>
              <a:rPr lang="en-US" sz="1400"/>
              <a:t>Rockville, MD: USDHHS, PHS, May 2008.</a:t>
            </a:r>
          </a:p>
        </p:txBody>
      </p:sp>
      <p:sp>
        <p:nvSpPr>
          <p:cNvPr id="3" name="Text Box 7"/>
          <p:cNvSpPr txBox="1">
            <a:spLocks noChangeArrowheads="1"/>
          </p:cNvSpPr>
          <p:nvPr/>
        </p:nvSpPr>
        <p:spPr bwMode="auto">
          <a:xfrm>
            <a:off x="0" y="5867400"/>
            <a:ext cx="9144000" cy="457200"/>
          </a:xfrm>
          <a:prstGeom prst="rect">
            <a:avLst/>
          </a:prstGeom>
          <a:solidFill>
            <a:schemeClr val="tx1"/>
          </a:solidFill>
          <a:ln w="6350">
            <a:noFill/>
            <a:miter lim="800000"/>
            <a:headEnd/>
            <a:tailEnd/>
          </a:ln>
        </p:spPr>
        <p:txBody>
          <a:bodyPr>
            <a:spAutoFit/>
          </a:bodyPr>
          <a:lstStyle/>
          <a:p>
            <a:pPr algn="ctr">
              <a:spcBef>
                <a:spcPct val="100000"/>
              </a:spcBef>
              <a:spcAft>
                <a:spcPct val="20000"/>
              </a:spcAft>
              <a:buClr>
                <a:schemeClr val="tx1"/>
              </a:buClr>
              <a:buSzPct val="60000"/>
              <a:buFont typeface="Wingdings" pitchFamily="2" charset="2"/>
              <a:buNone/>
            </a:pPr>
            <a:r>
              <a:rPr lang="en-US" b="1">
                <a:solidFill>
                  <a:schemeClr val="bg1"/>
                </a:solidFill>
                <a:latin typeface="Tahoma" pitchFamily="34" charset="0"/>
              </a:rPr>
              <a:t>Medications significantly improve success rates.</a:t>
            </a:r>
            <a:r>
              <a:rPr lang="en-US" sz="2200" b="1">
                <a:solidFill>
                  <a:schemeClr val="bg1"/>
                </a:solidFill>
                <a:latin typeface="Tahoma" pitchFamily="34" charset="0"/>
              </a:rPr>
              <a:t> </a:t>
            </a:r>
          </a:p>
        </p:txBody>
      </p:sp>
      <p:sp>
        <p:nvSpPr>
          <p:cNvPr id="73734" name="Text Box 5"/>
          <p:cNvSpPr txBox="1">
            <a:spLocks noChangeArrowheads="1"/>
          </p:cNvSpPr>
          <p:nvPr/>
        </p:nvSpPr>
        <p:spPr bwMode="auto">
          <a:xfrm>
            <a:off x="77788" y="5553075"/>
            <a:ext cx="8972550" cy="311150"/>
          </a:xfrm>
          <a:prstGeom prst="rect">
            <a:avLst/>
          </a:prstGeom>
          <a:noFill/>
          <a:ln w="9525" algn="ctr">
            <a:noFill/>
            <a:miter lim="800000"/>
            <a:headEnd/>
            <a:tailEnd/>
          </a:ln>
        </p:spPr>
        <p:txBody>
          <a:bodyPr wrap="none" lIns="91430" tIns="45714" rIns="91430" bIns="45714">
            <a:spAutoFit/>
          </a:bodyPr>
          <a:lstStyle/>
          <a:p>
            <a:pPr eaLnBrk="0" hangingPunct="0">
              <a:lnSpc>
                <a:spcPct val="80000"/>
              </a:lnSpc>
              <a:spcBef>
                <a:spcPct val="30000"/>
              </a:spcBef>
            </a:pPr>
            <a:r>
              <a:rPr kumimoji="1" lang="en-US" i="1"/>
              <a:t>* Includes pregnant women, smokeless tobacco users, light smokers, and adolescents.</a:t>
            </a:r>
          </a:p>
        </p:txBody>
      </p:sp>
      <p:pic>
        <p:nvPicPr>
          <p:cNvPr id="73735" name="Picture 6" descr="TreatTobUse&amp;DepCover"/>
          <p:cNvPicPr>
            <a:picLocks noChangeAspect="1" noChangeArrowheads="1"/>
          </p:cNvPicPr>
          <p:nvPr/>
        </p:nvPicPr>
        <p:blipFill>
          <a:blip r:embed="rId3" cstate="print"/>
          <a:srcRect/>
          <a:stretch>
            <a:fillRect/>
          </a:stretch>
        </p:blipFill>
        <p:spPr bwMode="auto">
          <a:xfrm>
            <a:off x="7078663" y="1970088"/>
            <a:ext cx="1919287" cy="2967037"/>
          </a:xfrm>
          <a:prstGeom prst="rect">
            <a:avLst/>
          </a:prstGeom>
          <a:noFill/>
          <a:ln w="9525">
            <a:noFill/>
            <a:miter lim="800000"/>
            <a:headEnd/>
            <a:tailEnd/>
          </a:ln>
        </p:spPr>
      </p:pic>
      <p:sp>
        <p:nvSpPr>
          <p:cNvPr id="73736" name="Rectangle 3"/>
          <p:cNvSpPr>
            <a:spLocks noChangeArrowheads="1"/>
          </p:cNvSpPr>
          <p:nvPr/>
        </p:nvSpPr>
        <p:spPr bwMode="auto">
          <a:xfrm>
            <a:off x="244475" y="1958975"/>
            <a:ext cx="6461125" cy="3998913"/>
          </a:xfrm>
          <a:prstGeom prst="rect">
            <a:avLst/>
          </a:prstGeom>
          <a:noFill/>
          <a:ln w="9525">
            <a:noFill/>
            <a:miter lim="800000"/>
            <a:headEnd/>
            <a:tailEnd/>
          </a:ln>
        </p:spPr>
        <p:txBody>
          <a:bodyPr/>
          <a:lstStyle/>
          <a:p>
            <a:pPr>
              <a:spcBef>
                <a:spcPct val="100000"/>
              </a:spcBef>
              <a:buClr>
                <a:schemeClr val="tx1"/>
              </a:buClr>
              <a:buSzPct val="60000"/>
              <a:buFont typeface="Wingdings" pitchFamily="2" charset="2"/>
              <a:buNone/>
            </a:pPr>
            <a:r>
              <a:rPr lang="en-US" sz="2800"/>
              <a:t>“Clinicians should encourage all patients attempting to quit to use effective medications for tobacco dependence treatment, except where contraindicated or for specific populations* for which there is insufficient evidence of effectiveness.”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Autofit/>
          </a:bodyPr>
          <a:lstStyle/>
          <a:p>
            <a:pPr fontAlgn="auto">
              <a:spcAft>
                <a:spcPts val="0"/>
              </a:spcAft>
              <a:defRPr/>
            </a:pPr>
            <a:r>
              <a:rPr lang="en-US" sz="4400" dirty="0" smtClean="0">
                <a:latin typeface="+mn-lt"/>
              </a:rPr>
              <a:t>Pharmacologic Methods: </a:t>
            </a:r>
            <a:br>
              <a:rPr lang="en-US" sz="4400" dirty="0" smtClean="0">
                <a:latin typeface="+mn-lt"/>
              </a:rPr>
            </a:br>
            <a:r>
              <a:rPr lang="en-US" sz="4400" dirty="0" smtClean="0">
                <a:latin typeface="+mn-lt"/>
              </a:rPr>
              <a:t>First-line Therapies*</a:t>
            </a:r>
          </a:p>
        </p:txBody>
      </p:sp>
      <p:sp>
        <p:nvSpPr>
          <p:cNvPr id="74755" name="Rectangle 3"/>
          <p:cNvSpPr>
            <a:spLocks noGrp="1" noChangeArrowheads="1"/>
          </p:cNvSpPr>
          <p:nvPr>
            <p:ph idx="1"/>
          </p:nvPr>
        </p:nvSpPr>
        <p:spPr>
          <a:xfrm>
            <a:off x="609600" y="1981200"/>
            <a:ext cx="8077200" cy="3998913"/>
          </a:xfrm>
        </p:spPr>
        <p:txBody>
          <a:bodyPr/>
          <a:lstStyle/>
          <a:p>
            <a:pPr marL="0" indent="0">
              <a:lnSpc>
                <a:spcPct val="90000"/>
              </a:lnSpc>
              <a:spcBef>
                <a:spcPct val="60000"/>
              </a:spcBef>
              <a:buFont typeface="Wingdings" pitchFamily="2" charset="2"/>
              <a:buNone/>
            </a:pPr>
            <a:r>
              <a:rPr lang="en-US" sz="2600" b="1" smtClean="0"/>
              <a:t>Three general classes of FDA-approved medications for smoking cessation:</a:t>
            </a:r>
          </a:p>
          <a:p>
            <a:pPr marL="571500" lvl="1" indent="-457200">
              <a:lnSpc>
                <a:spcPct val="90000"/>
              </a:lnSpc>
              <a:spcBef>
                <a:spcPct val="25000"/>
              </a:spcBef>
              <a:buClr>
                <a:schemeClr val="hlink"/>
              </a:buClr>
              <a:buSzPct val="120000"/>
              <a:buFont typeface="Wingdings" pitchFamily="2" charset="2"/>
              <a:buChar char="§"/>
            </a:pPr>
            <a:r>
              <a:rPr lang="en-US" sz="2200" smtClean="0"/>
              <a:t>Nicotine replacement therapy (NRT)</a:t>
            </a:r>
          </a:p>
          <a:p>
            <a:pPr marL="571500" lvl="1" indent="-457200">
              <a:lnSpc>
                <a:spcPct val="90000"/>
              </a:lnSpc>
              <a:spcBef>
                <a:spcPct val="25000"/>
              </a:spcBef>
              <a:buClr>
                <a:schemeClr val="hlink"/>
              </a:buClr>
              <a:buSzPct val="120000"/>
              <a:buFont typeface="Wingdings" pitchFamily="2" charset="2"/>
              <a:buNone/>
            </a:pPr>
            <a:r>
              <a:rPr lang="en-US" sz="2200" smtClean="0"/>
              <a:t>	-- nicotine gum, patch, lozenge, nasal spray, inhaler</a:t>
            </a:r>
          </a:p>
          <a:p>
            <a:pPr marL="571500" lvl="1" indent="-457200">
              <a:lnSpc>
                <a:spcPct val="90000"/>
              </a:lnSpc>
              <a:spcBef>
                <a:spcPct val="25000"/>
              </a:spcBef>
              <a:buClr>
                <a:schemeClr val="hlink"/>
              </a:buClr>
              <a:buSzPct val="120000"/>
              <a:buFont typeface="Wingdings" pitchFamily="2" charset="2"/>
              <a:buChar char="§"/>
            </a:pPr>
            <a:r>
              <a:rPr lang="en-US" sz="2200" smtClean="0"/>
              <a:t>Partial nicotine receptor agonist</a:t>
            </a:r>
          </a:p>
          <a:p>
            <a:pPr marL="571500" lvl="1" indent="-457200">
              <a:lnSpc>
                <a:spcPct val="90000"/>
              </a:lnSpc>
              <a:spcBef>
                <a:spcPct val="25000"/>
              </a:spcBef>
              <a:buClr>
                <a:schemeClr val="hlink"/>
              </a:buClr>
              <a:buSzPct val="120000"/>
              <a:buFont typeface="Wingdings" pitchFamily="2" charset="2"/>
              <a:buNone/>
            </a:pPr>
            <a:r>
              <a:rPr lang="en-US" sz="2200" smtClean="0"/>
              <a:t>	-- varenicline</a:t>
            </a:r>
          </a:p>
          <a:p>
            <a:pPr marL="571500" lvl="1" indent="-457200">
              <a:lnSpc>
                <a:spcPct val="90000"/>
              </a:lnSpc>
              <a:spcBef>
                <a:spcPct val="25000"/>
              </a:spcBef>
              <a:buClr>
                <a:schemeClr val="hlink"/>
              </a:buClr>
              <a:buSzPct val="120000"/>
              <a:buFont typeface="Wingdings" pitchFamily="2" charset="2"/>
              <a:buChar char="§"/>
            </a:pPr>
            <a:r>
              <a:rPr lang="en-US" sz="2200" smtClean="0"/>
              <a:t>Psychotropics</a:t>
            </a:r>
          </a:p>
          <a:p>
            <a:pPr marL="571500" lvl="1" indent="-457200">
              <a:lnSpc>
                <a:spcPct val="90000"/>
              </a:lnSpc>
              <a:spcBef>
                <a:spcPct val="25000"/>
              </a:spcBef>
              <a:buClr>
                <a:schemeClr val="hlink"/>
              </a:buClr>
              <a:buSzPct val="120000"/>
              <a:buFont typeface="Wingdings" pitchFamily="2" charset="2"/>
              <a:buNone/>
            </a:pPr>
            <a:r>
              <a:rPr lang="en-US" sz="2200" smtClean="0"/>
              <a:t>	-- sustained-release bupropion</a:t>
            </a:r>
          </a:p>
          <a:p>
            <a:pPr marL="860425" lvl="2" indent="-174625">
              <a:lnSpc>
                <a:spcPct val="90000"/>
              </a:lnSpc>
              <a:spcBef>
                <a:spcPct val="25000"/>
              </a:spcBef>
              <a:buClr>
                <a:schemeClr val="tx1"/>
              </a:buClr>
              <a:buFont typeface="Times New Roman" pitchFamily="18" charset="0"/>
              <a:buChar char="–"/>
            </a:pPr>
            <a:endParaRPr lang="en-US" sz="2200" smtClean="0"/>
          </a:p>
          <a:p>
            <a:pPr marL="860425" lvl="2" indent="-174625">
              <a:lnSpc>
                <a:spcPct val="90000"/>
              </a:lnSpc>
              <a:spcBef>
                <a:spcPct val="25000"/>
              </a:spcBef>
              <a:buClr>
                <a:schemeClr val="tx1"/>
              </a:buClr>
              <a:buFont typeface="Times New Roman" pitchFamily="18" charset="0"/>
              <a:buNone/>
            </a:pPr>
            <a:r>
              <a:rPr lang="en-US" sz="2200" smtClean="0"/>
              <a:t>* Counseling plus meds better than either alone</a:t>
            </a:r>
          </a:p>
        </p:txBody>
      </p:sp>
      <p:sp>
        <p:nvSpPr>
          <p:cNvPr id="5" name="Rectangle 9"/>
          <p:cNvSpPr>
            <a:spLocks noGrp="1" noChangeArrowheads="1"/>
          </p:cNvSpPr>
          <p:nvPr>
            <p:ph type="sldNum" sz="quarter" idx="12"/>
          </p:nvPr>
        </p:nvSpPr>
        <p:spPr/>
        <p:txBody>
          <a:bodyPr/>
          <a:lstStyle/>
          <a:p>
            <a:pPr>
              <a:defRPr/>
            </a:pPr>
            <a:fld id="{7C31D867-0E98-47BE-B4C8-C932DD82701B}" type="slidenum">
              <a:rPr lang="en-US"/>
              <a:pPr>
                <a:defRPr/>
              </a:pPr>
              <a:t>38</a:t>
            </a:fld>
            <a:endParaRPr lang="en-US"/>
          </a:p>
        </p:txBody>
      </p:sp>
      <p:sp>
        <p:nvSpPr>
          <p:cNvPr id="74757" name="Text Box 4"/>
          <p:cNvSpPr txBox="1">
            <a:spLocks noChangeArrowheads="1"/>
          </p:cNvSpPr>
          <p:nvPr/>
        </p:nvSpPr>
        <p:spPr bwMode="auto">
          <a:xfrm>
            <a:off x="0" y="6094413"/>
            <a:ext cx="9144000" cy="427037"/>
          </a:xfrm>
          <a:prstGeom prst="rect">
            <a:avLst/>
          </a:prstGeom>
          <a:solidFill>
            <a:schemeClr val="tx1"/>
          </a:solidFill>
          <a:ln w="6350">
            <a:noFill/>
            <a:miter lim="800000"/>
            <a:headEnd/>
            <a:tailEnd/>
          </a:ln>
        </p:spPr>
        <p:txBody>
          <a:bodyPr>
            <a:spAutoFit/>
          </a:bodyPr>
          <a:lstStyle/>
          <a:p>
            <a:pPr algn="ctr">
              <a:buClr>
                <a:schemeClr val="tx1"/>
              </a:buClr>
              <a:buSzPct val="60000"/>
              <a:buFont typeface="Wingdings" pitchFamily="2" charset="2"/>
              <a:buNone/>
            </a:pPr>
            <a:r>
              <a:rPr lang="en-US" sz="2200" b="1">
                <a:solidFill>
                  <a:schemeClr val="bg1"/>
                </a:solidFill>
                <a:latin typeface="Tahoma" pitchFamily="34" charset="0"/>
              </a:rPr>
              <a:t>Combination therapy can be used for heavily addicted smokers.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pPr eaLnBrk="1" hangingPunct="1">
              <a:defRPr/>
            </a:pPr>
            <a:r>
              <a:rPr lang="en-US" sz="4000" dirty="0" smtClean="0"/>
              <a:t>Caveats About Cessation Literature</a:t>
            </a:r>
          </a:p>
        </p:txBody>
      </p:sp>
      <p:sp>
        <p:nvSpPr>
          <p:cNvPr id="64515" name="Rectangle 3"/>
          <p:cNvSpPr>
            <a:spLocks noGrp="1" noChangeArrowheads="1"/>
          </p:cNvSpPr>
          <p:nvPr>
            <p:ph type="body" idx="1"/>
          </p:nvPr>
        </p:nvSpPr>
        <p:spPr>
          <a:xfrm>
            <a:off x="457200" y="1752600"/>
            <a:ext cx="8229600" cy="4602163"/>
          </a:xfrm>
        </p:spPr>
        <p:txBody>
          <a:bodyPr/>
          <a:lstStyle/>
          <a:p>
            <a:pPr eaLnBrk="1" hangingPunct="1"/>
            <a:r>
              <a:rPr lang="en-US" sz="2200" dirty="0" smtClean="0">
                <a:effectLst/>
              </a:rPr>
              <a:t>Smoking should be thought of as a chronic condition, yet drug treatment often short (12 weeks) in contrast to methadone maintenance</a:t>
            </a:r>
          </a:p>
          <a:p>
            <a:pPr eaLnBrk="1" hangingPunct="1">
              <a:buFont typeface="Wingdings" pitchFamily="2" charset="2"/>
              <a:buNone/>
            </a:pPr>
            <a:endParaRPr lang="en-US" sz="800" dirty="0" smtClean="0">
              <a:effectLst/>
            </a:endParaRPr>
          </a:p>
          <a:p>
            <a:pPr eaLnBrk="1" hangingPunct="1"/>
            <a:r>
              <a:rPr lang="en-US" sz="2200" dirty="0" smtClean="0">
                <a:effectLst/>
              </a:rPr>
              <a:t>Great spectrum of severity and addiction; treatment should be tailored accordingly</a:t>
            </a:r>
          </a:p>
          <a:p>
            <a:pPr eaLnBrk="1" hangingPunct="1">
              <a:buFont typeface="Wingdings" pitchFamily="2" charset="2"/>
              <a:buNone/>
            </a:pPr>
            <a:endParaRPr lang="en-US" sz="700" dirty="0" smtClean="0">
              <a:effectLst/>
            </a:endParaRPr>
          </a:p>
          <a:p>
            <a:pPr eaLnBrk="1" hangingPunct="1"/>
            <a:r>
              <a:rPr lang="en-US" sz="2200" dirty="0" smtClean="0">
                <a:effectLst/>
              </a:rPr>
              <a:t>Volunteers for studies likely to be more motivated to quit</a:t>
            </a:r>
          </a:p>
          <a:p>
            <a:pPr eaLnBrk="1" hangingPunct="1">
              <a:buFont typeface="Wingdings" pitchFamily="2" charset="2"/>
              <a:buNone/>
            </a:pPr>
            <a:endParaRPr lang="en-US" sz="800" dirty="0" smtClean="0">
              <a:effectLst/>
            </a:endParaRPr>
          </a:p>
          <a:p>
            <a:pPr eaLnBrk="1" hangingPunct="1"/>
            <a:r>
              <a:rPr lang="en-US" sz="2200" dirty="0" smtClean="0">
                <a:effectLst/>
              </a:rPr>
              <a:t>Placebo and drug groups tend to have more intensive counseling than found in real practice world</a:t>
            </a:r>
          </a:p>
          <a:p>
            <a:pPr eaLnBrk="1" hangingPunct="1">
              <a:buFont typeface="Wingdings" pitchFamily="2" charset="2"/>
              <a:buNone/>
            </a:pPr>
            <a:endParaRPr lang="en-US" sz="800" dirty="0" smtClean="0">
              <a:effectLst/>
            </a:endParaRPr>
          </a:p>
          <a:p>
            <a:pPr eaLnBrk="1" hangingPunct="1"/>
            <a:r>
              <a:rPr lang="en-US" sz="2200" dirty="0" smtClean="0">
                <a:effectLst/>
              </a:rPr>
              <a:t>Most drug trials exclude patients with mental illness</a:t>
            </a:r>
          </a:p>
          <a:p>
            <a:pPr eaLnBrk="1" hangingPunct="1">
              <a:buFont typeface="Wingdings" pitchFamily="2" charset="2"/>
              <a:buNone/>
            </a:pPr>
            <a:endParaRPr lang="en-US" sz="800" dirty="0" smtClean="0">
              <a:effectLst/>
            </a:endParaRPr>
          </a:p>
          <a:p>
            <a:pPr eaLnBrk="1" hangingPunct="1">
              <a:buFont typeface="Wingdings" pitchFamily="2" charset="2"/>
              <a:buNone/>
            </a:pPr>
            <a:endParaRPr lang="en-US" sz="2000" dirty="0" smtClean="0">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914400" y="457200"/>
            <a:ext cx="7543800" cy="762000"/>
          </a:xfrm>
        </p:spPr>
        <p:txBody>
          <a:bodyPr>
            <a:noAutofit/>
          </a:bodyPr>
          <a:lstStyle/>
          <a:p>
            <a:pPr fontAlgn="auto">
              <a:spcAft>
                <a:spcPts val="0"/>
              </a:spcAft>
              <a:defRPr/>
            </a:pPr>
            <a:r>
              <a:rPr lang="en-US" dirty="0" smtClean="0">
                <a:latin typeface="+mn-lt"/>
              </a:rPr>
              <a:t>SCLC’s Aim</a:t>
            </a:r>
          </a:p>
        </p:txBody>
      </p:sp>
      <p:sp>
        <p:nvSpPr>
          <p:cNvPr id="11268" name="Rectangle 3"/>
          <p:cNvSpPr>
            <a:spLocks noGrp="1" noChangeArrowheads="1"/>
          </p:cNvSpPr>
          <p:nvPr>
            <p:ph idx="1"/>
          </p:nvPr>
        </p:nvSpPr>
        <p:spPr>
          <a:xfrm>
            <a:off x="762000" y="1676400"/>
            <a:ext cx="7696200" cy="4191000"/>
          </a:xfrm>
        </p:spPr>
        <p:txBody>
          <a:bodyPr>
            <a:normAutofit/>
          </a:bodyPr>
          <a:lstStyle/>
          <a:p>
            <a:pPr marL="420624" indent="-384048" fontAlgn="auto">
              <a:lnSpc>
                <a:spcPct val="90000"/>
              </a:lnSpc>
              <a:spcAft>
                <a:spcPts val="0"/>
              </a:spcAft>
              <a:buClr>
                <a:schemeClr val="accent2">
                  <a:lumMod val="75000"/>
                </a:schemeClr>
              </a:buClr>
              <a:buFont typeface="Wingdings 2"/>
              <a:buChar char=""/>
              <a:defRPr/>
            </a:pPr>
            <a:r>
              <a:rPr lang="en-US" sz="2800" dirty="0" smtClean="0"/>
              <a:t>Help more smokers to try to quit and quit successfully</a:t>
            </a:r>
          </a:p>
          <a:p>
            <a:pPr marL="420624" indent="-384048" fontAlgn="auto">
              <a:lnSpc>
                <a:spcPct val="90000"/>
              </a:lnSpc>
              <a:spcAft>
                <a:spcPts val="0"/>
              </a:spcAft>
              <a:buClr>
                <a:schemeClr val="accent2">
                  <a:lumMod val="75000"/>
                </a:schemeClr>
              </a:buClr>
              <a:buFont typeface="Wingdings 2"/>
              <a:buChar char=""/>
              <a:defRPr/>
            </a:pPr>
            <a:endParaRPr lang="en-US" sz="1400" dirty="0" smtClean="0"/>
          </a:p>
          <a:p>
            <a:pPr marL="420624" indent="-384048" fontAlgn="auto">
              <a:lnSpc>
                <a:spcPct val="90000"/>
              </a:lnSpc>
              <a:spcAft>
                <a:spcPts val="0"/>
              </a:spcAft>
              <a:buClr>
                <a:schemeClr val="accent2">
                  <a:lumMod val="75000"/>
                </a:schemeClr>
              </a:buClr>
              <a:buFont typeface="Wingdings 2"/>
              <a:buChar char=""/>
              <a:defRPr/>
            </a:pPr>
            <a:r>
              <a:rPr lang="en-US" sz="2800" dirty="0" smtClean="0"/>
              <a:t>Change norms among clinicians to make smoking cessation regular practice</a:t>
            </a:r>
          </a:p>
          <a:p>
            <a:pPr marL="420624" indent="-384048" fontAlgn="auto">
              <a:lnSpc>
                <a:spcPct val="90000"/>
              </a:lnSpc>
              <a:spcAft>
                <a:spcPts val="0"/>
              </a:spcAft>
              <a:buClr>
                <a:schemeClr val="accent2">
                  <a:lumMod val="75000"/>
                </a:schemeClr>
              </a:buClr>
              <a:buFont typeface="Wingdings" pitchFamily="2" charset="2"/>
              <a:buNone/>
              <a:defRPr/>
            </a:pPr>
            <a:endParaRPr lang="en-US" sz="1400" dirty="0" smtClean="0"/>
          </a:p>
          <a:p>
            <a:pPr marL="420624" indent="-384048" fontAlgn="auto">
              <a:lnSpc>
                <a:spcPct val="90000"/>
              </a:lnSpc>
              <a:spcAft>
                <a:spcPts val="0"/>
              </a:spcAft>
              <a:buClr>
                <a:schemeClr val="accent2">
                  <a:lumMod val="75000"/>
                </a:schemeClr>
              </a:buClr>
              <a:buFont typeface="Wingdings 2"/>
              <a:buChar char=""/>
              <a:defRPr/>
            </a:pPr>
            <a:r>
              <a:rPr lang="en-US" sz="2800" dirty="0" smtClean="0"/>
              <a:t>Broaden access to cessation tools and resources </a:t>
            </a:r>
          </a:p>
          <a:p>
            <a:pPr marL="420624" indent="-384048" fontAlgn="auto">
              <a:lnSpc>
                <a:spcPct val="90000"/>
              </a:lnSpc>
              <a:spcAft>
                <a:spcPts val="0"/>
              </a:spcAft>
              <a:buClr>
                <a:schemeClr val="accent2">
                  <a:lumMod val="75000"/>
                </a:schemeClr>
              </a:buClr>
              <a:buFont typeface="Wingdings" pitchFamily="2" charset="2"/>
              <a:buNone/>
              <a:defRPr/>
            </a:pPr>
            <a:endParaRPr lang="en-US" sz="1400" dirty="0" smtClean="0"/>
          </a:p>
          <a:p>
            <a:pPr marL="420624" indent="-384048" fontAlgn="auto">
              <a:lnSpc>
                <a:spcPct val="90000"/>
              </a:lnSpc>
              <a:spcAft>
                <a:spcPts val="0"/>
              </a:spcAft>
              <a:buClr>
                <a:schemeClr val="accent2">
                  <a:lumMod val="75000"/>
                </a:schemeClr>
              </a:buClr>
              <a:buFont typeface="Wingdings 2"/>
              <a:buChar char=""/>
              <a:defRPr/>
            </a:pPr>
            <a:r>
              <a:rPr lang="en-US" sz="2800" dirty="0" smtClean="0"/>
              <a:t>Improve coverage for treatment services</a:t>
            </a:r>
          </a:p>
        </p:txBody>
      </p:sp>
      <p:sp>
        <p:nvSpPr>
          <p:cNvPr id="4" name="Rectangle 9"/>
          <p:cNvSpPr>
            <a:spLocks noGrp="1" noChangeArrowheads="1"/>
          </p:cNvSpPr>
          <p:nvPr>
            <p:ph type="sldNum" sz="quarter" idx="12"/>
          </p:nvPr>
        </p:nvSpPr>
        <p:spPr/>
        <p:txBody>
          <a:bodyPr>
            <a:normAutofit/>
          </a:bodyPr>
          <a:lstStyle/>
          <a:p>
            <a:pPr>
              <a:defRPr/>
            </a:pPr>
            <a:fld id="{9DC4D06B-430D-425E-AA70-6A9F8E285BFD}" type="slidenum">
              <a:rPr lang="en-US"/>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9"/>
          <p:cNvSpPr>
            <a:spLocks noGrp="1" noChangeArrowheads="1"/>
          </p:cNvSpPr>
          <p:nvPr>
            <p:ph type="sldNum" sz="quarter" idx="12"/>
          </p:nvPr>
        </p:nvSpPr>
        <p:spPr/>
        <p:txBody>
          <a:bodyPr/>
          <a:lstStyle/>
          <a:p>
            <a:pPr>
              <a:defRPr/>
            </a:pPr>
            <a:fld id="{1ADFC37B-AD8C-4E36-95A5-D93D3D7FC7C8}" type="slidenum">
              <a:rPr lang="en-US"/>
              <a:pPr>
                <a:defRPr/>
              </a:pPr>
              <a:t>40</a:t>
            </a:fld>
            <a:endParaRPr lang="en-US"/>
          </a:p>
        </p:txBody>
      </p:sp>
      <p:sp>
        <p:nvSpPr>
          <p:cNvPr id="5124" name="Rectangle 2"/>
          <p:cNvSpPr>
            <a:spLocks noGrp="1" noChangeArrowheads="1"/>
          </p:cNvSpPr>
          <p:nvPr>
            <p:ph type="title" idx="4294967295"/>
          </p:nvPr>
        </p:nvSpPr>
        <p:spPr>
          <a:xfrm>
            <a:off x="152400" y="304800"/>
            <a:ext cx="9144000" cy="1143000"/>
          </a:xfrm>
        </p:spPr>
        <p:txBody>
          <a:bodyPr anchor="b">
            <a:normAutofit/>
          </a:bodyPr>
          <a:lstStyle/>
          <a:p>
            <a:pPr fontAlgn="auto">
              <a:spcAft>
                <a:spcPts val="0"/>
              </a:spcAft>
              <a:defRPr/>
            </a:pPr>
            <a:r>
              <a:rPr lang="en-US" altLang="en-US" sz="3400" dirty="0" smtClean="0">
                <a:latin typeface="+mn-lt"/>
              </a:rPr>
              <a:t>LONG-TERM (</a:t>
            </a:r>
            <a:r>
              <a:rPr lang="en-US" altLang="en-US" sz="3400" dirty="0" smtClean="0">
                <a:latin typeface="+mn-lt"/>
                <a:sym typeface="Symbol" pitchFamily="18" charset="2"/>
              </a:rPr>
              <a:t></a:t>
            </a:r>
            <a:r>
              <a:rPr lang="en-US" altLang="en-US" sz="3400" dirty="0" smtClean="0">
                <a:latin typeface="+mn-lt"/>
              </a:rPr>
              <a:t>6 month) QUIT RATES for AVAILABLE CESSATION MEDICATIONS</a:t>
            </a:r>
          </a:p>
        </p:txBody>
      </p:sp>
      <p:graphicFrame>
        <p:nvGraphicFramePr>
          <p:cNvPr id="75780" name="Object 3"/>
          <p:cNvGraphicFramePr>
            <a:graphicFrameLocks noChangeAspect="1"/>
          </p:cNvGraphicFramePr>
          <p:nvPr/>
        </p:nvGraphicFramePr>
        <p:xfrm>
          <a:off x="508000" y="1865313"/>
          <a:ext cx="8399463" cy="4514850"/>
        </p:xfrm>
        <a:graphic>
          <a:graphicData uri="http://schemas.openxmlformats.org/presentationml/2006/ole">
            <mc:AlternateContent xmlns:mc="http://schemas.openxmlformats.org/markup-compatibility/2006">
              <mc:Choice xmlns:v="urn:schemas-microsoft-com:vml" Requires="v">
                <p:oleObj spid="_x0000_s75792" name="Chart" r:id="rId4" imgW="9020271" imgH="4143474" progId="MSGraph.Chart.8">
                  <p:embed followColorScheme="full"/>
                </p:oleObj>
              </mc:Choice>
              <mc:Fallback>
                <p:oleObj name="Chart" r:id="rId4" imgW="9020271" imgH="4143474" progId="MSGraph.Chart.8">
                  <p:embed followColorScheme="full"/>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1865313"/>
                        <a:ext cx="8399463"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1" name="Text Box 4"/>
          <p:cNvSpPr txBox="1">
            <a:spLocks noChangeArrowheads="1"/>
          </p:cNvSpPr>
          <p:nvPr/>
        </p:nvSpPr>
        <p:spPr bwMode="auto">
          <a:xfrm>
            <a:off x="457200" y="6276975"/>
            <a:ext cx="8686800" cy="457200"/>
          </a:xfrm>
          <a:prstGeom prst="rect">
            <a:avLst/>
          </a:prstGeom>
          <a:noFill/>
          <a:ln w="9525">
            <a:noFill/>
            <a:miter lim="800000"/>
            <a:headEnd/>
            <a:tailEnd/>
          </a:ln>
        </p:spPr>
        <p:txBody>
          <a:bodyPr>
            <a:spAutoFit/>
          </a:bodyPr>
          <a:lstStyle/>
          <a:p>
            <a:pPr algn="r" eaLnBrk="0" hangingPunct="0"/>
            <a:r>
              <a:rPr lang="en-US" altLang="en-US" sz="1200"/>
              <a:t>Data adapted from Cahill et al. (2008). </a:t>
            </a:r>
            <a:r>
              <a:rPr kumimoji="1" lang="en-US" sz="1200" i="1"/>
              <a:t>Cochrane Database Syst Rev;</a:t>
            </a:r>
            <a:r>
              <a:rPr lang="en-US" sz="1200"/>
              <a:t> </a:t>
            </a:r>
            <a:r>
              <a:rPr lang="en-US" altLang="en-US" sz="1200"/>
              <a:t>Stead</a:t>
            </a:r>
            <a:r>
              <a:rPr lang="en-US" sz="1200"/>
              <a:t> et al. (2008). </a:t>
            </a:r>
          </a:p>
          <a:p>
            <a:pPr algn="r" eaLnBrk="0" hangingPunct="0"/>
            <a:r>
              <a:rPr kumimoji="1" lang="en-US" sz="1200" i="1"/>
              <a:t>Cochrane Database Syst Rev;  </a:t>
            </a:r>
            <a:r>
              <a:rPr lang="en-US" sz="1200"/>
              <a:t>Hughes et al.</a:t>
            </a:r>
            <a:r>
              <a:rPr lang="en-US" altLang="en-US" sz="1200"/>
              <a:t> (2007). </a:t>
            </a:r>
            <a:r>
              <a:rPr lang="en-US" altLang="en-US" sz="1200" i="1"/>
              <a:t>Cochrane Database Syst Rev</a:t>
            </a:r>
          </a:p>
        </p:txBody>
      </p:sp>
      <p:sp>
        <p:nvSpPr>
          <p:cNvPr id="75782" name="Text Box 5"/>
          <p:cNvSpPr txBox="1">
            <a:spLocks noChangeArrowheads="1"/>
          </p:cNvSpPr>
          <p:nvPr/>
        </p:nvSpPr>
        <p:spPr bwMode="auto">
          <a:xfrm rot="-5400000">
            <a:off x="-381793" y="3723481"/>
            <a:ext cx="1504950" cy="366713"/>
          </a:xfrm>
          <a:prstGeom prst="rect">
            <a:avLst/>
          </a:prstGeom>
          <a:noFill/>
          <a:ln w="9525" algn="ctr">
            <a:noFill/>
            <a:miter lim="800000"/>
            <a:headEnd/>
            <a:tailEnd/>
          </a:ln>
        </p:spPr>
        <p:txBody>
          <a:bodyPr wrap="none">
            <a:spAutoFit/>
          </a:bodyPr>
          <a:lstStyle/>
          <a:p>
            <a:pPr algn="ctr" eaLnBrk="0" hangingPunct="0">
              <a:spcBef>
                <a:spcPct val="30000"/>
              </a:spcBef>
            </a:pPr>
            <a:r>
              <a:rPr lang="en-US" b="1"/>
              <a:t>Percent quit</a:t>
            </a:r>
          </a:p>
        </p:txBody>
      </p:sp>
      <p:sp>
        <p:nvSpPr>
          <p:cNvPr id="75783" name="Text Box 6"/>
          <p:cNvSpPr txBox="1">
            <a:spLocks noChangeArrowheads="1"/>
          </p:cNvSpPr>
          <p:nvPr/>
        </p:nvSpPr>
        <p:spPr bwMode="auto">
          <a:xfrm>
            <a:off x="971550" y="3225800"/>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18.0</a:t>
            </a:r>
          </a:p>
        </p:txBody>
      </p:sp>
      <p:sp>
        <p:nvSpPr>
          <p:cNvPr id="75784" name="Text Box 7"/>
          <p:cNvSpPr txBox="1">
            <a:spLocks noChangeArrowheads="1"/>
          </p:cNvSpPr>
          <p:nvPr/>
        </p:nvSpPr>
        <p:spPr bwMode="auto">
          <a:xfrm>
            <a:off x="2092325" y="3454400"/>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15.8</a:t>
            </a:r>
          </a:p>
        </p:txBody>
      </p:sp>
      <p:sp>
        <p:nvSpPr>
          <p:cNvPr id="75785" name="Text Box 8"/>
          <p:cNvSpPr txBox="1">
            <a:spLocks noChangeArrowheads="1"/>
          </p:cNvSpPr>
          <p:nvPr/>
        </p:nvSpPr>
        <p:spPr bwMode="auto">
          <a:xfrm>
            <a:off x="1452563" y="4016375"/>
            <a:ext cx="528637"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11.3</a:t>
            </a:r>
          </a:p>
        </p:txBody>
      </p:sp>
      <p:sp>
        <p:nvSpPr>
          <p:cNvPr id="75786" name="Text Box 9"/>
          <p:cNvSpPr txBox="1">
            <a:spLocks noChangeArrowheads="1"/>
          </p:cNvSpPr>
          <p:nvPr/>
        </p:nvSpPr>
        <p:spPr bwMode="auto">
          <a:xfrm>
            <a:off x="2640013" y="4406900"/>
            <a:ext cx="430212"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9.9</a:t>
            </a:r>
          </a:p>
        </p:txBody>
      </p:sp>
      <p:sp>
        <p:nvSpPr>
          <p:cNvPr id="75787" name="Text Box 10"/>
          <p:cNvSpPr txBox="1">
            <a:spLocks noChangeArrowheads="1"/>
          </p:cNvSpPr>
          <p:nvPr/>
        </p:nvSpPr>
        <p:spPr bwMode="auto">
          <a:xfrm>
            <a:off x="3230563" y="3444875"/>
            <a:ext cx="528637"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16.1</a:t>
            </a:r>
          </a:p>
        </p:txBody>
      </p:sp>
      <p:sp>
        <p:nvSpPr>
          <p:cNvPr id="75788" name="Text Box 11"/>
          <p:cNvSpPr txBox="1">
            <a:spLocks noChangeArrowheads="1"/>
          </p:cNvSpPr>
          <p:nvPr/>
        </p:nvSpPr>
        <p:spPr bwMode="auto">
          <a:xfrm>
            <a:off x="3756025" y="4408488"/>
            <a:ext cx="449263" cy="304800"/>
          </a:xfrm>
          <a:prstGeom prst="rect">
            <a:avLst/>
          </a:prstGeom>
          <a:noFill/>
          <a:ln w="9525" algn="ctr">
            <a:noFill/>
            <a:miter lim="800000"/>
            <a:headEnd/>
            <a:tailEnd/>
          </a:ln>
        </p:spPr>
        <p:txBody>
          <a:bodyPr>
            <a:spAutoFit/>
          </a:bodyPr>
          <a:lstStyle/>
          <a:p>
            <a:pPr algn="ctr" eaLnBrk="0" hangingPunct="0">
              <a:spcBef>
                <a:spcPct val="30000"/>
              </a:spcBef>
            </a:pPr>
            <a:r>
              <a:rPr lang="en-US" sz="1400" b="1"/>
              <a:t>8.1</a:t>
            </a:r>
          </a:p>
        </p:txBody>
      </p:sp>
      <p:sp>
        <p:nvSpPr>
          <p:cNvPr id="75789" name="Text Box 12"/>
          <p:cNvSpPr txBox="1">
            <a:spLocks noChangeArrowheads="1"/>
          </p:cNvSpPr>
          <p:nvPr/>
        </p:nvSpPr>
        <p:spPr bwMode="auto">
          <a:xfrm>
            <a:off x="4381500" y="2535238"/>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23.9</a:t>
            </a:r>
          </a:p>
        </p:txBody>
      </p:sp>
      <p:sp>
        <p:nvSpPr>
          <p:cNvPr id="75790" name="Text Box 13"/>
          <p:cNvSpPr txBox="1">
            <a:spLocks noChangeArrowheads="1"/>
          </p:cNvSpPr>
          <p:nvPr/>
        </p:nvSpPr>
        <p:spPr bwMode="auto">
          <a:xfrm>
            <a:off x="4854575" y="3963988"/>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11.8</a:t>
            </a:r>
          </a:p>
        </p:txBody>
      </p:sp>
      <p:sp>
        <p:nvSpPr>
          <p:cNvPr id="75791" name="Text Box 14"/>
          <p:cNvSpPr txBox="1">
            <a:spLocks noChangeArrowheads="1"/>
          </p:cNvSpPr>
          <p:nvPr/>
        </p:nvSpPr>
        <p:spPr bwMode="auto">
          <a:xfrm>
            <a:off x="5511800" y="3325813"/>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17.1</a:t>
            </a:r>
          </a:p>
        </p:txBody>
      </p:sp>
      <p:sp>
        <p:nvSpPr>
          <p:cNvPr id="75792" name="Text Box 15"/>
          <p:cNvSpPr txBox="1">
            <a:spLocks noChangeArrowheads="1"/>
          </p:cNvSpPr>
          <p:nvPr/>
        </p:nvSpPr>
        <p:spPr bwMode="auto">
          <a:xfrm>
            <a:off x="6037263" y="4297363"/>
            <a:ext cx="430212"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9.1</a:t>
            </a:r>
          </a:p>
        </p:txBody>
      </p:sp>
      <p:sp>
        <p:nvSpPr>
          <p:cNvPr id="75793" name="Text Box 16"/>
          <p:cNvSpPr txBox="1">
            <a:spLocks noChangeArrowheads="1"/>
          </p:cNvSpPr>
          <p:nvPr/>
        </p:nvSpPr>
        <p:spPr bwMode="auto">
          <a:xfrm>
            <a:off x="6643688" y="3105150"/>
            <a:ext cx="528637"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19.0</a:t>
            </a:r>
          </a:p>
        </p:txBody>
      </p:sp>
      <p:sp>
        <p:nvSpPr>
          <p:cNvPr id="75794" name="Text Box 17"/>
          <p:cNvSpPr txBox="1">
            <a:spLocks noChangeArrowheads="1"/>
          </p:cNvSpPr>
          <p:nvPr/>
        </p:nvSpPr>
        <p:spPr bwMode="auto">
          <a:xfrm>
            <a:off x="7132638" y="4135438"/>
            <a:ext cx="528637"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10.3</a:t>
            </a:r>
          </a:p>
        </p:txBody>
      </p:sp>
      <p:sp>
        <p:nvSpPr>
          <p:cNvPr id="75795" name="Text Box 18"/>
          <p:cNvSpPr txBox="1">
            <a:spLocks noChangeArrowheads="1"/>
          </p:cNvSpPr>
          <p:nvPr/>
        </p:nvSpPr>
        <p:spPr bwMode="auto">
          <a:xfrm>
            <a:off x="8261350" y="4046538"/>
            <a:ext cx="528638"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11.2</a:t>
            </a:r>
          </a:p>
        </p:txBody>
      </p:sp>
      <p:sp>
        <p:nvSpPr>
          <p:cNvPr id="75796" name="Text Box 19"/>
          <p:cNvSpPr txBox="1">
            <a:spLocks noChangeArrowheads="1"/>
          </p:cNvSpPr>
          <p:nvPr/>
        </p:nvSpPr>
        <p:spPr bwMode="auto">
          <a:xfrm>
            <a:off x="7780338" y="2967038"/>
            <a:ext cx="528637" cy="304800"/>
          </a:xfrm>
          <a:prstGeom prst="rect">
            <a:avLst/>
          </a:prstGeom>
          <a:noFill/>
          <a:ln w="9525" algn="ctr">
            <a:noFill/>
            <a:miter lim="800000"/>
            <a:headEnd/>
            <a:tailEnd/>
          </a:ln>
        </p:spPr>
        <p:txBody>
          <a:bodyPr wrap="none">
            <a:spAutoFit/>
          </a:bodyPr>
          <a:lstStyle/>
          <a:p>
            <a:pPr algn="ctr" eaLnBrk="0" hangingPunct="0">
              <a:spcBef>
                <a:spcPct val="30000"/>
              </a:spcBef>
            </a:pPr>
            <a:r>
              <a:rPr lang="en-US" sz="1400" b="1"/>
              <a:t>20.2</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0" y="274638"/>
            <a:ext cx="8229600" cy="1143000"/>
          </a:xfrm>
        </p:spPr>
        <p:txBody>
          <a:bodyPr/>
          <a:lstStyle/>
          <a:p>
            <a:pPr algn="ctr"/>
            <a:r>
              <a:rPr lang="en-US" smtClean="0">
                <a:solidFill>
                  <a:schemeClr val="tx2"/>
                </a:solidFill>
                <a:latin typeface="Arial" pitchFamily="34" charset="0"/>
                <a:cs typeface="Arial" pitchFamily="34" charset="0"/>
              </a:rPr>
              <a:t>NRT Patches</a:t>
            </a:r>
          </a:p>
        </p:txBody>
      </p:sp>
      <p:sp>
        <p:nvSpPr>
          <p:cNvPr id="104451" name="Rectangle 3"/>
          <p:cNvSpPr>
            <a:spLocks noGrp="1" noChangeArrowheads="1"/>
          </p:cNvSpPr>
          <p:nvPr>
            <p:ph type="body" idx="4294967295"/>
          </p:nvPr>
        </p:nvSpPr>
        <p:spPr>
          <a:xfrm>
            <a:off x="914400" y="1371600"/>
            <a:ext cx="8229600" cy="4525963"/>
          </a:xfrm>
        </p:spPr>
        <p:txBody>
          <a:bodyPr rtlCol="0">
            <a:normAutofit/>
          </a:bodyPr>
          <a:lstStyle/>
          <a:p>
            <a:pPr marL="420624" indent="-384048" fontAlgn="auto">
              <a:lnSpc>
                <a:spcPct val="80000"/>
              </a:lnSpc>
              <a:spcAft>
                <a:spcPts val="0"/>
              </a:spcAft>
              <a:buFontTx/>
              <a:buNone/>
              <a:defRPr/>
            </a:pPr>
            <a:r>
              <a:rPr lang="en-US" sz="2400" b="1" u="sng" dirty="0" err="1" smtClean="0">
                <a:solidFill>
                  <a:schemeClr val="tx2"/>
                </a:solidFill>
                <a:cs typeface="Arial" pitchFamily="34" charset="0"/>
              </a:rPr>
              <a:t>Nicoderm</a:t>
            </a:r>
            <a:r>
              <a:rPr lang="en-US" sz="2400" b="1" u="sng" dirty="0" smtClean="0">
                <a:solidFill>
                  <a:schemeClr val="tx2"/>
                </a:solidFill>
                <a:cs typeface="Arial" pitchFamily="34" charset="0"/>
              </a:rPr>
              <a:t> CQ</a:t>
            </a:r>
            <a:r>
              <a:rPr lang="en-US" sz="2400" b="1" dirty="0" smtClean="0">
                <a:solidFill>
                  <a:schemeClr val="tx2"/>
                </a:solidFill>
                <a:cs typeface="Arial" pitchFamily="34" charset="0"/>
              </a:rPr>
              <a:t>:</a:t>
            </a:r>
            <a:r>
              <a:rPr lang="en-US" sz="2400" dirty="0" smtClean="0">
                <a:solidFill>
                  <a:schemeClr val="tx2"/>
                </a:solidFill>
                <a:cs typeface="Arial" pitchFamily="34" charset="0"/>
              </a:rPr>
              <a:t> </a:t>
            </a:r>
          </a:p>
          <a:p>
            <a:pPr marL="420624" indent="-384048" fontAlgn="auto">
              <a:lnSpc>
                <a:spcPct val="80000"/>
              </a:lnSpc>
              <a:spcAft>
                <a:spcPts val="0"/>
              </a:spcAft>
              <a:buFontTx/>
              <a:buNone/>
              <a:defRPr/>
            </a:pPr>
            <a:r>
              <a:rPr lang="en-US" sz="2400" dirty="0" smtClean="0">
                <a:solidFill>
                  <a:schemeClr val="tx2"/>
                </a:solidFill>
                <a:cs typeface="Arial" pitchFamily="34" charset="0"/>
              </a:rPr>
              <a:t>Recommended doses for 10+ cigs/day (if less than 10 cigarettes per day consider other NRT or start with patch at 14mg/day)</a:t>
            </a:r>
            <a:endParaRPr lang="en-US" sz="2400" u="sng" dirty="0" smtClean="0">
              <a:solidFill>
                <a:schemeClr val="tx2"/>
              </a:solidFill>
              <a:cs typeface="Arial" pitchFamily="34" charset="0"/>
            </a:endParaRPr>
          </a:p>
          <a:p>
            <a:pPr marL="420624" indent="-384048" fontAlgn="auto">
              <a:lnSpc>
                <a:spcPct val="80000"/>
              </a:lnSpc>
              <a:spcAft>
                <a:spcPts val="0"/>
              </a:spcAft>
              <a:buFontTx/>
              <a:buNone/>
              <a:defRPr/>
            </a:pPr>
            <a:endParaRPr lang="en-US" sz="2400" b="1" u="sng" dirty="0" smtClean="0">
              <a:solidFill>
                <a:schemeClr val="tx2"/>
              </a:solidFill>
              <a:cs typeface="Arial" pitchFamily="34" charset="0"/>
            </a:endParaRPr>
          </a:p>
          <a:p>
            <a:pPr marL="420624" indent="-384048" fontAlgn="auto">
              <a:lnSpc>
                <a:spcPct val="80000"/>
              </a:lnSpc>
              <a:spcAft>
                <a:spcPts val="0"/>
              </a:spcAft>
              <a:buFontTx/>
              <a:buNone/>
              <a:defRPr/>
            </a:pPr>
            <a:r>
              <a:rPr lang="en-US" sz="2400" b="1" u="sng" dirty="0" smtClean="0">
                <a:solidFill>
                  <a:schemeClr val="tx2"/>
                </a:solidFill>
                <a:cs typeface="Arial" pitchFamily="34" charset="0"/>
              </a:rPr>
              <a:t>Patch strength</a:t>
            </a:r>
            <a:r>
              <a:rPr lang="en-US" sz="2400" dirty="0" smtClean="0">
                <a:solidFill>
                  <a:schemeClr val="tx2"/>
                </a:solidFill>
                <a:cs typeface="Arial" pitchFamily="34" charset="0"/>
              </a:rPr>
              <a:t>	</a:t>
            </a:r>
            <a:r>
              <a:rPr lang="en-US" sz="2400" b="1" u="sng" dirty="0" smtClean="0">
                <a:solidFill>
                  <a:schemeClr val="tx2"/>
                </a:solidFill>
                <a:cs typeface="Arial" pitchFamily="34" charset="0"/>
              </a:rPr>
              <a:t>Duration</a:t>
            </a:r>
            <a:r>
              <a:rPr lang="en-US" sz="2400" dirty="0" smtClean="0">
                <a:solidFill>
                  <a:schemeClr val="tx2"/>
                </a:solidFill>
                <a:cs typeface="Arial" pitchFamily="34" charset="0"/>
              </a:rPr>
              <a:t>	</a:t>
            </a:r>
            <a:endParaRPr lang="en-US" sz="2400" u="sng" dirty="0" smtClean="0">
              <a:solidFill>
                <a:schemeClr val="tx2"/>
              </a:solidFill>
              <a:cs typeface="Arial" pitchFamily="34" charset="0"/>
            </a:endParaRPr>
          </a:p>
          <a:p>
            <a:pPr marL="420624" indent="-384048" fontAlgn="auto">
              <a:lnSpc>
                <a:spcPct val="80000"/>
              </a:lnSpc>
              <a:spcAft>
                <a:spcPts val="0"/>
              </a:spcAft>
              <a:buFontTx/>
              <a:buNone/>
              <a:defRPr/>
            </a:pPr>
            <a:r>
              <a:rPr lang="en-US" sz="2400" dirty="0" smtClean="0">
                <a:solidFill>
                  <a:schemeClr val="tx2"/>
                </a:solidFill>
                <a:cs typeface="Arial" pitchFamily="34" charset="0"/>
              </a:rPr>
              <a:t>21 mg/day		6-8 weeks 		</a:t>
            </a:r>
          </a:p>
          <a:p>
            <a:pPr marL="420624" indent="-384048" fontAlgn="auto">
              <a:lnSpc>
                <a:spcPct val="80000"/>
              </a:lnSpc>
              <a:spcAft>
                <a:spcPts val="0"/>
              </a:spcAft>
              <a:buFontTx/>
              <a:buNone/>
              <a:defRPr/>
            </a:pPr>
            <a:r>
              <a:rPr lang="en-US" sz="2400" dirty="0" smtClean="0">
                <a:solidFill>
                  <a:schemeClr val="tx2"/>
                </a:solidFill>
                <a:cs typeface="Arial" pitchFamily="34" charset="0"/>
              </a:rPr>
              <a:t>14 mg/day		2-4 weeks 		</a:t>
            </a:r>
          </a:p>
          <a:p>
            <a:pPr marL="420624" indent="-384048" fontAlgn="auto">
              <a:lnSpc>
                <a:spcPct val="80000"/>
              </a:lnSpc>
              <a:spcAft>
                <a:spcPts val="0"/>
              </a:spcAft>
              <a:buFontTx/>
              <a:buNone/>
              <a:defRPr/>
            </a:pPr>
            <a:r>
              <a:rPr lang="en-US" sz="2400" dirty="0" smtClean="0">
                <a:solidFill>
                  <a:schemeClr val="tx2"/>
                </a:solidFill>
                <a:cs typeface="Arial" pitchFamily="34" charset="0"/>
              </a:rPr>
              <a:t>  7 mg/day		2-4 weeks 		</a:t>
            </a:r>
          </a:p>
          <a:p>
            <a:pPr marL="420624" indent="-384048" fontAlgn="auto">
              <a:lnSpc>
                <a:spcPct val="80000"/>
              </a:lnSpc>
              <a:spcAft>
                <a:spcPts val="0"/>
              </a:spcAft>
              <a:buFontTx/>
              <a:buNone/>
              <a:defRPr/>
            </a:pPr>
            <a:endParaRPr lang="en-US" sz="2400" b="1" u="sng" dirty="0" smtClean="0">
              <a:solidFill>
                <a:schemeClr val="tx2"/>
              </a:solidFill>
              <a:cs typeface="Arial" pitchFamily="34" charset="0"/>
            </a:endParaRPr>
          </a:p>
          <a:p>
            <a:pPr marL="420624" indent="-384048" fontAlgn="auto">
              <a:lnSpc>
                <a:spcPct val="80000"/>
              </a:lnSpc>
              <a:spcAft>
                <a:spcPts val="0"/>
              </a:spcAft>
              <a:buFontTx/>
              <a:buNone/>
              <a:defRPr/>
            </a:pPr>
            <a:r>
              <a:rPr lang="en-US" sz="2400" b="1" u="sng" dirty="0" err="1" smtClean="0">
                <a:solidFill>
                  <a:schemeClr val="tx2"/>
                </a:solidFill>
                <a:cs typeface="Arial" pitchFamily="34" charset="0"/>
              </a:rPr>
              <a:t>Nicotrol</a:t>
            </a:r>
            <a:r>
              <a:rPr lang="en-US" sz="2400" b="1" u="sng" dirty="0" smtClean="0">
                <a:solidFill>
                  <a:schemeClr val="tx2"/>
                </a:solidFill>
                <a:cs typeface="Arial" pitchFamily="34" charset="0"/>
              </a:rPr>
              <a:t>:</a:t>
            </a:r>
          </a:p>
          <a:p>
            <a:pPr marL="420624" indent="-384048" fontAlgn="auto">
              <a:lnSpc>
                <a:spcPct val="80000"/>
              </a:lnSpc>
              <a:spcAft>
                <a:spcPts val="0"/>
              </a:spcAft>
              <a:buFontTx/>
              <a:buNone/>
              <a:defRPr/>
            </a:pPr>
            <a:r>
              <a:rPr lang="en-US" sz="2400" dirty="0" smtClean="0">
                <a:solidFill>
                  <a:schemeClr val="tx2"/>
                </a:solidFill>
                <a:cs typeface="Arial" pitchFamily="34" charset="0"/>
              </a:rPr>
              <a:t>15 mg/16 hours	8 weeks</a:t>
            </a:r>
          </a:p>
          <a:p>
            <a:pPr marL="420624" indent="-384048" fontAlgn="auto">
              <a:lnSpc>
                <a:spcPct val="80000"/>
              </a:lnSpc>
              <a:spcAft>
                <a:spcPts val="0"/>
              </a:spcAft>
              <a:buFontTx/>
              <a:buNone/>
              <a:defRPr/>
            </a:pPr>
            <a:endParaRPr lang="en-US" sz="2400" dirty="0" smtClean="0"/>
          </a:p>
          <a:p>
            <a:pPr marL="0" indent="0" fontAlgn="auto">
              <a:spcAft>
                <a:spcPts val="0"/>
              </a:spcAft>
              <a:buFontTx/>
              <a:buNone/>
              <a:defRPr/>
            </a:pPr>
            <a:endParaRPr lang="en-US" sz="2400" dirty="0" smtClean="0"/>
          </a:p>
        </p:txBody>
      </p:sp>
      <p:pic>
        <p:nvPicPr>
          <p:cNvPr id="76804" name="Picture 2"/>
          <p:cNvPicPr>
            <a:picLocks noChangeAspect="1" noChangeArrowheads="1"/>
          </p:cNvPicPr>
          <p:nvPr/>
        </p:nvPicPr>
        <p:blipFill>
          <a:blip r:embed="rId3" cstate="print"/>
          <a:srcRect/>
          <a:stretch>
            <a:fillRect/>
          </a:stretch>
        </p:blipFill>
        <p:spPr bwMode="auto">
          <a:xfrm>
            <a:off x="6553200" y="304800"/>
            <a:ext cx="1865313" cy="1195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0" y="274638"/>
            <a:ext cx="8229600" cy="1143000"/>
          </a:xfrm>
        </p:spPr>
        <p:txBody>
          <a:bodyPr/>
          <a:lstStyle/>
          <a:p>
            <a:pPr algn="ctr"/>
            <a:r>
              <a:rPr lang="en-US" smtClean="0">
                <a:solidFill>
                  <a:schemeClr val="tx2"/>
                </a:solidFill>
                <a:latin typeface="Arial" pitchFamily="34" charset="0"/>
                <a:cs typeface="Arial" pitchFamily="34" charset="0"/>
              </a:rPr>
              <a:t>Nicotine Gum</a:t>
            </a:r>
          </a:p>
        </p:txBody>
      </p:sp>
      <p:sp>
        <p:nvSpPr>
          <p:cNvPr id="77827" name="Rectangle 4"/>
          <p:cNvSpPr>
            <a:spLocks noChangeArrowheads="1"/>
          </p:cNvSpPr>
          <p:nvPr/>
        </p:nvSpPr>
        <p:spPr bwMode="auto">
          <a:xfrm>
            <a:off x="228600" y="1676400"/>
            <a:ext cx="8566150" cy="4227513"/>
          </a:xfrm>
          <a:prstGeom prst="rect">
            <a:avLst/>
          </a:prstGeom>
          <a:noFill/>
          <a:ln w="9525">
            <a:noFill/>
            <a:miter lim="800000"/>
            <a:headEnd/>
            <a:tailEnd/>
          </a:ln>
          <a:effectLst/>
        </p:spPr>
        <p:txBody>
          <a:bodyPr/>
          <a:lstStyle/>
          <a:p>
            <a:pPr marL="342900" indent="-342900" eaLnBrk="0" hangingPunct="0">
              <a:lnSpc>
                <a:spcPct val="90000"/>
              </a:lnSpc>
              <a:spcBef>
                <a:spcPct val="30000"/>
              </a:spcBef>
              <a:spcAft>
                <a:spcPct val="10000"/>
              </a:spcAft>
              <a:buFontTx/>
              <a:buChar char="•"/>
            </a:pPr>
            <a:r>
              <a:rPr lang="en-US" sz="2600">
                <a:solidFill>
                  <a:schemeClr val="tx2"/>
                </a:solidFill>
              </a:rPr>
              <a:t>Sugar-free chewing gum</a:t>
            </a:r>
          </a:p>
          <a:p>
            <a:pPr marL="342900" indent="-342900" eaLnBrk="0" hangingPunct="0">
              <a:lnSpc>
                <a:spcPct val="90000"/>
              </a:lnSpc>
              <a:spcBef>
                <a:spcPct val="30000"/>
              </a:spcBef>
              <a:spcAft>
                <a:spcPct val="10000"/>
              </a:spcAft>
              <a:buFontTx/>
              <a:buChar char="•"/>
            </a:pPr>
            <a:r>
              <a:rPr lang="en-US" sz="2600">
                <a:solidFill>
                  <a:schemeClr val="tx2"/>
                </a:solidFill>
              </a:rPr>
              <a:t>Absorbed through the lining of the mouth</a:t>
            </a:r>
          </a:p>
          <a:p>
            <a:pPr marL="342900" indent="-342900" eaLnBrk="0" hangingPunct="0">
              <a:lnSpc>
                <a:spcPct val="90000"/>
              </a:lnSpc>
              <a:spcBef>
                <a:spcPct val="30000"/>
              </a:spcBef>
              <a:spcAft>
                <a:spcPct val="10000"/>
              </a:spcAft>
              <a:buFontTx/>
              <a:buChar char="•"/>
            </a:pPr>
            <a:r>
              <a:rPr lang="en-US" sz="2600">
                <a:solidFill>
                  <a:schemeClr val="tx2"/>
                </a:solidFill>
              </a:rPr>
              <a:t>Available in two strengths (2mg and 4mg)</a:t>
            </a:r>
          </a:p>
          <a:p>
            <a:pPr marL="342900" indent="-342900" eaLnBrk="0" hangingPunct="0">
              <a:lnSpc>
                <a:spcPct val="90000"/>
              </a:lnSpc>
              <a:spcBef>
                <a:spcPct val="30000"/>
              </a:spcBef>
              <a:spcAft>
                <a:spcPct val="10000"/>
              </a:spcAft>
              <a:buFontTx/>
              <a:buChar char="•"/>
            </a:pPr>
            <a:r>
              <a:rPr lang="en-US" sz="2600">
                <a:solidFill>
                  <a:schemeClr val="tx2"/>
                </a:solidFill>
              </a:rPr>
              <a:t>Available flavors are:</a:t>
            </a:r>
          </a:p>
          <a:p>
            <a:pPr marL="742950" lvl="1" indent="-285750" eaLnBrk="0" hangingPunct="0">
              <a:lnSpc>
                <a:spcPct val="90000"/>
              </a:lnSpc>
              <a:spcBef>
                <a:spcPct val="20000"/>
              </a:spcBef>
              <a:spcAft>
                <a:spcPct val="10000"/>
              </a:spcAft>
              <a:buFontTx/>
              <a:buChar char="–"/>
            </a:pPr>
            <a:r>
              <a:rPr lang="en-US" sz="2000">
                <a:solidFill>
                  <a:schemeClr val="tx2"/>
                </a:solidFill>
              </a:rPr>
              <a:t>Original, cinnamon, fruit, mint (various), and orange</a:t>
            </a:r>
          </a:p>
          <a:p>
            <a:pPr marL="342900" indent="-342900" eaLnBrk="0" hangingPunct="0">
              <a:lnSpc>
                <a:spcPct val="90000"/>
              </a:lnSpc>
              <a:spcBef>
                <a:spcPct val="30000"/>
              </a:spcBef>
              <a:spcAft>
                <a:spcPct val="10000"/>
              </a:spcAft>
              <a:buFontTx/>
              <a:buChar char="•"/>
            </a:pPr>
            <a:r>
              <a:rPr lang="en-US" sz="2600">
                <a:solidFill>
                  <a:schemeClr val="tx2"/>
                </a:solidFill>
              </a:rPr>
              <a:t>Sold without a prescription as Nicorette or as a generic</a:t>
            </a:r>
          </a:p>
          <a:p>
            <a:pPr marL="342900" indent="-342900" eaLnBrk="0" hangingPunct="0">
              <a:lnSpc>
                <a:spcPct val="90000"/>
              </a:lnSpc>
              <a:spcBef>
                <a:spcPct val="30000"/>
              </a:spcBef>
              <a:spcAft>
                <a:spcPct val="10000"/>
              </a:spcAft>
              <a:buFontTx/>
              <a:buChar char="•"/>
            </a:pPr>
            <a:r>
              <a:rPr lang="en-US" sz="2600">
                <a:solidFill>
                  <a:schemeClr val="tx2"/>
                </a:solidFill>
              </a:rPr>
              <a:t>Some find the gum difficult to chew</a:t>
            </a:r>
          </a:p>
          <a:p>
            <a:pPr marL="342900" indent="-342900" eaLnBrk="0" hangingPunct="0">
              <a:lnSpc>
                <a:spcPct val="90000"/>
              </a:lnSpc>
              <a:spcBef>
                <a:spcPct val="30000"/>
              </a:spcBef>
              <a:spcAft>
                <a:spcPct val="10000"/>
              </a:spcAft>
              <a:buFontTx/>
              <a:buChar char="•"/>
            </a:pPr>
            <a:r>
              <a:rPr lang="en-US" sz="2600">
                <a:solidFill>
                  <a:schemeClr val="tx2"/>
                </a:solidFill>
              </a:rPr>
              <a:t>May not be a good choice for people with jaw problems, braces, retainers, or significant dental work</a:t>
            </a:r>
            <a:endParaRPr lang="en-US" sz="2400">
              <a:solidFill>
                <a:schemeClr val="tx2"/>
              </a:solidFill>
            </a:endParaRPr>
          </a:p>
        </p:txBody>
      </p:sp>
      <p:pic>
        <p:nvPicPr>
          <p:cNvPr id="77828" name="Picture 4" descr="NRO4mgFrtChlBrst"/>
          <p:cNvPicPr>
            <a:picLocks noChangeAspect="1" noChangeArrowheads="1"/>
          </p:cNvPicPr>
          <p:nvPr/>
        </p:nvPicPr>
        <p:blipFill>
          <a:blip r:embed="rId3" cstate="print"/>
          <a:srcRect/>
          <a:stretch>
            <a:fillRect/>
          </a:stretch>
        </p:blipFill>
        <p:spPr bwMode="auto">
          <a:xfrm>
            <a:off x="7759700" y="1524000"/>
            <a:ext cx="1384300" cy="1606550"/>
          </a:xfrm>
          <a:prstGeom prst="rect">
            <a:avLst/>
          </a:prstGeom>
          <a:noFill/>
          <a:ln w="9525">
            <a:noFill/>
            <a:miter lim="800000"/>
            <a:headEnd/>
            <a:tailEnd/>
          </a:ln>
        </p:spPr>
      </p:pic>
      <p:pic>
        <p:nvPicPr>
          <p:cNvPr id="77829" name="Picture 4" descr="NRO775000Str.gif.gif"/>
          <p:cNvPicPr>
            <a:picLocks noChangeAspect="1"/>
          </p:cNvPicPr>
          <p:nvPr/>
        </p:nvPicPr>
        <p:blipFill>
          <a:blip r:embed="rId4" cstate="print"/>
          <a:srcRect/>
          <a:stretch>
            <a:fillRect/>
          </a:stretch>
        </p:blipFill>
        <p:spPr bwMode="auto">
          <a:xfrm>
            <a:off x="6775450" y="1524000"/>
            <a:ext cx="1149350" cy="1471613"/>
          </a:xfrm>
          <a:prstGeom prst="rect">
            <a:avLst/>
          </a:prstGeom>
          <a:noFill/>
          <a:ln w="9525">
            <a:noFill/>
            <a:miter lim="800000"/>
            <a:headEnd/>
            <a:tailEnd/>
          </a:ln>
        </p:spPr>
      </p:pic>
      <p:grpSp>
        <p:nvGrpSpPr>
          <p:cNvPr id="77830" name="Group 7"/>
          <p:cNvGrpSpPr>
            <a:grpSpLocks/>
          </p:cNvGrpSpPr>
          <p:nvPr/>
        </p:nvGrpSpPr>
        <p:grpSpPr bwMode="auto">
          <a:xfrm>
            <a:off x="3276600" y="6137275"/>
            <a:ext cx="5713413" cy="568325"/>
            <a:chOff x="2064" y="3840"/>
            <a:chExt cx="3599" cy="358"/>
          </a:xfrm>
        </p:grpSpPr>
        <p:sp>
          <p:nvSpPr>
            <p:cNvPr id="77832" name="Text Box 8"/>
            <p:cNvSpPr txBox="1">
              <a:spLocks noChangeArrowheads="1"/>
            </p:cNvSpPr>
            <p:nvPr/>
          </p:nvSpPr>
          <p:spPr bwMode="auto">
            <a:xfrm>
              <a:off x="2064" y="3936"/>
              <a:ext cx="3216" cy="231"/>
            </a:xfrm>
            <a:prstGeom prst="rect">
              <a:avLst/>
            </a:prstGeom>
            <a:noFill/>
            <a:ln w="9525">
              <a:noFill/>
              <a:miter lim="800000"/>
              <a:headEnd/>
              <a:tailEnd/>
            </a:ln>
            <a:effectLst/>
          </p:spPr>
          <p:txBody>
            <a:bodyPr>
              <a:spAutoFit/>
            </a:bodyPr>
            <a:lstStyle/>
            <a:p>
              <a:pPr algn="r">
                <a:spcBef>
                  <a:spcPct val="50000"/>
                </a:spcBef>
              </a:pPr>
              <a:r>
                <a:rPr lang="en-US" sz="1600" i="1">
                  <a:solidFill>
                    <a:schemeClr val="tx2"/>
                  </a:solidFill>
                </a:rPr>
                <a:t>Courtesy of the University of California, San Francisco</a:t>
              </a:r>
              <a:r>
                <a:rPr lang="en-US" i="1">
                  <a:solidFill>
                    <a:schemeClr val="tx2"/>
                  </a:solidFill>
                </a:rPr>
                <a:t>   </a:t>
              </a:r>
            </a:p>
          </p:txBody>
        </p:sp>
        <p:pic>
          <p:nvPicPr>
            <p:cNvPr id="77833" name="Picture 9"/>
            <p:cNvPicPr>
              <a:picLocks noChangeAspect="1" noChangeArrowheads="1"/>
            </p:cNvPicPr>
            <p:nvPr/>
          </p:nvPicPr>
          <p:blipFill>
            <a:blip r:embed="rId5" cstate="print"/>
            <a:srcRect/>
            <a:stretch>
              <a:fillRect/>
            </a:stretch>
          </p:blipFill>
          <p:spPr bwMode="auto">
            <a:xfrm>
              <a:off x="5280" y="3840"/>
              <a:ext cx="383" cy="358"/>
            </a:xfrm>
            <a:prstGeom prst="rect">
              <a:avLst/>
            </a:prstGeom>
            <a:noFill/>
            <a:ln w="9525" algn="ctr">
              <a:noFill/>
              <a:miter lim="800000"/>
              <a:headEnd/>
              <a:tailEnd/>
            </a:ln>
            <a:effectLst/>
          </p:spPr>
        </p:pic>
      </p:grpSp>
      <p:sp>
        <p:nvSpPr>
          <p:cNvPr id="77831" name="Rectangle 10"/>
          <p:cNvSpPr>
            <a:spLocks noChangeArrowheads="1"/>
          </p:cNvSpPr>
          <p:nvPr/>
        </p:nvSpPr>
        <p:spPr bwMode="auto">
          <a:xfrm>
            <a:off x="76200" y="6062663"/>
            <a:ext cx="5378450" cy="265112"/>
          </a:xfrm>
          <a:prstGeom prst="rect">
            <a:avLst/>
          </a:prstGeom>
          <a:noFill/>
          <a:ln w="9525">
            <a:noFill/>
            <a:miter lim="800000"/>
            <a:headEnd/>
            <a:tailEnd/>
          </a:ln>
          <a:effectLst/>
        </p:spPr>
        <p:txBody>
          <a:bodyPr wrap="none" lIns="91430" tIns="45714" rIns="91430" bIns="45714">
            <a:spAutoFit/>
          </a:bodyPr>
          <a:lstStyle/>
          <a:p>
            <a:pPr eaLnBrk="0" hangingPunct="0">
              <a:lnSpc>
                <a:spcPct val="80000"/>
              </a:lnSpc>
              <a:spcBef>
                <a:spcPct val="30000"/>
              </a:spcBef>
            </a:pPr>
            <a:r>
              <a:rPr kumimoji="1" lang="en-US" sz="1400" i="1">
                <a:solidFill>
                  <a:schemeClr val="tx2"/>
                </a:solidFill>
              </a:rPr>
              <a:t>Nicorette gum (shown here) is manufactured by GlaxoSmithKline</a:t>
            </a:r>
            <a:r>
              <a:rPr kumimoji="1" lang="en-US" sz="1400" i="1">
                <a:solidFill>
                  <a:schemeClr val="bg1"/>
                </a:solidFill>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ChangeArrowheads="1"/>
          </p:cNvSpPr>
          <p:nvPr/>
        </p:nvSpPr>
        <p:spPr bwMode="auto">
          <a:xfrm>
            <a:off x="685800" y="2057400"/>
            <a:ext cx="7848600" cy="3657600"/>
          </a:xfrm>
          <a:prstGeom prst="rect">
            <a:avLst/>
          </a:prstGeom>
          <a:noFill/>
          <a:ln w="9525">
            <a:noFill/>
            <a:miter lim="800000"/>
            <a:headEnd/>
            <a:tailEnd/>
          </a:ln>
        </p:spPr>
        <p:txBody>
          <a:bodyPr/>
          <a:lstStyle/>
          <a:p>
            <a:pPr marL="400050" indent="-400050" eaLnBrk="0" hangingPunct="0">
              <a:spcBef>
                <a:spcPct val="40000"/>
              </a:spcBef>
              <a:spcAft>
                <a:spcPct val="40000"/>
              </a:spcAft>
              <a:buFontTx/>
              <a:buChar char="•"/>
            </a:pPr>
            <a:endParaRPr lang="en-US" sz="2400">
              <a:solidFill>
                <a:srgbClr val="000000"/>
              </a:solidFill>
            </a:endParaRPr>
          </a:p>
        </p:txBody>
      </p:sp>
      <p:sp>
        <p:nvSpPr>
          <p:cNvPr id="78851" name="Slide Number Placeholder 3"/>
          <p:cNvSpPr txBox="1">
            <a:spLocks noGrp="1"/>
          </p:cNvSpPr>
          <p:nvPr/>
        </p:nvSpPr>
        <p:spPr bwMode="auto">
          <a:xfrm>
            <a:off x="7086600" y="6172200"/>
            <a:ext cx="1905000" cy="457200"/>
          </a:xfrm>
          <a:prstGeom prst="rect">
            <a:avLst/>
          </a:prstGeom>
          <a:noFill/>
          <a:ln w="9525">
            <a:noFill/>
            <a:miter lim="800000"/>
            <a:headEnd/>
            <a:tailEnd/>
          </a:ln>
        </p:spPr>
        <p:txBody>
          <a:bodyPr/>
          <a:lstStyle/>
          <a:p>
            <a:pPr algn="r" eaLnBrk="0" hangingPunct="0"/>
            <a:fld id="{8CFB57E1-73BA-42E3-B0C7-E3E92C00CEE7}" type="slidenum">
              <a:rPr lang="en-US" sz="1000">
                <a:solidFill>
                  <a:srgbClr val="CDC1A7"/>
                </a:solidFill>
                <a:ea typeface="ＭＳ Ｐゴシック" pitchFamily="34" charset="-128"/>
              </a:rPr>
              <a:pPr algn="r" eaLnBrk="0" hangingPunct="0"/>
              <a:t>43</a:t>
            </a:fld>
            <a:endParaRPr lang="en-US" sz="1000">
              <a:solidFill>
                <a:srgbClr val="CDC1A7"/>
              </a:solidFill>
              <a:ea typeface="ＭＳ Ｐゴシック" pitchFamily="34" charset="-128"/>
            </a:endParaRPr>
          </a:p>
        </p:txBody>
      </p:sp>
      <p:sp>
        <p:nvSpPr>
          <p:cNvPr id="78852"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r>
              <a:rPr lang="en-US" sz="4400">
                <a:solidFill>
                  <a:schemeClr val="tx2"/>
                </a:solidFill>
              </a:rPr>
              <a:t>Bupropion SR Tablets</a:t>
            </a:r>
          </a:p>
        </p:txBody>
      </p:sp>
      <p:sp>
        <p:nvSpPr>
          <p:cNvPr id="78853" name="Rectangle 9"/>
          <p:cNvSpPr>
            <a:spLocks noChangeArrowheads="1"/>
          </p:cNvSpPr>
          <p:nvPr/>
        </p:nvSpPr>
        <p:spPr bwMode="auto">
          <a:xfrm>
            <a:off x="433388" y="1508125"/>
            <a:ext cx="5434012" cy="3825875"/>
          </a:xfrm>
          <a:prstGeom prst="rect">
            <a:avLst/>
          </a:prstGeom>
          <a:noFill/>
          <a:ln w="9525">
            <a:noFill/>
            <a:miter lim="800000"/>
            <a:headEnd/>
            <a:tailEnd/>
          </a:ln>
          <a:effectLst/>
        </p:spPr>
        <p:txBody>
          <a:bodyPr/>
          <a:lstStyle/>
          <a:p>
            <a:pPr marL="228600" indent="-228600" eaLnBrk="0" hangingPunct="0">
              <a:spcBef>
                <a:spcPct val="20000"/>
              </a:spcBef>
              <a:buFontTx/>
              <a:buChar char="•"/>
            </a:pPr>
            <a:r>
              <a:rPr lang="en-US" sz="2800">
                <a:solidFill>
                  <a:schemeClr val="tx2"/>
                </a:solidFill>
              </a:rPr>
              <a:t>Does not contain nicotine</a:t>
            </a:r>
          </a:p>
          <a:p>
            <a:pPr marL="228600" indent="-228600" eaLnBrk="0" hangingPunct="0">
              <a:spcBef>
                <a:spcPct val="20000"/>
              </a:spcBef>
              <a:buFontTx/>
              <a:buChar char="•"/>
            </a:pPr>
            <a:r>
              <a:rPr lang="en-US" sz="2800">
                <a:solidFill>
                  <a:schemeClr val="tx2"/>
                </a:solidFill>
              </a:rPr>
              <a:t>Tablet that is swallowed whole, and the medication is released over time</a:t>
            </a:r>
          </a:p>
          <a:p>
            <a:pPr marL="228600" indent="-228600" eaLnBrk="0" hangingPunct="0">
              <a:spcBef>
                <a:spcPct val="20000"/>
              </a:spcBef>
              <a:buFontTx/>
              <a:buChar char="•"/>
            </a:pPr>
            <a:r>
              <a:rPr lang="en-US" sz="2800">
                <a:solidFill>
                  <a:schemeClr val="tx2"/>
                </a:solidFill>
              </a:rPr>
              <a:t>Same medication as Wellbutrin, which is used to treat depression</a:t>
            </a:r>
          </a:p>
          <a:p>
            <a:pPr marL="228600" indent="-228600" eaLnBrk="0" hangingPunct="0">
              <a:spcBef>
                <a:spcPct val="20000"/>
              </a:spcBef>
              <a:buFontTx/>
              <a:buChar char="•"/>
            </a:pPr>
            <a:r>
              <a:rPr lang="en-US" sz="2800">
                <a:solidFill>
                  <a:schemeClr val="tx2"/>
                </a:solidFill>
              </a:rPr>
              <a:t>Sold with a prescription</a:t>
            </a:r>
          </a:p>
          <a:p>
            <a:pPr marL="228600" indent="-228600" eaLnBrk="0" hangingPunct="0">
              <a:lnSpc>
                <a:spcPct val="90000"/>
              </a:lnSpc>
              <a:spcBef>
                <a:spcPct val="50000"/>
              </a:spcBef>
            </a:pPr>
            <a:endParaRPr lang="en-US" sz="2800">
              <a:solidFill>
                <a:srgbClr val="000000"/>
              </a:solidFill>
              <a:cs typeface="Times New Roman" pitchFamily="18" charset="0"/>
            </a:endParaRPr>
          </a:p>
        </p:txBody>
      </p:sp>
      <p:pic>
        <p:nvPicPr>
          <p:cNvPr id="78854" name="Picture 10" descr="Zyban 150"/>
          <p:cNvPicPr>
            <a:picLocks noChangeAspect="1" noChangeArrowheads="1"/>
          </p:cNvPicPr>
          <p:nvPr/>
        </p:nvPicPr>
        <p:blipFill>
          <a:blip cstate="print"/>
          <a:srcRect/>
          <a:stretch>
            <a:fillRect/>
          </a:stretch>
        </p:blipFill>
        <p:spPr bwMode="auto">
          <a:xfrm>
            <a:off x="6173788" y="1373188"/>
            <a:ext cx="2322512" cy="2436812"/>
          </a:xfrm>
          <a:prstGeom prst="rect">
            <a:avLst/>
          </a:prstGeom>
          <a:noFill/>
          <a:ln w="9525">
            <a:noFill/>
            <a:miter lim="800000"/>
            <a:headEnd/>
            <a:tailEnd/>
          </a:ln>
        </p:spPr>
      </p:pic>
      <p:grpSp>
        <p:nvGrpSpPr>
          <p:cNvPr id="78855" name="Group 11"/>
          <p:cNvGrpSpPr>
            <a:grpSpLocks/>
          </p:cNvGrpSpPr>
          <p:nvPr/>
        </p:nvGrpSpPr>
        <p:grpSpPr bwMode="auto">
          <a:xfrm>
            <a:off x="3276600" y="5867400"/>
            <a:ext cx="5713413" cy="568325"/>
            <a:chOff x="2064" y="3840"/>
            <a:chExt cx="3599" cy="358"/>
          </a:xfrm>
        </p:grpSpPr>
        <p:sp>
          <p:nvSpPr>
            <p:cNvPr id="78856" name="Text Box 12"/>
            <p:cNvSpPr txBox="1">
              <a:spLocks noChangeArrowheads="1"/>
            </p:cNvSpPr>
            <p:nvPr/>
          </p:nvSpPr>
          <p:spPr bwMode="auto">
            <a:xfrm>
              <a:off x="2064" y="3936"/>
              <a:ext cx="3216" cy="231"/>
            </a:xfrm>
            <a:prstGeom prst="rect">
              <a:avLst/>
            </a:prstGeom>
            <a:noFill/>
            <a:ln w="9525">
              <a:noFill/>
              <a:miter lim="800000"/>
              <a:headEnd/>
              <a:tailEnd/>
            </a:ln>
            <a:effectLst/>
          </p:spPr>
          <p:txBody>
            <a:bodyPr>
              <a:spAutoFit/>
            </a:bodyPr>
            <a:lstStyle/>
            <a:p>
              <a:pPr algn="r">
                <a:spcBef>
                  <a:spcPct val="50000"/>
                </a:spcBef>
              </a:pPr>
              <a:r>
                <a:rPr lang="en-US" sz="1600" i="1">
                  <a:solidFill>
                    <a:schemeClr val="tx2"/>
                  </a:solidFill>
                </a:rPr>
                <a:t>Courtesy of the University of California, San Francisco</a:t>
              </a:r>
              <a:r>
                <a:rPr lang="en-US" i="1">
                  <a:solidFill>
                    <a:schemeClr val="tx2"/>
                  </a:solidFill>
                </a:rPr>
                <a:t>   </a:t>
              </a:r>
            </a:p>
          </p:txBody>
        </p:sp>
        <p:pic>
          <p:nvPicPr>
            <p:cNvPr id="78857" name="Picture 13"/>
            <p:cNvPicPr>
              <a:picLocks noChangeAspect="1" noChangeArrowheads="1"/>
            </p:cNvPicPr>
            <p:nvPr/>
          </p:nvPicPr>
          <p:blipFill>
            <a:blip r:embed="rId3" cstate="print"/>
            <a:srcRect/>
            <a:stretch>
              <a:fillRect/>
            </a:stretch>
          </p:blipFill>
          <p:spPr bwMode="auto">
            <a:xfrm>
              <a:off x="5280" y="3840"/>
              <a:ext cx="383" cy="358"/>
            </a:xfrm>
            <a:prstGeom prst="rect">
              <a:avLst/>
            </a:prstGeom>
            <a:noFill/>
            <a:ln w="9525" algn="ctr">
              <a:noFill/>
              <a:miter lim="800000"/>
              <a:headEnd/>
              <a:tailEnd/>
            </a:ln>
            <a:effec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nchor="b"/>
          <a:lstStyle/>
          <a:p>
            <a:pPr eaLnBrk="1" hangingPunct="1"/>
            <a:r>
              <a:rPr lang="en-US" sz="4000" dirty="0" smtClean="0">
                <a:effectLst/>
              </a:rPr>
              <a:t>VARENICLINE:</a:t>
            </a:r>
            <a:br>
              <a:rPr lang="en-US" sz="4000" dirty="0" smtClean="0">
                <a:effectLst/>
              </a:rPr>
            </a:br>
            <a:r>
              <a:rPr lang="en-US" sz="4000" dirty="0" smtClean="0">
                <a:effectLst/>
              </a:rPr>
              <a:t>Advantages and Disadvantages</a:t>
            </a:r>
          </a:p>
        </p:txBody>
      </p:sp>
      <p:sp>
        <p:nvSpPr>
          <p:cNvPr id="115715" name="Rectangle 3"/>
          <p:cNvSpPr>
            <a:spLocks noGrp="1" noChangeArrowheads="1"/>
          </p:cNvSpPr>
          <p:nvPr>
            <p:ph type="body" idx="1"/>
          </p:nvPr>
        </p:nvSpPr>
        <p:spPr>
          <a:xfrm>
            <a:off x="4419600" y="2089150"/>
            <a:ext cx="4311650" cy="4211638"/>
          </a:xfrm>
          <a:noFill/>
          <a:extLst>
            <a:ext uri="{909E8E84-426E-40DD-AFC4-6F175D3DCCD1}">
              <a14:hiddenFill xmlns:a14="http://schemas.microsoft.com/office/drawing/2010/main">
                <a:solidFill>
                  <a:srgbClr val="FFFFFF"/>
                </a:solidFill>
              </a14:hiddenFill>
            </a:ext>
          </a:extLst>
        </p:spPr>
        <p:txBody>
          <a:bodyPr/>
          <a:lstStyle/>
          <a:p>
            <a:pPr marL="0" indent="0" defTabSz="120650" eaLnBrk="1" hangingPunct="1">
              <a:lnSpc>
                <a:spcPct val="90000"/>
              </a:lnSpc>
              <a:spcBef>
                <a:spcPct val="50000"/>
              </a:spcBef>
              <a:buSzTx/>
              <a:buFont typeface="Wingdings" pitchFamily="2" charset="2"/>
              <a:buNone/>
            </a:pPr>
            <a:r>
              <a:rPr lang="en-US" sz="2800" smtClean="0">
                <a:solidFill>
                  <a:srgbClr val="DDDDDD"/>
                </a:solidFill>
                <a:effectLst/>
              </a:rPr>
              <a:t>Disadvantages</a:t>
            </a:r>
          </a:p>
          <a:p>
            <a:pPr marL="457200" lvl="1" indent="-228600" defTabSz="120650" eaLnBrk="1" hangingPunct="1">
              <a:lnSpc>
                <a:spcPct val="90000"/>
              </a:lnSpc>
              <a:spcBef>
                <a:spcPct val="50000"/>
              </a:spcBef>
              <a:buClr>
                <a:schemeClr val="hlink"/>
              </a:buClr>
              <a:buFont typeface="Wingdings" pitchFamily="2" charset="2"/>
              <a:buChar char="§"/>
            </a:pPr>
            <a:r>
              <a:rPr lang="en-US" sz="2000" smtClean="0">
                <a:solidFill>
                  <a:srgbClr val="DDDDDD"/>
                </a:solidFill>
                <a:effectLst/>
              </a:rPr>
              <a:t>Nausea in up to 1/3 of patients</a:t>
            </a:r>
          </a:p>
          <a:p>
            <a:pPr marL="457200" lvl="1" indent="-228600" defTabSz="120650" eaLnBrk="1" hangingPunct="1">
              <a:lnSpc>
                <a:spcPct val="90000"/>
              </a:lnSpc>
              <a:spcBef>
                <a:spcPct val="50000"/>
              </a:spcBef>
              <a:buClr>
                <a:schemeClr val="hlink"/>
              </a:buClr>
              <a:buFont typeface="Wingdings" pitchFamily="2" charset="2"/>
              <a:buChar char="§"/>
            </a:pPr>
            <a:r>
              <a:rPr lang="en-US" sz="2000" smtClean="0">
                <a:solidFill>
                  <a:srgbClr val="DDDDDD"/>
                </a:solidFill>
                <a:effectLst/>
              </a:rPr>
              <a:t>Avoid in chronic renal failure</a:t>
            </a:r>
          </a:p>
          <a:p>
            <a:pPr marL="457200" lvl="1" indent="-228600" defTabSz="120650" eaLnBrk="1" hangingPunct="1">
              <a:lnSpc>
                <a:spcPct val="90000"/>
              </a:lnSpc>
              <a:spcBef>
                <a:spcPct val="50000"/>
              </a:spcBef>
              <a:buClr>
                <a:schemeClr val="hlink"/>
              </a:buClr>
              <a:buFont typeface="Wingdings" pitchFamily="2" charset="2"/>
              <a:buChar char="§"/>
            </a:pPr>
            <a:r>
              <a:rPr lang="en-US" sz="2000" smtClean="0">
                <a:solidFill>
                  <a:srgbClr val="DDDDDD"/>
                </a:solidFill>
                <a:effectLst/>
              </a:rPr>
              <a:t>Post-marketing surveillance data just emerging</a:t>
            </a:r>
          </a:p>
          <a:p>
            <a:pPr marL="457200" lvl="1" indent="-228600" defTabSz="120650" eaLnBrk="1" hangingPunct="1">
              <a:lnSpc>
                <a:spcPct val="90000"/>
              </a:lnSpc>
              <a:spcBef>
                <a:spcPct val="50000"/>
              </a:spcBef>
              <a:buClr>
                <a:schemeClr val="hlink"/>
              </a:buClr>
              <a:buFont typeface="Wingdings" pitchFamily="2" charset="2"/>
              <a:buChar char="§"/>
            </a:pPr>
            <a:r>
              <a:rPr lang="en-US" sz="2000" smtClean="0">
                <a:solidFill>
                  <a:srgbClr val="DDDDDD"/>
                </a:solidFill>
                <a:effectLst/>
              </a:rPr>
              <a:t>New warnings about rare but important psychiatric symptoms; hard to distinguish from nicotine withdrawal; 100 reported suicides since 2006</a:t>
            </a:r>
          </a:p>
          <a:p>
            <a:pPr marL="457200" lvl="1" indent="-228600" defTabSz="120650" eaLnBrk="1" hangingPunct="1">
              <a:lnSpc>
                <a:spcPct val="90000"/>
              </a:lnSpc>
              <a:spcBef>
                <a:spcPct val="50000"/>
              </a:spcBef>
              <a:buClr>
                <a:schemeClr val="hlink"/>
              </a:buClr>
              <a:buFont typeface="Wingdings" pitchFamily="2" charset="2"/>
              <a:buChar char="§"/>
            </a:pPr>
            <a:r>
              <a:rPr lang="en-US" sz="2000" smtClean="0">
                <a:solidFill>
                  <a:srgbClr val="DDDDDD"/>
                </a:solidFill>
                <a:effectLst/>
              </a:rPr>
              <a:t>Increase in cardiac events (of uncertain significance)</a:t>
            </a:r>
          </a:p>
          <a:p>
            <a:pPr marL="457200" lvl="1" indent="-228600" defTabSz="120650" eaLnBrk="1" hangingPunct="1">
              <a:lnSpc>
                <a:spcPct val="90000"/>
              </a:lnSpc>
              <a:spcBef>
                <a:spcPct val="50000"/>
              </a:spcBef>
              <a:buClr>
                <a:schemeClr val="hlink"/>
              </a:buClr>
              <a:buFontTx/>
              <a:buNone/>
            </a:pPr>
            <a:endParaRPr lang="en-US" sz="2200" smtClean="0">
              <a:solidFill>
                <a:srgbClr val="DDDDDD"/>
              </a:solidFill>
              <a:effectLst/>
            </a:endParaRPr>
          </a:p>
        </p:txBody>
      </p:sp>
      <p:sp>
        <p:nvSpPr>
          <p:cNvPr id="115716" name="Rectangle 4"/>
          <p:cNvSpPr>
            <a:spLocks noChangeArrowheads="1"/>
          </p:cNvSpPr>
          <p:nvPr/>
        </p:nvSpPr>
        <p:spPr bwMode="auto">
          <a:xfrm>
            <a:off x="200025" y="2103438"/>
            <a:ext cx="40640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20650" eaLnBrk="1" hangingPunct="1">
              <a:lnSpc>
                <a:spcPct val="90000"/>
              </a:lnSpc>
              <a:spcBef>
                <a:spcPct val="50000"/>
              </a:spcBef>
              <a:buClr>
                <a:schemeClr val="hlink"/>
              </a:buClr>
              <a:buFont typeface="Wingdings" pitchFamily="2" charset="2"/>
              <a:buNone/>
            </a:pPr>
            <a:r>
              <a:rPr lang="en-US" sz="2800">
                <a:solidFill>
                  <a:srgbClr val="DDDDDD"/>
                </a:solidFill>
                <a:latin typeface="Tahoma" pitchFamily="34" charset="0"/>
              </a:rPr>
              <a:t>Advantages</a:t>
            </a:r>
          </a:p>
          <a:p>
            <a:pPr lvl="1" indent="-228600" defTabSz="120650" eaLnBrk="1" hangingPunct="1">
              <a:lnSpc>
                <a:spcPct val="90000"/>
              </a:lnSpc>
              <a:spcBef>
                <a:spcPct val="50000"/>
              </a:spcBef>
              <a:buClr>
                <a:schemeClr val="hlink"/>
              </a:buClr>
              <a:buFont typeface="Wingdings" pitchFamily="2" charset="2"/>
              <a:buChar char="§"/>
            </a:pPr>
            <a:r>
              <a:rPr lang="en-US" sz="2200">
                <a:solidFill>
                  <a:srgbClr val="DDDDDD"/>
                </a:solidFill>
                <a:latin typeface="Tahoma" pitchFamily="34" charset="0"/>
              </a:rPr>
              <a:t>Varenicline is an oral formulation with twice-a-day dosing</a:t>
            </a:r>
          </a:p>
          <a:p>
            <a:pPr lvl="1" indent="-228600" defTabSz="120650" eaLnBrk="1" hangingPunct="1">
              <a:lnSpc>
                <a:spcPct val="90000"/>
              </a:lnSpc>
              <a:spcBef>
                <a:spcPct val="50000"/>
              </a:spcBef>
              <a:buClr>
                <a:schemeClr val="hlink"/>
              </a:buClr>
              <a:buFont typeface="Wingdings" pitchFamily="2" charset="2"/>
              <a:buChar char="§"/>
            </a:pPr>
            <a:r>
              <a:rPr lang="en-US" sz="2200">
                <a:solidFill>
                  <a:srgbClr val="DDDDDD"/>
                </a:solidFill>
                <a:latin typeface="Tahoma" pitchFamily="34" charset="0"/>
              </a:rPr>
              <a:t>Varenicline offers a new mechanism of action for persons who previously failed using other medications</a:t>
            </a:r>
          </a:p>
          <a:p>
            <a:pPr lvl="1" indent="-228600" defTabSz="120650" eaLnBrk="1" hangingPunct="1">
              <a:lnSpc>
                <a:spcPct val="90000"/>
              </a:lnSpc>
              <a:spcBef>
                <a:spcPct val="50000"/>
              </a:spcBef>
              <a:buClr>
                <a:schemeClr val="hlink"/>
              </a:buClr>
              <a:buFont typeface="Wingdings" pitchFamily="2" charset="2"/>
              <a:buChar char="§"/>
            </a:pPr>
            <a:r>
              <a:rPr lang="en-US" sz="2200">
                <a:solidFill>
                  <a:srgbClr val="DDDDDD"/>
                </a:solidFill>
                <a:latin typeface="Tahoma" pitchFamily="34" charset="0"/>
              </a:rPr>
              <a:t>Early industry-sponsored trials suggest this agent is superior to bupropion SR</a:t>
            </a:r>
          </a:p>
          <a:p>
            <a:pPr lvl="1" indent="-228600" defTabSz="120650" eaLnBrk="1" hangingPunct="1">
              <a:lnSpc>
                <a:spcPct val="90000"/>
              </a:lnSpc>
              <a:spcBef>
                <a:spcPct val="50000"/>
              </a:spcBef>
              <a:buClr>
                <a:schemeClr val="hlink"/>
              </a:buClr>
              <a:buFont typeface="Wingdings" pitchFamily="2" charset="2"/>
              <a:buChar char="n"/>
            </a:pPr>
            <a:endParaRPr lang="en-US" sz="2200">
              <a:solidFill>
                <a:schemeClr val="hlink"/>
              </a:solidFill>
              <a:latin typeface="Tahoma" pitchFamily="34" charset="0"/>
            </a:endParaRPr>
          </a:p>
        </p:txBody>
      </p:sp>
      <p:sp>
        <p:nvSpPr>
          <p:cNvPr id="115717" name="Line 5"/>
          <p:cNvSpPr>
            <a:spLocks noChangeShapeType="1"/>
          </p:cNvSpPr>
          <p:nvPr/>
        </p:nvSpPr>
        <p:spPr bwMode="auto">
          <a:xfrm>
            <a:off x="4267200" y="2019300"/>
            <a:ext cx="0" cy="4327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874713" y="152400"/>
            <a:ext cx="743108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altLang="en-US" dirty="0" smtClean="0">
                <a:effectLst/>
              </a:rPr>
              <a:t>VARENICLINE: Warning</a:t>
            </a:r>
          </a:p>
        </p:txBody>
      </p:sp>
      <p:sp>
        <p:nvSpPr>
          <p:cNvPr id="86019" name="Rectangle 5"/>
          <p:cNvSpPr>
            <a:spLocks noChangeArrowheads="1"/>
          </p:cNvSpPr>
          <p:nvPr/>
        </p:nvSpPr>
        <p:spPr bwMode="auto">
          <a:xfrm>
            <a:off x="381000" y="1600200"/>
            <a:ext cx="8229600" cy="4525963"/>
          </a:xfrm>
          <a:prstGeom prst="rect">
            <a:avLst/>
          </a:prstGeom>
          <a:noFill/>
          <a:ln w="9525">
            <a:noFill/>
            <a:miter lim="800000"/>
            <a:headEnd/>
            <a:tailEnd/>
          </a:ln>
        </p:spPr>
        <p:txBody>
          <a:bodyPr/>
          <a:lstStyle/>
          <a:p>
            <a:pPr>
              <a:spcBef>
                <a:spcPct val="100000"/>
              </a:spcBef>
              <a:buClr>
                <a:schemeClr val="tx1"/>
              </a:buClr>
              <a:buSzPct val="60000"/>
              <a:buFont typeface="Wingdings" pitchFamily="2" charset="2"/>
              <a:buNone/>
              <a:defRPr/>
            </a:pPr>
            <a:r>
              <a:rPr lang="en-US" sz="2200" dirty="0">
                <a:solidFill>
                  <a:srgbClr val="DDDDDD"/>
                </a:solidFill>
                <a:latin typeface="Tahoma" pitchFamily="34" charset="0"/>
                <a:cs typeface="Arial" pitchFamily="34" charset="0"/>
              </a:rPr>
              <a:t>In 2008, Pfizer added warning label advising patients and caregivers: </a:t>
            </a:r>
          </a:p>
          <a:p>
            <a:pPr marL="631825" lvl="1">
              <a:spcBef>
                <a:spcPct val="50000"/>
              </a:spcBef>
              <a:buClr>
                <a:schemeClr val="hlink"/>
              </a:buClr>
              <a:buSzPct val="55000"/>
              <a:buFont typeface="Wingdings" pitchFamily="2" charset="2"/>
              <a:buNone/>
              <a:defRPr/>
            </a:pPr>
            <a:r>
              <a:rPr lang="en-US" sz="2200" dirty="0">
                <a:solidFill>
                  <a:srgbClr val="DDDDDD"/>
                </a:solidFill>
                <a:latin typeface="Tahoma" pitchFamily="34" charset="0"/>
                <a:cs typeface="Arial" pitchFamily="34" charset="0"/>
              </a:rPr>
              <a:t>Patients should stop taking </a:t>
            </a:r>
            <a:r>
              <a:rPr lang="en-US" sz="2200" dirty="0" err="1">
                <a:solidFill>
                  <a:srgbClr val="DDDDDD"/>
                </a:solidFill>
                <a:latin typeface="Tahoma" pitchFamily="34" charset="0"/>
                <a:cs typeface="Arial" pitchFamily="34" charset="0"/>
              </a:rPr>
              <a:t>varenicline</a:t>
            </a:r>
            <a:r>
              <a:rPr lang="en-US" sz="2200" dirty="0">
                <a:solidFill>
                  <a:srgbClr val="DDDDDD"/>
                </a:solidFill>
                <a:latin typeface="Tahoma" pitchFamily="34" charset="0"/>
                <a:cs typeface="Arial" pitchFamily="34" charset="0"/>
              </a:rPr>
              <a:t> and contact their healthcare provider immediately if agitation, depressed mood, or changes in behavior not typical for them are observed, or if patient develops suicidal ideation or thoughts. </a:t>
            </a:r>
          </a:p>
          <a:p>
            <a:pPr marL="174625">
              <a:spcBef>
                <a:spcPct val="50000"/>
              </a:spcBef>
              <a:buClr>
                <a:schemeClr val="hlink"/>
              </a:buClr>
              <a:buSzPct val="55000"/>
              <a:buFont typeface="Wingdings" pitchFamily="2" charset="2"/>
              <a:buNone/>
              <a:defRPr/>
            </a:pPr>
            <a:r>
              <a:rPr lang="en-US" sz="2200" dirty="0">
                <a:solidFill>
                  <a:srgbClr val="DDDDDD"/>
                </a:solidFill>
                <a:latin typeface="Tahoma" pitchFamily="34" charset="0"/>
                <a:cs typeface="Arial" pitchFamily="34" charset="0"/>
              </a:rPr>
              <a:t>In July 2009 this was made into a black box warning for both </a:t>
            </a:r>
            <a:r>
              <a:rPr lang="en-US" sz="2200" dirty="0" err="1">
                <a:solidFill>
                  <a:srgbClr val="DDDDDD"/>
                </a:solidFill>
                <a:latin typeface="Tahoma" pitchFamily="34" charset="0"/>
                <a:cs typeface="Arial" pitchFamily="34" charset="0"/>
              </a:rPr>
              <a:t>varenicline</a:t>
            </a:r>
            <a:r>
              <a:rPr lang="en-US" sz="2200" dirty="0">
                <a:solidFill>
                  <a:srgbClr val="DDDDDD"/>
                </a:solidFill>
                <a:latin typeface="Tahoma" pitchFamily="34" charset="0"/>
                <a:cs typeface="Arial" pitchFamily="34" charset="0"/>
              </a:rPr>
              <a:t> (</a:t>
            </a:r>
            <a:r>
              <a:rPr lang="en-US" sz="2200" dirty="0" err="1">
                <a:solidFill>
                  <a:srgbClr val="DDDDDD"/>
                </a:solidFill>
                <a:latin typeface="Tahoma" pitchFamily="34" charset="0"/>
                <a:cs typeface="Arial" pitchFamily="34" charset="0"/>
              </a:rPr>
              <a:t>Chantix</a:t>
            </a:r>
            <a:r>
              <a:rPr lang="en-US" sz="2200" dirty="0">
                <a:solidFill>
                  <a:srgbClr val="DDDDDD"/>
                </a:solidFill>
                <a:latin typeface="Tahoma" pitchFamily="34" charset="0"/>
                <a:cs typeface="Arial" pitchFamily="34" charset="0"/>
              </a:rPr>
              <a:t>) and </a:t>
            </a:r>
            <a:r>
              <a:rPr lang="en-US" sz="2200" dirty="0" err="1">
                <a:solidFill>
                  <a:srgbClr val="DDDDDD"/>
                </a:solidFill>
                <a:latin typeface="Tahoma" pitchFamily="34" charset="0"/>
                <a:cs typeface="Arial" pitchFamily="34" charset="0"/>
              </a:rPr>
              <a:t>bupropion</a:t>
            </a:r>
            <a:r>
              <a:rPr lang="en-US" sz="2200" dirty="0">
                <a:solidFill>
                  <a:srgbClr val="DDDDDD"/>
                </a:solidFill>
                <a:latin typeface="Tahoma" pitchFamily="34" charset="0"/>
                <a:cs typeface="Arial" pitchFamily="34" charset="0"/>
              </a:rPr>
              <a:t> (</a:t>
            </a:r>
            <a:r>
              <a:rPr lang="en-US" sz="2200" dirty="0" err="1">
                <a:solidFill>
                  <a:srgbClr val="DDDDDD"/>
                </a:solidFill>
                <a:latin typeface="Tahoma" pitchFamily="34" charset="0"/>
                <a:cs typeface="Arial" pitchFamily="34" charset="0"/>
              </a:rPr>
              <a:t>Zyban</a:t>
            </a:r>
            <a:r>
              <a:rPr lang="en-US" sz="2200" dirty="0">
                <a:solidFill>
                  <a:srgbClr val="DDDDDD"/>
                </a:solidFill>
                <a:latin typeface="Tahoma" pitchFamily="34" charset="0"/>
                <a:cs typeface="Arial" pitchFamily="34" charset="0"/>
              </a:rPr>
              <a:t>)</a:t>
            </a:r>
          </a:p>
          <a:p>
            <a:pPr marL="174625">
              <a:spcBef>
                <a:spcPct val="50000"/>
              </a:spcBef>
              <a:buClr>
                <a:schemeClr val="hlink"/>
              </a:buClr>
              <a:buSzPct val="55000"/>
              <a:defRPr/>
            </a:pPr>
            <a:r>
              <a:rPr lang="en-US" sz="2200" dirty="0">
                <a:solidFill>
                  <a:srgbClr val="DDDDDD"/>
                </a:solidFill>
                <a:latin typeface="Tahoma" pitchFamily="34" charset="0"/>
                <a:cs typeface="Arial" pitchFamily="34" charset="0"/>
              </a:rPr>
              <a:t>In 2011 FDA added additional warning about possible increased risk of heart conditions (MI and other complications) in patients with heart conditions taking </a:t>
            </a:r>
            <a:r>
              <a:rPr lang="en-US" sz="2200" dirty="0" err="1">
                <a:solidFill>
                  <a:srgbClr val="DDDDDD"/>
                </a:solidFill>
                <a:latin typeface="Tahoma" pitchFamily="34" charset="0"/>
                <a:cs typeface="Arial" pitchFamily="34" charset="0"/>
              </a:rPr>
              <a:t>varenicline</a:t>
            </a:r>
            <a:r>
              <a:rPr lang="en-US" sz="2200" dirty="0">
                <a:solidFill>
                  <a:srgbClr val="DDDDDD"/>
                </a:solidFill>
                <a:latin typeface="Tahoma" pitchFamily="34" charset="0"/>
                <a:cs typeface="Arial" pitchFamily="34" charset="0"/>
              </a:rPr>
              <a:t>, and asked for additional studies.  </a:t>
            </a:r>
          </a:p>
          <a:p>
            <a:pPr marL="631825" lvl="1">
              <a:spcBef>
                <a:spcPct val="50000"/>
              </a:spcBef>
              <a:buClr>
                <a:schemeClr val="hlink"/>
              </a:buClr>
              <a:buSzPct val="55000"/>
              <a:buFont typeface="Wingdings" pitchFamily="2" charset="2"/>
              <a:buNone/>
              <a:defRPr/>
            </a:pPr>
            <a:endParaRPr lang="en-US" sz="2800" dirty="0">
              <a:solidFill>
                <a:schemeClr val="hlink"/>
              </a:solidFill>
              <a:latin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4000" dirty="0" smtClean="0">
                <a:effectLst/>
              </a:rPr>
              <a:t>Combination Therapy</a:t>
            </a:r>
          </a:p>
        </p:txBody>
      </p:sp>
      <p:sp>
        <p:nvSpPr>
          <p:cNvPr id="120835" name="Rectangle 5"/>
          <p:cNvSpPr>
            <a:spLocks noGrp="1" noChangeArrowheads="1"/>
          </p:cNvSpPr>
          <p:nvPr>
            <p:ph type="body" idx="1"/>
          </p:nvPr>
        </p:nvSpPr>
        <p:spPr>
          <a:xfrm>
            <a:off x="457200" y="1371600"/>
            <a:ext cx="8439150" cy="4876800"/>
          </a:xfrm>
          <a:noFill/>
          <a:extLst>
            <a:ext uri="{909E8E84-426E-40DD-AFC4-6F175D3DCCD1}">
              <a14:hiddenFill xmlns:a14="http://schemas.microsoft.com/office/drawing/2010/main">
                <a:solidFill>
                  <a:srgbClr val="FFFFFF"/>
                </a:solidFill>
              </a14:hiddenFill>
            </a:ext>
          </a:extLst>
        </p:spPr>
        <p:txBody>
          <a:bodyPr/>
          <a:lstStyle/>
          <a:p>
            <a:pPr marL="339725" indent="-339725" eaLnBrk="1" hangingPunct="1"/>
            <a:r>
              <a:rPr lang="en-US" sz="2800" smtClean="0">
                <a:solidFill>
                  <a:srgbClr val="DDDDDD"/>
                </a:solidFill>
                <a:effectLst/>
              </a:rPr>
              <a:t>Combination NRT</a:t>
            </a:r>
          </a:p>
          <a:p>
            <a:pPr marL="682625" lvl="1" indent="-228600" eaLnBrk="1" hangingPunct="1"/>
            <a:r>
              <a:rPr lang="en-US" sz="2000" smtClean="0">
                <a:solidFill>
                  <a:srgbClr val="DDDDDD"/>
                </a:solidFill>
                <a:effectLst/>
              </a:rPr>
              <a:t>Long-acting formulation (patch)</a:t>
            </a:r>
          </a:p>
          <a:p>
            <a:pPr lvl="2" eaLnBrk="1" hangingPunct="1"/>
            <a:r>
              <a:rPr lang="en-US" sz="1800" smtClean="0">
                <a:solidFill>
                  <a:srgbClr val="DDDDDD"/>
                </a:solidFill>
                <a:effectLst/>
              </a:rPr>
              <a:t>Produces relatively constant levels of nicotine</a:t>
            </a:r>
          </a:p>
          <a:p>
            <a:pPr marL="682625" lvl="1" indent="-228600" eaLnBrk="1" hangingPunct="1">
              <a:buFontTx/>
              <a:buNone/>
            </a:pPr>
            <a:r>
              <a:rPr lang="en-US" sz="2000" b="1" smtClean="0">
                <a:solidFill>
                  <a:srgbClr val="DDDDDD"/>
                </a:solidFill>
                <a:effectLst/>
              </a:rPr>
              <a:t>			PLUS</a:t>
            </a:r>
          </a:p>
          <a:p>
            <a:pPr marL="682625" lvl="1" indent="-228600" eaLnBrk="1" hangingPunct="1"/>
            <a:r>
              <a:rPr lang="en-US" sz="2000" smtClean="0">
                <a:solidFill>
                  <a:srgbClr val="DDDDDD"/>
                </a:solidFill>
                <a:effectLst/>
              </a:rPr>
              <a:t>Short-acting formulation (gum, lozenge, inhaler, nasal spray)</a:t>
            </a:r>
          </a:p>
          <a:p>
            <a:pPr lvl="2" eaLnBrk="1" hangingPunct="1"/>
            <a:r>
              <a:rPr lang="en-US" sz="1800" smtClean="0">
                <a:solidFill>
                  <a:srgbClr val="DDDDDD"/>
                </a:solidFill>
                <a:effectLst/>
              </a:rPr>
              <a:t>Allows for acute dose titration as needed for withdrawal symptoms</a:t>
            </a:r>
          </a:p>
          <a:p>
            <a:pPr marL="339725" indent="-339725" eaLnBrk="1" hangingPunct="1"/>
            <a:r>
              <a:rPr lang="en-US" sz="2800" smtClean="0">
                <a:solidFill>
                  <a:srgbClr val="DDDDDD"/>
                </a:solidFill>
                <a:effectLst/>
              </a:rPr>
              <a:t>Bupropion SR + NRT</a:t>
            </a:r>
          </a:p>
          <a:p>
            <a:pPr marL="339725" indent="-339725" eaLnBrk="1" hangingPunct="1"/>
            <a:r>
              <a:rPr lang="en-US" sz="2800" smtClean="0">
                <a:solidFill>
                  <a:srgbClr val="DDDDDD"/>
                </a:solidFill>
                <a:effectLst/>
              </a:rPr>
              <a:t>The safety and efficacy of combination of varenicline with NRT or bupropion has not been established.</a:t>
            </a:r>
          </a:p>
        </p:txBody>
      </p:sp>
      <p:sp>
        <p:nvSpPr>
          <p:cNvPr id="438278" name="Rectangle 6"/>
          <p:cNvSpPr>
            <a:spLocks noChangeArrowheads="1"/>
          </p:cNvSpPr>
          <p:nvPr/>
        </p:nvSpPr>
        <p:spPr bwMode="auto">
          <a:xfrm>
            <a:off x="304800" y="6096000"/>
            <a:ext cx="8153400" cy="762000"/>
          </a:xfrm>
          <a:prstGeom prst="rect">
            <a:avLst/>
          </a:prstGeom>
          <a:noFill/>
          <a:ln w="9525">
            <a:noFill/>
            <a:miter lim="800000"/>
            <a:headEnd/>
            <a:tailEnd/>
          </a:ln>
          <a:effectLst/>
        </p:spPr>
        <p:txBody>
          <a:bodyPr>
            <a:spAutoFit/>
          </a:bodyPr>
          <a:lstStyle/>
          <a:p>
            <a:pPr lvl="1" algn="ctr" eaLnBrk="1" hangingPunct="1">
              <a:spcBef>
                <a:spcPct val="20000"/>
              </a:spcBef>
              <a:buClr>
                <a:schemeClr val="hlink"/>
              </a:buClr>
              <a:defRPr/>
            </a:pPr>
            <a:r>
              <a:rPr lang="en-US" sz="2200" i="1" dirty="0">
                <a:effectLst>
                  <a:outerShdw blurRad="38100" dist="38100" dir="2700000" algn="tl">
                    <a:srgbClr val="000000"/>
                  </a:outerShdw>
                </a:effectLst>
                <a:latin typeface="Arial" charset="0"/>
              </a:rPr>
              <a:t>Because many of the remaining smokers are very addicted, use of combination therapies is becoming normalized.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9"/>
          <p:cNvSpPr>
            <a:spLocks noGrp="1" noChangeArrowheads="1"/>
          </p:cNvSpPr>
          <p:nvPr>
            <p:ph type="sldNum" sz="quarter" idx="12"/>
          </p:nvPr>
        </p:nvSpPr>
        <p:spPr/>
        <p:txBody>
          <a:bodyPr/>
          <a:lstStyle/>
          <a:p>
            <a:pPr>
              <a:defRPr/>
            </a:pPr>
            <a:fld id="{BE4750E7-4977-4376-A5FE-2D06250A2783}" type="slidenum">
              <a:rPr lang="en-US"/>
              <a:pPr>
                <a:defRPr/>
              </a:pPr>
              <a:t>47</a:t>
            </a:fld>
            <a:endParaRPr lang="en-US"/>
          </a:p>
        </p:txBody>
      </p:sp>
      <p:sp>
        <p:nvSpPr>
          <p:cNvPr id="29699" name="Rectangle 2"/>
          <p:cNvSpPr>
            <a:spLocks noGrp="1" noChangeArrowheads="1"/>
          </p:cNvSpPr>
          <p:nvPr>
            <p:ph type="title" idx="4294967295"/>
          </p:nvPr>
        </p:nvSpPr>
        <p:spPr>
          <a:xfrm>
            <a:off x="630238" y="152400"/>
            <a:ext cx="8056562" cy="1143000"/>
          </a:xfrm>
        </p:spPr>
        <p:txBody>
          <a:bodyPr anchor="b">
            <a:normAutofit/>
          </a:bodyPr>
          <a:lstStyle/>
          <a:p>
            <a:pPr fontAlgn="auto">
              <a:spcAft>
                <a:spcPts val="0"/>
              </a:spcAft>
              <a:defRPr/>
            </a:pPr>
            <a:r>
              <a:rPr lang="en-US" sz="4400" dirty="0" smtClean="0">
                <a:latin typeface="+mn-lt"/>
              </a:rPr>
              <a:t>The 5 A’s: Review</a:t>
            </a:r>
          </a:p>
        </p:txBody>
      </p:sp>
      <p:grpSp>
        <p:nvGrpSpPr>
          <p:cNvPr id="81924" name="Group 3"/>
          <p:cNvGrpSpPr>
            <a:grpSpLocks/>
          </p:cNvGrpSpPr>
          <p:nvPr/>
        </p:nvGrpSpPr>
        <p:grpSpPr bwMode="auto">
          <a:xfrm>
            <a:off x="914400" y="2051050"/>
            <a:ext cx="7559675" cy="528638"/>
            <a:chOff x="758" y="1289"/>
            <a:chExt cx="4687" cy="333"/>
          </a:xfrm>
        </p:grpSpPr>
        <p:sp>
          <p:nvSpPr>
            <p:cNvPr id="81943" name="Line 4"/>
            <p:cNvSpPr>
              <a:spLocks noChangeShapeType="1"/>
            </p:cNvSpPr>
            <p:nvPr/>
          </p:nvSpPr>
          <p:spPr bwMode="auto">
            <a:xfrm>
              <a:off x="2114" y="1458"/>
              <a:ext cx="658" cy="0"/>
            </a:xfrm>
            <a:prstGeom prst="line">
              <a:avLst/>
            </a:prstGeom>
            <a:noFill/>
            <a:ln w="9525">
              <a:solidFill>
                <a:schemeClr val="tx1"/>
              </a:solidFill>
              <a:round/>
              <a:headEnd/>
              <a:tailEnd type="triangle" w="med" len="med"/>
            </a:ln>
          </p:spPr>
          <p:txBody>
            <a:bodyPr/>
            <a:lstStyle/>
            <a:p>
              <a:endParaRPr lang="en-US"/>
            </a:p>
          </p:txBody>
        </p:sp>
        <p:sp>
          <p:nvSpPr>
            <p:cNvPr id="81944" name="Text Box 5"/>
            <p:cNvSpPr txBox="1">
              <a:spLocks noChangeArrowheads="1"/>
            </p:cNvSpPr>
            <p:nvPr/>
          </p:nvSpPr>
          <p:spPr bwMode="auto">
            <a:xfrm>
              <a:off x="758" y="1289"/>
              <a:ext cx="1443" cy="333"/>
            </a:xfrm>
            <a:prstGeom prst="rect">
              <a:avLst/>
            </a:prstGeom>
            <a:solidFill>
              <a:schemeClr val="accent1"/>
            </a:solidFill>
            <a:ln w="9525">
              <a:solidFill>
                <a:schemeClr val="tx1"/>
              </a:solidFill>
              <a:miter lim="800000"/>
              <a:headEnd/>
              <a:tailEnd/>
            </a:ln>
          </p:spPr>
          <p:txBody>
            <a:bodyPr>
              <a:spAutoFit/>
            </a:bodyPr>
            <a:lstStyle/>
            <a:p>
              <a:pPr algn="r">
                <a:spcBef>
                  <a:spcPct val="100000"/>
                </a:spcBef>
                <a:spcAft>
                  <a:spcPct val="100000"/>
                </a:spcAft>
                <a:buClr>
                  <a:schemeClr val="tx1"/>
                </a:buClr>
                <a:buSzPct val="60000"/>
                <a:buFont typeface="Wingdings" pitchFamily="2" charset="2"/>
                <a:buNone/>
              </a:pPr>
              <a:r>
                <a:rPr lang="en-US" sz="2800">
                  <a:latin typeface="Tahoma" pitchFamily="34" charset="0"/>
                </a:rPr>
                <a:t>ASK</a:t>
              </a:r>
            </a:p>
          </p:txBody>
        </p:sp>
        <p:sp>
          <p:nvSpPr>
            <p:cNvPr id="81945" name="Text Box 6"/>
            <p:cNvSpPr txBox="1">
              <a:spLocks noChangeArrowheads="1"/>
            </p:cNvSpPr>
            <p:nvPr/>
          </p:nvSpPr>
          <p:spPr bwMode="auto">
            <a:xfrm>
              <a:off x="2780" y="1328"/>
              <a:ext cx="2665" cy="256"/>
            </a:xfrm>
            <a:prstGeom prst="rect">
              <a:avLst/>
            </a:prstGeom>
            <a:solidFill>
              <a:schemeClr val="accent1"/>
            </a:solidFill>
            <a:ln w="9525">
              <a:solidFill>
                <a:schemeClr val="tx1"/>
              </a:solidFill>
              <a:miter lim="800000"/>
              <a:headEnd/>
              <a:tailEnd/>
            </a:ln>
          </p:spPr>
          <p:txBody>
            <a:bodyPr>
              <a:spAutoFit/>
            </a:bodyPr>
            <a:lstStyle/>
            <a:p>
              <a:pPr algn="ctr">
                <a:spcBef>
                  <a:spcPct val="100000"/>
                </a:spcBef>
                <a:spcAft>
                  <a:spcPct val="100000"/>
                </a:spcAft>
                <a:buClr>
                  <a:schemeClr val="tx1"/>
                </a:buClr>
                <a:buSzPct val="60000"/>
                <a:buFont typeface="Wingdings" pitchFamily="2" charset="2"/>
                <a:buNone/>
              </a:pPr>
              <a:r>
                <a:rPr lang="en-US" sz="2000">
                  <a:latin typeface="Tahoma" pitchFamily="34" charset="0"/>
                </a:rPr>
                <a:t>about tobacco USE</a:t>
              </a:r>
            </a:p>
          </p:txBody>
        </p:sp>
      </p:grpSp>
      <p:grpSp>
        <p:nvGrpSpPr>
          <p:cNvPr id="81925" name="Group 7"/>
          <p:cNvGrpSpPr>
            <a:grpSpLocks/>
          </p:cNvGrpSpPr>
          <p:nvPr/>
        </p:nvGrpSpPr>
        <p:grpSpPr bwMode="auto">
          <a:xfrm>
            <a:off x="914400" y="2890838"/>
            <a:ext cx="7559675" cy="528637"/>
            <a:chOff x="758" y="1818"/>
            <a:chExt cx="4676" cy="333"/>
          </a:xfrm>
        </p:grpSpPr>
        <p:sp>
          <p:nvSpPr>
            <p:cNvPr id="81940" name="Line 8"/>
            <p:cNvSpPr>
              <a:spLocks noChangeShapeType="1"/>
            </p:cNvSpPr>
            <p:nvPr/>
          </p:nvSpPr>
          <p:spPr bwMode="auto">
            <a:xfrm>
              <a:off x="2114" y="1987"/>
              <a:ext cx="658" cy="0"/>
            </a:xfrm>
            <a:prstGeom prst="line">
              <a:avLst/>
            </a:prstGeom>
            <a:noFill/>
            <a:ln w="9525">
              <a:solidFill>
                <a:schemeClr val="tx1"/>
              </a:solidFill>
              <a:round/>
              <a:headEnd/>
              <a:tailEnd type="triangle" w="med" len="med"/>
            </a:ln>
          </p:spPr>
          <p:txBody>
            <a:bodyPr/>
            <a:lstStyle/>
            <a:p>
              <a:endParaRPr lang="en-US"/>
            </a:p>
          </p:txBody>
        </p:sp>
        <p:sp>
          <p:nvSpPr>
            <p:cNvPr id="81941" name="Text Box 9"/>
            <p:cNvSpPr txBox="1">
              <a:spLocks noChangeArrowheads="1"/>
            </p:cNvSpPr>
            <p:nvPr/>
          </p:nvSpPr>
          <p:spPr bwMode="auto">
            <a:xfrm>
              <a:off x="758" y="1818"/>
              <a:ext cx="1443" cy="333"/>
            </a:xfrm>
            <a:prstGeom prst="rect">
              <a:avLst/>
            </a:prstGeom>
            <a:solidFill>
              <a:schemeClr val="accent1"/>
            </a:solidFill>
            <a:ln w="9525">
              <a:solidFill>
                <a:schemeClr val="tx1"/>
              </a:solidFill>
              <a:miter lim="800000"/>
              <a:headEnd/>
              <a:tailEnd/>
            </a:ln>
          </p:spPr>
          <p:txBody>
            <a:bodyPr>
              <a:spAutoFit/>
            </a:bodyPr>
            <a:lstStyle/>
            <a:p>
              <a:pPr algn="r">
                <a:spcBef>
                  <a:spcPct val="100000"/>
                </a:spcBef>
                <a:spcAft>
                  <a:spcPct val="100000"/>
                </a:spcAft>
                <a:buClr>
                  <a:schemeClr val="tx1"/>
                </a:buClr>
                <a:buSzPct val="60000"/>
                <a:buFont typeface="Wingdings" pitchFamily="2" charset="2"/>
                <a:buNone/>
              </a:pPr>
              <a:r>
                <a:rPr lang="en-US" sz="2800">
                  <a:latin typeface="Tahoma" pitchFamily="34" charset="0"/>
                </a:rPr>
                <a:t>ADVISE</a:t>
              </a:r>
            </a:p>
          </p:txBody>
        </p:sp>
        <p:sp>
          <p:nvSpPr>
            <p:cNvPr id="81942" name="Text Box 10"/>
            <p:cNvSpPr txBox="1">
              <a:spLocks noChangeArrowheads="1"/>
            </p:cNvSpPr>
            <p:nvPr/>
          </p:nvSpPr>
          <p:spPr bwMode="auto">
            <a:xfrm>
              <a:off x="2769" y="1857"/>
              <a:ext cx="2665" cy="256"/>
            </a:xfrm>
            <a:prstGeom prst="rect">
              <a:avLst/>
            </a:prstGeom>
            <a:solidFill>
              <a:schemeClr val="accent1"/>
            </a:solidFill>
            <a:ln w="9525">
              <a:solidFill>
                <a:schemeClr val="tx1"/>
              </a:solidFill>
              <a:miter lim="800000"/>
              <a:headEnd/>
              <a:tailEnd/>
            </a:ln>
          </p:spPr>
          <p:txBody>
            <a:bodyPr>
              <a:spAutoFit/>
            </a:bodyPr>
            <a:lstStyle/>
            <a:p>
              <a:pPr algn="ctr">
                <a:spcBef>
                  <a:spcPct val="100000"/>
                </a:spcBef>
                <a:spcAft>
                  <a:spcPct val="100000"/>
                </a:spcAft>
                <a:buClr>
                  <a:schemeClr val="tx1"/>
                </a:buClr>
                <a:buSzPct val="60000"/>
                <a:buFont typeface="Wingdings" pitchFamily="2" charset="2"/>
                <a:buNone/>
              </a:pPr>
              <a:r>
                <a:rPr lang="en-US" sz="2000">
                  <a:latin typeface="Tahoma" pitchFamily="34" charset="0"/>
                </a:rPr>
                <a:t>tobacco users to QUIT</a:t>
              </a:r>
            </a:p>
          </p:txBody>
        </p:sp>
      </p:grpSp>
      <p:grpSp>
        <p:nvGrpSpPr>
          <p:cNvPr id="81926" name="Group 11"/>
          <p:cNvGrpSpPr>
            <a:grpSpLocks/>
          </p:cNvGrpSpPr>
          <p:nvPr/>
        </p:nvGrpSpPr>
        <p:grpSpPr bwMode="auto">
          <a:xfrm>
            <a:off x="914400" y="3732213"/>
            <a:ext cx="7559675" cy="528637"/>
            <a:chOff x="758" y="2348"/>
            <a:chExt cx="4676" cy="333"/>
          </a:xfrm>
        </p:grpSpPr>
        <p:sp>
          <p:nvSpPr>
            <p:cNvPr id="81937" name="Line 12"/>
            <p:cNvSpPr>
              <a:spLocks noChangeShapeType="1"/>
            </p:cNvSpPr>
            <p:nvPr/>
          </p:nvSpPr>
          <p:spPr bwMode="auto">
            <a:xfrm>
              <a:off x="2114" y="2517"/>
              <a:ext cx="658" cy="0"/>
            </a:xfrm>
            <a:prstGeom prst="line">
              <a:avLst/>
            </a:prstGeom>
            <a:noFill/>
            <a:ln w="9525">
              <a:solidFill>
                <a:schemeClr val="tx1"/>
              </a:solidFill>
              <a:round/>
              <a:headEnd/>
              <a:tailEnd type="triangle" w="med" len="med"/>
            </a:ln>
          </p:spPr>
          <p:txBody>
            <a:bodyPr/>
            <a:lstStyle/>
            <a:p>
              <a:endParaRPr lang="en-US"/>
            </a:p>
          </p:txBody>
        </p:sp>
        <p:sp>
          <p:nvSpPr>
            <p:cNvPr id="81938" name="Text Box 13"/>
            <p:cNvSpPr txBox="1">
              <a:spLocks noChangeArrowheads="1"/>
            </p:cNvSpPr>
            <p:nvPr/>
          </p:nvSpPr>
          <p:spPr bwMode="auto">
            <a:xfrm>
              <a:off x="758" y="2348"/>
              <a:ext cx="1443" cy="333"/>
            </a:xfrm>
            <a:prstGeom prst="rect">
              <a:avLst/>
            </a:prstGeom>
            <a:solidFill>
              <a:schemeClr val="accent1"/>
            </a:solidFill>
            <a:ln w="9525">
              <a:solidFill>
                <a:schemeClr val="tx1"/>
              </a:solidFill>
              <a:miter lim="800000"/>
              <a:headEnd/>
              <a:tailEnd/>
            </a:ln>
          </p:spPr>
          <p:txBody>
            <a:bodyPr>
              <a:spAutoFit/>
            </a:bodyPr>
            <a:lstStyle/>
            <a:p>
              <a:pPr algn="r">
                <a:spcBef>
                  <a:spcPct val="100000"/>
                </a:spcBef>
                <a:spcAft>
                  <a:spcPct val="100000"/>
                </a:spcAft>
                <a:buClr>
                  <a:schemeClr val="tx1"/>
                </a:buClr>
                <a:buSzPct val="60000"/>
                <a:buFont typeface="Wingdings" pitchFamily="2" charset="2"/>
                <a:buNone/>
              </a:pPr>
              <a:r>
                <a:rPr lang="en-US" sz="2800">
                  <a:latin typeface="Tahoma" pitchFamily="34" charset="0"/>
                </a:rPr>
                <a:t>ASSESS</a:t>
              </a:r>
            </a:p>
          </p:txBody>
        </p:sp>
        <p:sp>
          <p:nvSpPr>
            <p:cNvPr id="81939" name="Text Box 14"/>
            <p:cNvSpPr txBox="1">
              <a:spLocks noChangeArrowheads="1"/>
            </p:cNvSpPr>
            <p:nvPr/>
          </p:nvSpPr>
          <p:spPr bwMode="auto">
            <a:xfrm>
              <a:off x="2769" y="2387"/>
              <a:ext cx="2665" cy="256"/>
            </a:xfrm>
            <a:prstGeom prst="rect">
              <a:avLst/>
            </a:prstGeom>
            <a:solidFill>
              <a:schemeClr val="accent1"/>
            </a:solidFill>
            <a:ln w="9525">
              <a:solidFill>
                <a:schemeClr val="tx1"/>
              </a:solidFill>
              <a:miter lim="800000"/>
              <a:headEnd/>
              <a:tailEnd/>
            </a:ln>
          </p:spPr>
          <p:txBody>
            <a:bodyPr>
              <a:spAutoFit/>
            </a:bodyPr>
            <a:lstStyle/>
            <a:p>
              <a:pPr algn="ctr">
                <a:spcBef>
                  <a:spcPct val="100000"/>
                </a:spcBef>
                <a:spcAft>
                  <a:spcPct val="100000"/>
                </a:spcAft>
                <a:buClr>
                  <a:schemeClr val="tx1"/>
                </a:buClr>
                <a:buSzPct val="60000"/>
                <a:buFont typeface="Wingdings" pitchFamily="2" charset="2"/>
                <a:buNone/>
              </a:pPr>
              <a:r>
                <a:rPr lang="en-US" sz="2000">
                  <a:latin typeface="Tahoma" pitchFamily="34" charset="0"/>
                </a:rPr>
                <a:t>readiness to make a QUIT attempt</a:t>
              </a:r>
            </a:p>
          </p:txBody>
        </p:sp>
      </p:grpSp>
      <p:grpSp>
        <p:nvGrpSpPr>
          <p:cNvPr id="81927" name="Group 15"/>
          <p:cNvGrpSpPr>
            <a:grpSpLocks/>
          </p:cNvGrpSpPr>
          <p:nvPr/>
        </p:nvGrpSpPr>
        <p:grpSpPr bwMode="auto">
          <a:xfrm>
            <a:off x="914400" y="4573588"/>
            <a:ext cx="7559675" cy="528637"/>
            <a:chOff x="758" y="2878"/>
            <a:chExt cx="4677" cy="333"/>
          </a:xfrm>
        </p:grpSpPr>
        <p:sp>
          <p:nvSpPr>
            <p:cNvPr id="81934" name="Line 16"/>
            <p:cNvSpPr>
              <a:spLocks noChangeShapeType="1"/>
            </p:cNvSpPr>
            <p:nvPr/>
          </p:nvSpPr>
          <p:spPr bwMode="auto">
            <a:xfrm>
              <a:off x="2114" y="3046"/>
              <a:ext cx="658" cy="0"/>
            </a:xfrm>
            <a:prstGeom prst="line">
              <a:avLst/>
            </a:prstGeom>
            <a:noFill/>
            <a:ln w="9525">
              <a:solidFill>
                <a:schemeClr val="tx1"/>
              </a:solidFill>
              <a:round/>
              <a:headEnd/>
              <a:tailEnd type="triangle" w="med" len="med"/>
            </a:ln>
          </p:spPr>
          <p:txBody>
            <a:bodyPr/>
            <a:lstStyle/>
            <a:p>
              <a:endParaRPr lang="en-US"/>
            </a:p>
          </p:txBody>
        </p:sp>
        <p:sp>
          <p:nvSpPr>
            <p:cNvPr id="81935" name="Text Box 17"/>
            <p:cNvSpPr txBox="1">
              <a:spLocks noChangeArrowheads="1"/>
            </p:cNvSpPr>
            <p:nvPr/>
          </p:nvSpPr>
          <p:spPr bwMode="auto">
            <a:xfrm>
              <a:off x="758" y="2878"/>
              <a:ext cx="1443" cy="333"/>
            </a:xfrm>
            <a:prstGeom prst="rect">
              <a:avLst/>
            </a:prstGeom>
            <a:solidFill>
              <a:schemeClr val="accent1"/>
            </a:solidFill>
            <a:ln w="9525">
              <a:solidFill>
                <a:schemeClr val="tx1"/>
              </a:solidFill>
              <a:miter lim="800000"/>
              <a:headEnd/>
              <a:tailEnd/>
            </a:ln>
          </p:spPr>
          <p:txBody>
            <a:bodyPr>
              <a:spAutoFit/>
            </a:bodyPr>
            <a:lstStyle/>
            <a:p>
              <a:pPr algn="r">
                <a:spcBef>
                  <a:spcPct val="100000"/>
                </a:spcBef>
                <a:spcAft>
                  <a:spcPct val="100000"/>
                </a:spcAft>
                <a:buClr>
                  <a:schemeClr val="tx1"/>
                </a:buClr>
                <a:buSzPct val="60000"/>
                <a:buFont typeface="Wingdings" pitchFamily="2" charset="2"/>
                <a:buNone/>
              </a:pPr>
              <a:r>
                <a:rPr lang="en-US" sz="2800">
                  <a:latin typeface="Tahoma" pitchFamily="34" charset="0"/>
                </a:rPr>
                <a:t>ASSIST</a:t>
              </a:r>
            </a:p>
          </p:txBody>
        </p:sp>
        <p:sp>
          <p:nvSpPr>
            <p:cNvPr id="81936" name="Text Box 18"/>
            <p:cNvSpPr txBox="1">
              <a:spLocks noChangeArrowheads="1"/>
            </p:cNvSpPr>
            <p:nvPr/>
          </p:nvSpPr>
          <p:spPr bwMode="auto">
            <a:xfrm>
              <a:off x="2770" y="2916"/>
              <a:ext cx="2665" cy="256"/>
            </a:xfrm>
            <a:prstGeom prst="rect">
              <a:avLst/>
            </a:prstGeom>
            <a:solidFill>
              <a:schemeClr val="accent1"/>
            </a:solidFill>
            <a:ln w="9525">
              <a:solidFill>
                <a:schemeClr val="tx1"/>
              </a:solidFill>
              <a:miter lim="800000"/>
              <a:headEnd/>
              <a:tailEnd/>
            </a:ln>
          </p:spPr>
          <p:txBody>
            <a:bodyPr>
              <a:spAutoFit/>
            </a:bodyPr>
            <a:lstStyle/>
            <a:p>
              <a:pPr algn="ctr">
                <a:spcBef>
                  <a:spcPct val="100000"/>
                </a:spcBef>
                <a:spcAft>
                  <a:spcPct val="100000"/>
                </a:spcAft>
                <a:buClr>
                  <a:schemeClr val="tx1"/>
                </a:buClr>
                <a:buSzPct val="60000"/>
                <a:buFont typeface="Wingdings" pitchFamily="2" charset="2"/>
                <a:buNone/>
              </a:pPr>
              <a:r>
                <a:rPr lang="en-US" sz="2000">
                  <a:latin typeface="Tahoma" pitchFamily="34" charset="0"/>
                </a:rPr>
                <a:t>with the QUIT ATTEMPT</a:t>
              </a:r>
            </a:p>
          </p:txBody>
        </p:sp>
      </p:grpSp>
      <p:grpSp>
        <p:nvGrpSpPr>
          <p:cNvPr id="81928" name="Group 19"/>
          <p:cNvGrpSpPr>
            <a:grpSpLocks/>
          </p:cNvGrpSpPr>
          <p:nvPr/>
        </p:nvGrpSpPr>
        <p:grpSpPr bwMode="auto">
          <a:xfrm>
            <a:off x="914400" y="5414963"/>
            <a:ext cx="7559675" cy="528637"/>
            <a:chOff x="758" y="3408"/>
            <a:chExt cx="4677" cy="333"/>
          </a:xfrm>
        </p:grpSpPr>
        <p:sp>
          <p:nvSpPr>
            <p:cNvPr id="81931" name="Line 20"/>
            <p:cNvSpPr>
              <a:spLocks noChangeShapeType="1"/>
            </p:cNvSpPr>
            <p:nvPr/>
          </p:nvSpPr>
          <p:spPr bwMode="auto">
            <a:xfrm>
              <a:off x="2114" y="3576"/>
              <a:ext cx="658" cy="0"/>
            </a:xfrm>
            <a:prstGeom prst="line">
              <a:avLst/>
            </a:prstGeom>
            <a:noFill/>
            <a:ln w="9525">
              <a:solidFill>
                <a:schemeClr val="tx1"/>
              </a:solidFill>
              <a:round/>
              <a:headEnd/>
              <a:tailEnd type="triangle" w="med" len="med"/>
            </a:ln>
          </p:spPr>
          <p:txBody>
            <a:bodyPr/>
            <a:lstStyle/>
            <a:p>
              <a:endParaRPr lang="en-US"/>
            </a:p>
          </p:txBody>
        </p:sp>
        <p:sp>
          <p:nvSpPr>
            <p:cNvPr id="81932" name="Text Box 21"/>
            <p:cNvSpPr txBox="1">
              <a:spLocks noChangeArrowheads="1"/>
            </p:cNvSpPr>
            <p:nvPr/>
          </p:nvSpPr>
          <p:spPr bwMode="auto">
            <a:xfrm>
              <a:off x="758" y="3408"/>
              <a:ext cx="1443" cy="333"/>
            </a:xfrm>
            <a:prstGeom prst="rect">
              <a:avLst/>
            </a:prstGeom>
            <a:solidFill>
              <a:schemeClr val="accent1"/>
            </a:solidFill>
            <a:ln w="9525">
              <a:solidFill>
                <a:schemeClr val="tx1"/>
              </a:solidFill>
              <a:miter lim="800000"/>
              <a:headEnd/>
              <a:tailEnd/>
            </a:ln>
          </p:spPr>
          <p:txBody>
            <a:bodyPr>
              <a:spAutoFit/>
            </a:bodyPr>
            <a:lstStyle/>
            <a:p>
              <a:pPr algn="r">
                <a:spcBef>
                  <a:spcPct val="100000"/>
                </a:spcBef>
                <a:spcAft>
                  <a:spcPct val="100000"/>
                </a:spcAft>
                <a:buClr>
                  <a:schemeClr val="tx1"/>
                </a:buClr>
                <a:buSzPct val="60000"/>
                <a:buFont typeface="Wingdings" pitchFamily="2" charset="2"/>
                <a:buNone/>
              </a:pPr>
              <a:r>
                <a:rPr lang="en-US" sz="2800">
                  <a:latin typeface="Tahoma" pitchFamily="34" charset="0"/>
                </a:rPr>
                <a:t>ARRANGE</a:t>
              </a:r>
            </a:p>
          </p:txBody>
        </p:sp>
        <p:sp>
          <p:nvSpPr>
            <p:cNvPr id="81933" name="Text Box 22"/>
            <p:cNvSpPr txBox="1">
              <a:spLocks noChangeArrowheads="1"/>
            </p:cNvSpPr>
            <p:nvPr/>
          </p:nvSpPr>
          <p:spPr bwMode="auto">
            <a:xfrm>
              <a:off x="2770" y="3446"/>
              <a:ext cx="2665" cy="256"/>
            </a:xfrm>
            <a:prstGeom prst="rect">
              <a:avLst/>
            </a:prstGeom>
            <a:solidFill>
              <a:schemeClr val="accent1"/>
            </a:solidFill>
            <a:ln w="9525">
              <a:solidFill>
                <a:schemeClr val="tx1"/>
              </a:solidFill>
              <a:miter lim="800000"/>
              <a:headEnd/>
              <a:tailEnd/>
            </a:ln>
          </p:spPr>
          <p:txBody>
            <a:bodyPr>
              <a:spAutoFit/>
            </a:bodyPr>
            <a:lstStyle/>
            <a:p>
              <a:pPr algn="ctr">
                <a:spcBef>
                  <a:spcPct val="100000"/>
                </a:spcBef>
                <a:spcAft>
                  <a:spcPct val="100000"/>
                </a:spcAft>
                <a:buClr>
                  <a:schemeClr val="tx1"/>
                </a:buClr>
                <a:buSzPct val="60000"/>
                <a:buFont typeface="Wingdings" pitchFamily="2" charset="2"/>
                <a:buNone/>
              </a:pPr>
              <a:r>
                <a:rPr lang="en-US" sz="2000">
                  <a:latin typeface="Tahoma" pitchFamily="34" charset="0"/>
                </a:rPr>
                <a:t>FOLLOW-UP care</a:t>
              </a:r>
            </a:p>
          </p:txBody>
        </p:sp>
      </p:grpSp>
      <p:sp>
        <p:nvSpPr>
          <p:cNvPr id="81929" name="Text Box 4"/>
          <p:cNvSpPr txBox="1">
            <a:spLocks noChangeArrowheads="1"/>
          </p:cNvSpPr>
          <p:nvPr/>
        </p:nvSpPr>
        <p:spPr bwMode="auto">
          <a:xfrm>
            <a:off x="1517650" y="6248400"/>
            <a:ext cx="7553325" cy="523875"/>
          </a:xfrm>
          <a:prstGeom prst="rect">
            <a:avLst/>
          </a:prstGeom>
          <a:noFill/>
          <a:ln w="9525">
            <a:noFill/>
            <a:miter lim="800000"/>
            <a:headEnd/>
            <a:tailEnd/>
          </a:ln>
        </p:spPr>
        <p:txBody>
          <a:bodyPr>
            <a:spAutoFit/>
          </a:bodyPr>
          <a:lstStyle/>
          <a:p>
            <a:pPr algn="r">
              <a:buClr>
                <a:schemeClr val="tx1"/>
              </a:buClr>
              <a:buSzPct val="60000"/>
              <a:buFont typeface="Wingdings" pitchFamily="2" charset="2"/>
              <a:buNone/>
            </a:pPr>
            <a:r>
              <a:rPr lang="en-US" sz="1400"/>
              <a:t>Fiore et al. (2008). </a:t>
            </a:r>
            <a:r>
              <a:rPr lang="en-US" sz="1400" i="1"/>
              <a:t>Treating Tobacco Use and Dependence: 2008 Update. </a:t>
            </a:r>
          </a:p>
          <a:p>
            <a:pPr algn="r">
              <a:buClr>
                <a:schemeClr val="tx1"/>
              </a:buClr>
              <a:buSzPct val="60000"/>
              <a:buFont typeface="Wingdings" pitchFamily="2" charset="2"/>
              <a:buNone/>
            </a:pPr>
            <a:r>
              <a:rPr lang="en-US" sz="1400" i="1"/>
              <a:t>Clinical Practice Guideline. </a:t>
            </a:r>
            <a:r>
              <a:rPr lang="en-US" sz="1400"/>
              <a:t>Rockville, MD: USDHHS, PHS, May 2008.</a:t>
            </a:r>
          </a:p>
        </p:txBody>
      </p:sp>
      <p:pic>
        <p:nvPicPr>
          <p:cNvPr id="81930" name="Picture 27" descr="TreatTobUse&amp;DepCover"/>
          <p:cNvPicPr>
            <a:picLocks noChangeAspect="1" noChangeArrowheads="1"/>
          </p:cNvPicPr>
          <p:nvPr/>
        </p:nvPicPr>
        <p:blipFill>
          <a:blip r:embed="rId3" cstate="print"/>
          <a:srcRect/>
          <a:stretch>
            <a:fillRect/>
          </a:stretch>
        </p:blipFill>
        <p:spPr bwMode="auto">
          <a:xfrm>
            <a:off x="7829550" y="-11113"/>
            <a:ext cx="1317625" cy="203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9"/>
          <p:cNvSpPr>
            <a:spLocks noGrp="1" noChangeArrowheads="1"/>
          </p:cNvSpPr>
          <p:nvPr>
            <p:ph type="sldNum" sz="quarter" idx="11"/>
          </p:nvPr>
        </p:nvSpPr>
        <p:spPr bwMode="auto">
          <a:xfrm>
            <a:off x="3124200" y="6421438"/>
            <a:ext cx="2895600" cy="365125"/>
          </a:xfrm>
          <a:noFill/>
          <a:ln>
            <a:miter lim="800000"/>
            <a:headEnd/>
            <a:tailEnd/>
          </a:ln>
        </p:spPr>
        <p:txBody>
          <a:bodyPr wrap="square" tIns="45720" numCol="1" anchorCtr="0" compatLnSpc="1">
            <a:prstTxWarp prst="textNoShape">
              <a:avLst/>
            </a:prstTxWarp>
          </a:bodyPr>
          <a:lstStyle/>
          <a:p>
            <a:pPr algn="ctr"/>
            <a:fld id="{965A4C9D-EDEE-464C-AFE5-71DCF59C7149}" type="slidenum">
              <a:rPr lang="en-US" sz="1100">
                <a:solidFill>
                  <a:schemeClr val="tx2"/>
                </a:solidFill>
                <a:latin typeface="Arial" pitchFamily="34" charset="0"/>
              </a:rPr>
              <a:pPr algn="ctr"/>
              <a:t>48</a:t>
            </a:fld>
            <a:endParaRPr lang="en-US" sz="1100">
              <a:solidFill>
                <a:schemeClr val="tx2"/>
              </a:solidFill>
              <a:latin typeface="Arial" pitchFamily="34" charset="0"/>
            </a:endParaRPr>
          </a:p>
        </p:txBody>
      </p:sp>
      <p:sp>
        <p:nvSpPr>
          <p:cNvPr id="32771" name="Rectangle 2"/>
          <p:cNvSpPr>
            <a:spLocks noGrp="1" noChangeArrowheads="1"/>
          </p:cNvSpPr>
          <p:nvPr>
            <p:ph type="title"/>
          </p:nvPr>
        </p:nvSpPr>
        <p:spPr>
          <a:xfrm>
            <a:off x="609600" y="228600"/>
            <a:ext cx="7696200" cy="762000"/>
          </a:xfrm>
        </p:spPr>
        <p:txBody>
          <a:bodyPr>
            <a:normAutofit/>
          </a:bodyPr>
          <a:lstStyle/>
          <a:p>
            <a:pPr fontAlgn="auto">
              <a:spcAft>
                <a:spcPts val="0"/>
              </a:spcAft>
              <a:defRPr/>
            </a:pPr>
            <a:r>
              <a:rPr lang="en-US" sz="4400" dirty="0" smtClean="0">
                <a:latin typeface="+mn-lt"/>
              </a:rPr>
              <a:t>Ask. Advise. Refer. = 5 A’s</a:t>
            </a:r>
          </a:p>
        </p:txBody>
      </p:sp>
      <p:sp>
        <p:nvSpPr>
          <p:cNvPr id="82948" name="Text Box 3"/>
          <p:cNvSpPr txBox="1">
            <a:spLocks noChangeArrowheads="1"/>
          </p:cNvSpPr>
          <p:nvPr/>
        </p:nvSpPr>
        <p:spPr bwMode="auto">
          <a:xfrm>
            <a:off x="1066800" y="1371600"/>
            <a:ext cx="2133600" cy="457200"/>
          </a:xfrm>
          <a:prstGeom prst="rect">
            <a:avLst/>
          </a:prstGeom>
          <a:solidFill>
            <a:schemeClr val="tx1"/>
          </a:solidFill>
          <a:ln w="9525">
            <a:noFill/>
            <a:miter lim="800000"/>
            <a:headEnd/>
            <a:tailEnd/>
          </a:ln>
        </p:spPr>
        <p:txBody>
          <a:bodyPr anchor="ctr">
            <a:spAutoFit/>
          </a:bodyPr>
          <a:lstStyle/>
          <a:p>
            <a:pPr algn="r">
              <a:spcBef>
                <a:spcPct val="50000"/>
              </a:spcBef>
            </a:pPr>
            <a:r>
              <a:rPr lang="en-US" b="1">
                <a:solidFill>
                  <a:schemeClr val="bg1"/>
                </a:solidFill>
                <a:latin typeface="Tahoma" pitchFamily="34" charset="0"/>
              </a:rPr>
              <a:t>Ask</a:t>
            </a:r>
            <a:endParaRPr lang="en-US" b="1">
              <a:latin typeface="Tahoma" pitchFamily="34" charset="0"/>
            </a:endParaRPr>
          </a:p>
        </p:txBody>
      </p:sp>
      <p:sp>
        <p:nvSpPr>
          <p:cNvPr id="82949" name="Text Box 4"/>
          <p:cNvSpPr txBox="1">
            <a:spLocks noChangeArrowheads="1"/>
          </p:cNvSpPr>
          <p:nvPr/>
        </p:nvSpPr>
        <p:spPr bwMode="auto">
          <a:xfrm>
            <a:off x="1066800" y="1981200"/>
            <a:ext cx="2133600" cy="457200"/>
          </a:xfrm>
          <a:prstGeom prst="rect">
            <a:avLst/>
          </a:prstGeom>
          <a:solidFill>
            <a:schemeClr val="tx1"/>
          </a:solidFill>
          <a:ln w="9525">
            <a:noFill/>
            <a:miter lim="800000"/>
            <a:headEnd/>
            <a:tailEnd/>
          </a:ln>
        </p:spPr>
        <p:txBody>
          <a:bodyPr anchor="ctr">
            <a:spAutoFit/>
          </a:bodyPr>
          <a:lstStyle/>
          <a:p>
            <a:pPr algn="r">
              <a:spcBef>
                <a:spcPct val="50000"/>
              </a:spcBef>
            </a:pPr>
            <a:r>
              <a:rPr lang="en-US" b="1">
                <a:solidFill>
                  <a:schemeClr val="bg1"/>
                </a:solidFill>
                <a:latin typeface="Tahoma" pitchFamily="34" charset="0"/>
              </a:rPr>
              <a:t>Advise</a:t>
            </a:r>
            <a:endParaRPr lang="en-US" b="1">
              <a:latin typeface="Tahoma" pitchFamily="34" charset="0"/>
            </a:endParaRPr>
          </a:p>
        </p:txBody>
      </p:sp>
      <p:sp>
        <p:nvSpPr>
          <p:cNvPr id="82950" name="Text Box 5"/>
          <p:cNvSpPr txBox="1">
            <a:spLocks noChangeArrowheads="1"/>
          </p:cNvSpPr>
          <p:nvPr/>
        </p:nvSpPr>
        <p:spPr bwMode="auto">
          <a:xfrm>
            <a:off x="1066800" y="2590800"/>
            <a:ext cx="2133600" cy="457200"/>
          </a:xfrm>
          <a:prstGeom prst="rect">
            <a:avLst/>
          </a:prstGeom>
          <a:solidFill>
            <a:schemeClr val="tx1"/>
          </a:solidFill>
          <a:ln w="9525">
            <a:noFill/>
            <a:miter lim="800000"/>
            <a:headEnd/>
            <a:tailEnd/>
          </a:ln>
        </p:spPr>
        <p:txBody>
          <a:bodyPr anchor="ctr">
            <a:spAutoFit/>
          </a:bodyPr>
          <a:lstStyle/>
          <a:p>
            <a:pPr algn="r">
              <a:spcBef>
                <a:spcPct val="50000"/>
              </a:spcBef>
            </a:pPr>
            <a:r>
              <a:rPr lang="en-US" b="1">
                <a:solidFill>
                  <a:schemeClr val="bg1"/>
                </a:solidFill>
                <a:latin typeface="Tahoma" pitchFamily="34" charset="0"/>
              </a:rPr>
              <a:t>Assess</a:t>
            </a:r>
            <a:endParaRPr lang="en-US" b="1">
              <a:latin typeface="Tahoma" pitchFamily="34" charset="0"/>
            </a:endParaRPr>
          </a:p>
        </p:txBody>
      </p:sp>
      <p:sp>
        <p:nvSpPr>
          <p:cNvPr id="82951" name="Text Box 6"/>
          <p:cNvSpPr txBox="1">
            <a:spLocks noChangeArrowheads="1"/>
          </p:cNvSpPr>
          <p:nvPr/>
        </p:nvSpPr>
        <p:spPr bwMode="auto">
          <a:xfrm>
            <a:off x="1066800" y="3200400"/>
            <a:ext cx="2133600" cy="457200"/>
          </a:xfrm>
          <a:prstGeom prst="rect">
            <a:avLst/>
          </a:prstGeom>
          <a:solidFill>
            <a:schemeClr val="tx1"/>
          </a:solidFill>
          <a:ln w="9525">
            <a:noFill/>
            <a:miter lim="800000"/>
            <a:headEnd/>
            <a:tailEnd/>
          </a:ln>
        </p:spPr>
        <p:txBody>
          <a:bodyPr anchor="ctr">
            <a:spAutoFit/>
          </a:bodyPr>
          <a:lstStyle/>
          <a:p>
            <a:pPr algn="r">
              <a:spcBef>
                <a:spcPct val="50000"/>
              </a:spcBef>
            </a:pPr>
            <a:r>
              <a:rPr lang="en-US" b="1">
                <a:solidFill>
                  <a:schemeClr val="bg1"/>
                </a:solidFill>
                <a:latin typeface="Tahoma" pitchFamily="34" charset="0"/>
              </a:rPr>
              <a:t>Assist</a:t>
            </a:r>
            <a:endParaRPr lang="en-US" b="1">
              <a:latin typeface="Tahoma" pitchFamily="34" charset="0"/>
            </a:endParaRPr>
          </a:p>
        </p:txBody>
      </p:sp>
      <p:sp>
        <p:nvSpPr>
          <p:cNvPr id="82952" name="Text Box 7"/>
          <p:cNvSpPr txBox="1">
            <a:spLocks noChangeArrowheads="1"/>
          </p:cNvSpPr>
          <p:nvPr/>
        </p:nvSpPr>
        <p:spPr bwMode="auto">
          <a:xfrm>
            <a:off x="1066800" y="3810000"/>
            <a:ext cx="2133600" cy="457200"/>
          </a:xfrm>
          <a:prstGeom prst="rect">
            <a:avLst/>
          </a:prstGeom>
          <a:solidFill>
            <a:schemeClr val="tx1"/>
          </a:solidFill>
          <a:ln w="9525">
            <a:noFill/>
            <a:miter lim="800000"/>
            <a:headEnd/>
            <a:tailEnd/>
          </a:ln>
        </p:spPr>
        <p:txBody>
          <a:bodyPr anchor="ctr">
            <a:spAutoFit/>
          </a:bodyPr>
          <a:lstStyle/>
          <a:p>
            <a:pPr algn="r">
              <a:spcBef>
                <a:spcPct val="50000"/>
              </a:spcBef>
            </a:pPr>
            <a:r>
              <a:rPr lang="en-US" b="1">
                <a:solidFill>
                  <a:schemeClr val="bg1"/>
                </a:solidFill>
                <a:latin typeface="Tahoma" pitchFamily="34" charset="0"/>
              </a:rPr>
              <a:t>Arrange</a:t>
            </a:r>
            <a:endParaRPr lang="en-US" b="1">
              <a:latin typeface="Tahoma" pitchFamily="34" charset="0"/>
            </a:endParaRPr>
          </a:p>
        </p:txBody>
      </p:sp>
      <p:sp>
        <p:nvSpPr>
          <p:cNvPr id="82953" name="Oval 8"/>
          <p:cNvSpPr>
            <a:spLocks noChangeArrowheads="1"/>
          </p:cNvSpPr>
          <p:nvPr/>
        </p:nvSpPr>
        <p:spPr bwMode="auto">
          <a:xfrm>
            <a:off x="3733800" y="1524000"/>
            <a:ext cx="5105400" cy="11430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82954" name="Oval 9"/>
          <p:cNvSpPr>
            <a:spLocks noChangeArrowheads="1"/>
          </p:cNvSpPr>
          <p:nvPr/>
        </p:nvSpPr>
        <p:spPr bwMode="auto">
          <a:xfrm>
            <a:off x="3733800" y="2895600"/>
            <a:ext cx="5105400" cy="11430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82955" name="Oval 10"/>
          <p:cNvSpPr>
            <a:spLocks noChangeArrowheads="1"/>
          </p:cNvSpPr>
          <p:nvPr/>
        </p:nvSpPr>
        <p:spPr bwMode="auto">
          <a:xfrm>
            <a:off x="3733800" y="4267200"/>
            <a:ext cx="5105400" cy="11430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82956" name="Text Box 11"/>
          <p:cNvSpPr txBox="1">
            <a:spLocks noChangeArrowheads="1"/>
          </p:cNvSpPr>
          <p:nvPr/>
        </p:nvSpPr>
        <p:spPr bwMode="auto">
          <a:xfrm>
            <a:off x="3944938" y="1866900"/>
            <a:ext cx="4913312" cy="457200"/>
          </a:xfrm>
          <a:prstGeom prst="rect">
            <a:avLst/>
          </a:prstGeom>
          <a:noFill/>
          <a:ln w="9525">
            <a:noFill/>
            <a:miter lim="800000"/>
            <a:headEnd/>
            <a:tailEnd/>
          </a:ln>
        </p:spPr>
        <p:txBody>
          <a:bodyPr wrap="none" anchor="ctr">
            <a:spAutoFit/>
          </a:bodyPr>
          <a:lstStyle/>
          <a:p>
            <a:pPr algn="ctr">
              <a:spcBef>
                <a:spcPct val="50000"/>
              </a:spcBef>
            </a:pPr>
            <a:r>
              <a:rPr lang="en-US" b="1">
                <a:solidFill>
                  <a:schemeClr val="bg1"/>
                </a:solidFill>
                <a:latin typeface="Tahoma" pitchFamily="34" charset="0"/>
              </a:rPr>
              <a:t>Ask.</a:t>
            </a:r>
            <a:r>
              <a:rPr lang="en-US">
                <a:solidFill>
                  <a:schemeClr val="bg1"/>
                </a:solidFill>
                <a:latin typeface="Tahoma" pitchFamily="34" charset="0"/>
              </a:rPr>
              <a:t>  Every patient/client about tobacco use.</a:t>
            </a:r>
            <a:endParaRPr lang="en-US">
              <a:latin typeface="Tahoma" pitchFamily="34" charset="0"/>
            </a:endParaRPr>
          </a:p>
        </p:txBody>
      </p:sp>
      <p:sp>
        <p:nvSpPr>
          <p:cNvPr id="82957" name="Text Box 12"/>
          <p:cNvSpPr txBox="1">
            <a:spLocks noChangeArrowheads="1"/>
          </p:cNvSpPr>
          <p:nvPr/>
        </p:nvSpPr>
        <p:spPr bwMode="auto">
          <a:xfrm>
            <a:off x="4019550" y="3200400"/>
            <a:ext cx="4140200" cy="457200"/>
          </a:xfrm>
          <a:prstGeom prst="rect">
            <a:avLst/>
          </a:prstGeom>
          <a:noFill/>
          <a:ln w="9525">
            <a:noFill/>
            <a:miter lim="800000"/>
            <a:headEnd/>
            <a:tailEnd/>
          </a:ln>
        </p:spPr>
        <p:txBody>
          <a:bodyPr wrap="none" anchor="ctr">
            <a:spAutoFit/>
          </a:bodyPr>
          <a:lstStyle/>
          <a:p>
            <a:pPr algn="ctr">
              <a:spcBef>
                <a:spcPct val="50000"/>
              </a:spcBef>
            </a:pPr>
            <a:r>
              <a:rPr lang="en-US" b="1">
                <a:solidFill>
                  <a:schemeClr val="bg1"/>
                </a:solidFill>
                <a:latin typeface="Tahoma" pitchFamily="34" charset="0"/>
              </a:rPr>
              <a:t>Advise.</a:t>
            </a:r>
            <a:r>
              <a:rPr lang="en-US">
                <a:solidFill>
                  <a:schemeClr val="bg1"/>
                </a:solidFill>
                <a:latin typeface="Tahoma" pitchFamily="34" charset="0"/>
              </a:rPr>
              <a:t>  Every tobacco user to quit.</a:t>
            </a:r>
          </a:p>
        </p:txBody>
      </p:sp>
      <p:sp>
        <p:nvSpPr>
          <p:cNvPr id="82958" name="Text Box 13"/>
          <p:cNvSpPr txBox="1">
            <a:spLocks noChangeArrowheads="1"/>
          </p:cNvSpPr>
          <p:nvPr/>
        </p:nvSpPr>
        <p:spPr bwMode="auto">
          <a:xfrm>
            <a:off x="4114800" y="4495800"/>
            <a:ext cx="4114800" cy="731838"/>
          </a:xfrm>
          <a:prstGeom prst="rect">
            <a:avLst/>
          </a:prstGeom>
          <a:noFill/>
          <a:ln w="9525">
            <a:noFill/>
            <a:miter lim="800000"/>
            <a:headEnd/>
            <a:tailEnd/>
          </a:ln>
        </p:spPr>
        <p:txBody>
          <a:bodyPr anchor="ctr">
            <a:spAutoFit/>
          </a:bodyPr>
          <a:lstStyle/>
          <a:p>
            <a:pPr algn="ctr">
              <a:spcBef>
                <a:spcPct val="50000"/>
              </a:spcBef>
            </a:pPr>
            <a:r>
              <a:rPr lang="en-US" b="1">
                <a:solidFill>
                  <a:schemeClr val="bg1"/>
                </a:solidFill>
                <a:latin typeface="Tahoma" pitchFamily="34" charset="0"/>
              </a:rPr>
              <a:t>Refer.</a:t>
            </a:r>
            <a:r>
              <a:rPr lang="en-US">
                <a:solidFill>
                  <a:schemeClr val="bg1"/>
                </a:solidFill>
                <a:latin typeface="Tahoma" pitchFamily="34" charset="0"/>
              </a:rPr>
              <a:t>  Determine willingness to quit. Provide information on quitlines.</a:t>
            </a:r>
          </a:p>
        </p:txBody>
      </p:sp>
      <p:sp>
        <p:nvSpPr>
          <p:cNvPr id="82959" name="Line 14"/>
          <p:cNvSpPr>
            <a:spLocks noChangeShapeType="1"/>
          </p:cNvSpPr>
          <p:nvPr/>
        </p:nvSpPr>
        <p:spPr bwMode="auto">
          <a:xfrm>
            <a:off x="3200400" y="1447800"/>
            <a:ext cx="609600" cy="457200"/>
          </a:xfrm>
          <a:prstGeom prst="line">
            <a:avLst/>
          </a:prstGeom>
          <a:noFill/>
          <a:ln w="9525">
            <a:solidFill>
              <a:schemeClr val="tx1"/>
            </a:solidFill>
            <a:round/>
            <a:headEnd/>
            <a:tailEnd type="triangle" w="med" len="med"/>
          </a:ln>
        </p:spPr>
        <p:txBody>
          <a:bodyPr wrap="none" anchor="ctr"/>
          <a:lstStyle/>
          <a:p>
            <a:endParaRPr lang="en-US"/>
          </a:p>
        </p:txBody>
      </p:sp>
      <p:sp>
        <p:nvSpPr>
          <p:cNvPr id="82960" name="Line 15"/>
          <p:cNvSpPr>
            <a:spLocks noChangeShapeType="1"/>
          </p:cNvSpPr>
          <p:nvPr/>
        </p:nvSpPr>
        <p:spPr bwMode="auto">
          <a:xfrm>
            <a:off x="3200400" y="2209800"/>
            <a:ext cx="914400" cy="914400"/>
          </a:xfrm>
          <a:prstGeom prst="line">
            <a:avLst/>
          </a:prstGeom>
          <a:noFill/>
          <a:ln w="9525">
            <a:solidFill>
              <a:schemeClr val="tx1"/>
            </a:solidFill>
            <a:round/>
            <a:headEnd/>
            <a:tailEnd type="triangle" w="med" len="med"/>
          </a:ln>
        </p:spPr>
        <p:txBody>
          <a:bodyPr wrap="none" anchor="ctr"/>
          <a:lstStyle/>
          <a:p>
            <a:endParaRPr lang="en-US"/>
          </a:p>
        </p:txBody>
      </p:sp>
      <p:sp>
        <p:nvSpPr>
          <p:cNvPr id="82961" name="Line 16"/>
          <p:cNvSpPr>
            <a:spLocks noChangeShapeType="1"/>
          </p:cNvSpPr>
          <p:nvPr/>
        </p:nvSpPr>
        <p:spPr bwMode="auto">
          <a:xfrm>
            <a:off x="3200400" y="2819400"/>
            <a:ext cx="990600" cy="1676400"/>
          </a:xfrm>
          <a:prstGeom prst="line">
            <a:avLst/>
          </a:prstGeom>
          <a:noFill/>
          <a:ln w="9525">
            <a:solidFill>
              <a:schemeClr val="tx1"/>
            </a:solidFill>
            <a:round/>
            <a:headEnd/>
            <a:tailEnd type="triangle" w="med" len="med"/>
          </a:ln>
        </p:spPr>
        <p:txBody>
          <a:bodyPr wrap="none" anchor="ctr"/>
          <a:lstStyle/>
          <a:p>
            <a:endParaRPr lang="en-US"/>
          </a:p>
        </p:txBody>
      </p:sp>
      <p:sp>
        <p:nvSpPr>
          <p:cNvPr id="205841" name="Text Box 17"/>
          <p:cNvSpPr txBox="1">
            <a:spLocks noChangeArrowheads="1"/>
          </p:cNvSpPr>
          <p:nvPr/>
        </p:nvSpPr>
        <p:spPr bwMode="auto">
          <a:xfrm>
            <a:off x="903288" y="5334000"/>
            <a:ext cx="3324225" cy="519113"/>
          </a:xfrm>
          <a:prstGeom prst="rect">
            <a:avLst/>
          </a:prstGeom>
          <a:noFill/>
          <a:ln w="9525">
            <a:noFill/>
            <a:miter lim="800000"/>
            <a:headEnd/>
            <a:tailEnd/>
          </a:ln>
          <a:effectLst/>
        </p:spPr>
        <p:txBody>
          <a:bodyPr wrap="none" anchor="ctr">
            <a:spAutoFit/>
          </a:bodyPr>
          <a:lstStyle/>
          <a:p>
            <a:pPr algn="ctr">
              <a:spcBef>
                <a:spcPct val="50000"/>
              </a:spcBef>
              <a:defRPr/>
            </a:pPr>
            <a:r>
              <a:rPr lang="en-US" sz="2800" b="1" dirty="0">
                <a:solidFill>
                  <a:srgbClr val="FFCC00"/>
                </a:solidFill>
                <a:effectLst>
                  <a:outerShdw blurRad="38100" dist="38100" dir="2700000" algn="tl">
                    <a:srgbClr val="000000"/>
                  </a:outerShdw>
                </a:effectLst>
                <a:latin typeface="Tahoma" pitchFamily="34" charset="0"/>
                <a:cs typeface="+mn-cs"/>
              </a:rPr>
              <a:t>Refer to Quitlines</a:t>
            </a:r>
            <a:endParaRPr lang="en-US" sz="2800" b="1" dirty="0">
              <a:solidFill>
                <a:srgbClr val="FFCC00"/>
              </a:solidFill>
              <a:latin typeface="Tahoma" pitchFamily="34" charset="0"/>
              <a:cs typeface="+mn-cs"/>
            </a:endParaRPr>
          </a:p>
        </p:txBody>
      </p:sp>
      <p:sp>
        <p:nvSpPr>
          <p:cNvPr id="82963" name="Line 18"/>
          <p:cNvSpPr>
            <a:spLocks noChangeShapeType="1"/>
          </p:cNvSpPr>
          <p:nvPr/>
        </p:nvSpPr>
        <p:spPr bwMode="auto">
          <a:xfrm flipH="1">
            <a:off x="1447800" y="3429000"/>
            <a:ext cx="457200" cy="1905000"/>
          </a:xfrm>
          <a:prstGeom prst="line">
            <a:avLst/>
          </a:prstGeom>
          <a:noFill/>
          <a:ln w="9525">
            <a:solidFill>
              <a:schemeClr val="tx1"/>
            </a:solidFill>
            <a:round/>
            <a:headEnd/>
            <a:tailEnd type="triangle" w="med" len="med"/>
          </a:ln>
        </p:spPr>
        <p:txBody>
          <a:bodyPr wrap="none" anchor="ctr"/>
          <a:lstStyle/>
          <a:p>
            <a:endParaRPr lang="en-US"/>
          </a:p>
        </p:txBody>
      </p:sp>
      <p:sp>
        <p:nvSpPr>
          <p:cNvPr id="82964" name="Line 19"/>
          <p:cNvSpPr>
            <a:spLocks noChangeShapeType="1"/>
          </p:cNvSpPr>
          <p:nvPr/>
        </p:nvSpPr>
        <p:spPr bwMode="auto">
          <a:xfrm flipH="1">
            <a:off x="2133600" y="4267200"/>
            <a:ext cx="228600" cy="1066800"/>
          </a:xfrm>
          <a:prstGeom prst="line">
            <a:avLst/>
          </a:prstGeom>
          <a:noFill/>
          <a:ln w="9525">
            <a:solidFill>
              <a:schemeClr val="tx1"/>
            </a:solidFill>
            <a:round/>
            <a:headEnd/>
            <a:tailEnd type="triangle" w="med" len="med"/>
          </a:ln>
        </p:spPr>
        <p:txBody>
          <a:bodyPr wrap="none" anchor="ctr"/>
          <a:lstStyle/>
          <a:p>
            <a:endParaRPr lang="en-US"/>
          </a:p>
        </p:txBody>
      </p:sp>
      <p:sp>
        <p:nvSpPr>
          <p:cNvPr id="205844" name="Text Box 20"/>
          <p:cNvSpPr txBox="1">
            <a:spLocks noChangeArrowheads="1"/>
          </p:cNvSpPr>
          <p:nvPr/>
        </p:nvSpPr>
        <p:spPr bwMode="auto">
          <a:xfrm>
            <a:off x="5105400" y="6477000"/>
            <a:ext cx="4038600" cy="304800"/>
          </a:xfrm>
          <a:prstGeom prst="rect">
            <a:avLst/>
          </a:prstGeom>
          <a:noFill/>
          <a:ln w="9525">
            <a:noFill/>
            <a:miter lim="800000"/>
            <a:headEnd/>
            <a:tailEnd/>
          </a:ln>
          <a:effectLst/>
        </p:spPr>
        <p:txBody>
          <a:bodyPr anchor="ctr">
            <a:spAutoFit/>
          </a:bodyPr>
          <a:lstStyle/>
          <a:p>
            <a:pPr algn="r">
              <a:spcBef>
                <a:spcPct val="50000"/>
              </a:spcBef>
              <a:defRPr/>
            </a:pPr>
            <a:r>
              <a:rPr lang="en-US" sz="1400">
                <a:solidFill>
                  <a:srgbClr val="FFCC00"/>
                </a:solidFill>
                <a:effectLst>
                  <a:outerShdw blurRad="38100" dist="38100" dir="2700000" algn="tl">
                    <a:srgbClr val="000000"/>
                  </a:outerShdw>
                </a:effectLst>
                <a:latin typeface="Arial" charset="0"/>
                <a:cs typeface="+mn-cs"/>
              </a:rPr>
              <a:t>ADHA Smoking Cessation Initiative (SCI)</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3400" y="457200"/>
            <a:ext cx="7848600" cy="742950"/>
          </a:xfrm>
        </p:spPr>
        <p:txBody>
          <a:bodyPr>
            <a:noAutofit/>
          </a:bodyPr>
          <a:lstStyle/>
          <a:p>
            <a:pPr fontAlgn="auto">
              <a:spcAft>
                <a:spcPts val="0"/>
              </a:spcAft>
              <a:defRPr/>
            </a:pPr>
            <a:r>
              <a:rPr lang="en-US" sz="4400" dirty="0" smtClean="0">
                <a:latin typeface="+mn-lt"/>
              </a:rPr>
              <a:t>Why the Focus on Quitlines?</a:t>
            </a:r>
          </a:p>
        </p:txBody>
      </p:sp>
      <p:sp>
        <p:nvSpPr>
          <p:cNvPr id="83971" name="Rectangle 3"/>
          <p:cNvSpPr>
            <a:spLocks noGrp="1" noChangeArrowheads="1"/>
          </p:cNvSpPr>
          <p:nvPr>
            <p:ph sz="quarter" idx="1"/>
          </p:nvPr>
        </p:nvSpPr>
        <p:spPr>
          <a:xfrm>
            <a:off x="457200" y="1447800"/>
            <a:ext cx="8229600" cy="4495800"/>
          </a:xfrm>
        </p:spPr>
        <p:txBody>
          <a:bodyPr/>
          <a:lstStyle/>
          <a:p>
            <a:r>
              <a:rPr lang="en-US" sz="2400" dirty="0" smtClean="0"/>
              <a:t>They work--calling a </a:t>
            </a:r>
            <a:r>
              <a:rPr lang="en-US" sz="2400" dirty="0" err="1" smtClean="0"/>
              <a:t>quitline</a:t>
            </a:r>
            <a:r>
              <a:rPr lang="en-US" sz="2400" dirty="0" smtClean="0"/>
              <a:t> can more than double the chance of successfully quitting</a:t>
            </a:r>
          </a:p>
          <a:p>
            <a:r>
              <a:rPr lang="en-US" sz="2400" dirty="0" smtClean="0"/>
              <a:t>Many clinicians say the 5 A’s are too complicated and time-consuming</a:t>
            </a:r>
          </a:p>
          <a:p>
            <a:r>
              <a:rPr lang="en-US" sz="2400" dirty="0" smtClean="0"/>
              <a:t>Most clinicians unaware of </a:t>
            </a:r>
            <a:r>
              <a:rPr lang="en-US" sz="2400" dirty="0" err="1" smtClean="0"/>
              <a:t>quitlines</a:t>
            </a:r>
            <a:r>
              <a:rPr lang="en-US" sz="2400" dirty="0" smtClean="0"/>
              <a:t>; when they learn about them they are willing to refer smokers to them</a:t>
            </a:r>
          </a:p>
        </p:txBody>
      </p:sp>
      <p:pic>
        <p:nvPicPr>
          <p:cNvPr id="83972" name="Picture 6" descr="qn2"/>
          <p:cNvPicPr>
            <a:picLocks noChangeAspect="1" noChangeArrowheads="1"/>
          </p:cNvPicPr>
          <p:nvPr/>
        </p:nvPicPr>
        <p:blipFill>
          <a:blip r:embed="rId3" cstate="print">
            <a:lum contrast="30000"/>
          </a:blip>
          <a:srcRect/>
          <a:stretch>
            <a:fillRect/>
          </a:stretch>
        </p:blipFill>
        <p:spPr bwMode="auto">
          <a:xfrm>
            <a:off x="4724400" y="4572000"/>
            <a:ext cx="3124200" cy="1874838"/>
          </a:xfrm>
          <a:prstGeom prst="rect">
            <a:avLst/>
          </a:prstGeom>
          <a:noFill/>
          <a:ln w="9525">
            <a:noFill/>
            <a:miter lim="800000"/>
            <a:headEnd/>
            <a:tailEnd/>
          </a:ln>
        </p:spPr>
      </p:pic>
      <p:pic>
        <p:nvPicPr>
          <p:cNvPr id="83973" name="Picture 5" descr="smoke_card_sky1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47800" y="4419600"/>
            <a:ext cx="3251200" cy="2209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a:bodyPr>
          <a:lstStyle/>
          <a:p>
            <a:pPr>
              <a:defRPr/>
            </a:pPr>
            <a:fld id="{2637FDD7-70D1-4754-B9F4-77F3E16A9BBF}" type="slidenum">
              <a:rPr lang="en-US"/>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74638"/>
            <a:ext cx="8686800" cy="1143000"/>
          </a:xfrm>
        </p:spPr>
        <p:txBody>
          <a:bodyPr>
            <a:normAutofit/>
          </a:bodyPr>
          <a:lstStyle/>
          <a:p>
            <a:pPr fontAlgn="auto">
              <a:spcAft>
                <a:spcPts val="0"/>
              </a:spcAft>
              <a:defRPr/>
            </a:pPr>
            <a:r>
              <a:rPr lang="en-US" sz="4000" dirty="0">
                <a:latin typeface="+mn-lt"/>
              </a:rPr>
              <a:t>SCLC Partners with Many Groups</a:t>
            </a:r>
          </a:p>
        </p:txBody>
      </p:sp>
      <p:sp>
        <p:nvSpPr>
          <p:cNvPr id="27651" name="Rectangle 3"/>
          <p:cNvSpPr>
            <a:spLocks noGrp="1" noChangeArrowheads="1"/>
          </p:cNvSpPr>
          <p:nvPr>
            <p:ph idx="1"/>
          </p:nvPr>
        </p:nvSpPr>
        <p:spPr/>
        <p:txBody>
          <a:bodyPr>
            <a:normAutofit/>
          </a:bodyPr>
          <a:lstStyle/>
          <a:p>
            <a:pPr marL="420624" indent="-384048" fontAlgn="auto">
              <a:lnSpc>
                <a:spcPct val="90000"/>
              </a:lnSpc>
              <a:spcAft>
                <a:spcPts val="0"/>
              </a:spcAft>
              <a:buClr>
                <a:schemeClr val="accent2">
                  <a:lumMod val="75000"/>
                </a:schemeClr>
              </a:buClr>
              <a:buFont typeface="Wingdings 2"/>
              <a:buChar char=""/>
              <a:defRPr/>
            </a:pPr>
            <a:r>
              <a:rPr lang="en-US" sz="2800" dirty="0"/>
              <a:t>National associations of </a:t>
            </a:r>
            <a:r>
              <a:rPr lang="en-US" sz="2800" dirty="0" smtClean="0"/>
              <a:t>clinicians</a:t>
            </a:r>
          </a:p>
          <a:p>
            <a:pPr marL="420624" indent="-384048" fontAlgn="auto">
              <a:lnSpc>
                <a:spcPct val="90000"/>
              </a:lnSpc>
              <a:spcAft>
                <a:spcPts val="0"/>
              </a:spcAft>
              <a:buClr>
                <a:schemeClr val="accent2">
                  <a:lumMod val="75000"/>
                </a:schemeClr>
              </a:buClr>
              <a:buFont typeface="Wingdings 2"/>
              <a:buNone/>
              <a:defRPr/>
            </a:pPr>
            <a:endParaRPr lang="en-US" sz="2800" dirty="0" smtClean="0"/>
          </a:p>
          <a:p>
            <a:pPr marL="420624" indent="-384048" fontAlgn="auto">
              <a:lnSpc>
                <a:spcPct val="90000"/>
              </a:lnSpc>
              <a:spcAft>
                <a:spcPts val="0"/>
              </a:spcAft>
              <a:buClr>
                <a:schemeClr val="accent2">
                  <a:lumMod val="75000"/>
                </a:schemeClr>
              </a:buClr>
              <a:buFont typeface="Wingdings 2"/>
              <a:buChar char=""/>
              <a:defRPr/>
            </a:pPr>
            <a:r>
              <a:rPr lang="en-US" sz="2800" dirty="0" smtClean="0"/>
              <a:t>Place-based partnerships with cities, counties, states</a:t>
            </a:r>
          </a:p>
          <a:p>
            <a:pPr marL="420624" indent="-384048" fontAlgn="auto">
              <a:lnSpc>
                <a:spcPct val="90000"/>
              </a:lnSpc>
              <a:spcAft>
                <a:spcPts val="0"/>
              </a:spcAft>
              <a:buClr>
                <a:schemeClr val="accent2">
                  <a:lumMod val="75000"/>
                </a:schemeClr>
              </a:buClr>
              <a:buFont typeface="Wingdings 2"/>
              <a:buNone/>
              <a:defRPr/>
            </a:pPr>
            <a:endParaRPr lang="en-US" sz="2800" dirty="0"/>
          </a:p>
          <a:p>
            <a:pPr marL="420624" indent="-384048" fontAlgn="auto">
              <a:lnSpc>
                <a:spcPct val="90000"/>
              </a:lnSpc>
              <a:spcAft>
                <a:spcPts val="0"/>
              </a:spcAft>
              <a:buClr>
                <a:schemeClr val="accent2">
                  <a:lumMod val="75000"/>
                </a:schemeClr>
              </a:buClr>
              <a:buFont typeface="Wingdings 2"/>
              <a:buChar char=""/>
              <a:defRPr/>
            </a:pPr>
            <a:r>
              <a:rPr lang="en-US" sz="2800" dirty="0"/>
              <a:t>Federal agencies such as VA, SAMHSA, </a:t>
            </a:r>
            <a:r>
              <a:rPr lang="en-US" sz="2800" dirty="0" smtClean="0"/>
              <a:t>CDC, HRSA</a:t>
            </a:r>
            <a:endParaRPr lang="en-US" sz="2800" dirty="0"/>
          </a:p>
        </p:txBody>
      </p:sp>
      <p:sp>
        <p:nvSpPr>
          <p:cNvPr id="4" name="Slide Number Placeholder 3"/>
          <p:cNvSpPr>
            <a:spLocks noGrp="1"/>
          </p:cNvSpPr>
          <p:nvPr>
            <p:ph type="sldNum" sz="quarter" idx="12"/>
          </p:nvPr>
        </p:nvSpPr>
        <p:spPr/>
        <p:txBody>
          <a:bodyPr>
            <a:normAutofit/>
          </a:bodyPr>
          <a:lstStyle/>
          <a:p>
            <a:pPr>
              <a:defRPr/>
            </a:pPr>
            <a:fld id="{C6A284DA-0F1E-4611-B8A4-6AA4D506CC09}" type="slidenum">
              <a:rPr lang="en-US"/>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fontAlgn="auto">
              <a:spcAft>
                <a:spcPts val="0"/>
              </a:spcAft>
              <a:defRPr/>
            </a:pPr>
            <a:r>
              <a:rPr lang="en-US" sz="4400" dirty="0">
                <a:latin typeface="+mn-lt"/>
              </a:rPr>
              <a:t>The National </a:t>
            </a:r>
            <a:r>
              <a:rPr lang="en-US" sz="4400" dirty="0" smtClean="0">
                <a:latin typeface="+mn-lt"/>
              </a:rPr>
              <a:t>Card </a:t>
            </a:r>
            <a:endParaRPr lang="en-US" sz="4400" dirty="0">
              <a:latin typeface="+mn-lt"/>
            </a:endParaRPr>
          </a:p>
        </p:txBody>
      </p:sp>
      <p:sp>
        <p:nvSpPr>
          <p:cNvPr id="5" name="Slide Number Placeholder 4"/>
          <p:cNvSpPr>
            <a:spLocks noGrp="1"/>
          </p:cNvSpPr>
          <p:nvPr>
            <p:ph type="sldNum" sz="quarter" idx="12"/>
          </p:nvPr>
        </p:nvSpPr>
        <p:spPr/>
        <p:txBody>
          <a:bodyPr>
            <a:normAutofit/>
          </a:bodyPr>
          <a:lstStyle/>
          <a:p>
            <a:pPr>
              <a:defRPr/>
            </a:pPr>
            <a:fld id="{24D5278A-AFD3-462A-B66A-9399C194D0B0}" type="slidenum">
              <a:rPr lang="en-US"/>
              <a:pPr>
                <a:defRPr/>
              </a:pPr>
              <a:t>50</a:t>
            </a:fld>
            <a:endParaRPr lang="en-US"/>
          </a:p>
        </p:txBody>
      </p:sp>
      <p:sp>
        <p:nvSpPr>
          <p:cNvPr id="84996" name="Rectangle 3"/>
          <p:cNvSpPr>
            <a:spLocks noChangeArrowheads="1"/>
          </p:cNvSpPr>
          <p:nvPr/>
        </p:nvSpPr>
        <p:spPr bwMode="auto">
          <a:xfrm>
            <a:off x="4340225" y="3244850"/>
            <a:ext cx="257175" cy="369888"/>
          </a:xfrm>
          <a:prstGeom prst="rect">
            <a:avLst/>
          </a:prstGeom>
          <a:noFill/>
          <a:ln w="9525">
            <a:noFill/>
            <a:miter lim="800000"/>
            <a:headEnd/>
            <a:tailEnd/>
          </a:ln>
        </p:spPr>
        <p:txBody>
          <a:bodyPr wrap="none" anchor="ctr">
            <a:spAutoFit/>
          </a:bodyPr>
          <a:lstStyle/>
          <a:p>
            <a:r>
              <a:rPr lang="en-US">
                <a:latin typeface="Tahoma" pitchFamily="34" charset="0"/>
              </a:rPr>
              <a:t> </a:t>
            </a:r>
          </a:p>
        </p:txBody>
      </p:sp>
      <p:pic>
        <p:nvPicPr>
          <p:cNvPr id="84997" name="Picture 6" descr="qn2"/>
          <p:cNvPicPr>
            <a:picLocks noChangeAspect="1" noChangeArrowheads="1"/>
          </p:cNvPicPr>
          <p:nvPr/>
        </p:nvPicPr>
        <p:blipFill>
          <a:blip r:embed="rId3" cstate="print">
            <a:lum contrast="30000"/>
          </a:blip>
          <a:srcRect/>
          <a:stretch>
            <a:fillRect/>
          </a:stretch>
        </p:blipFill>
        <p:spPr bwMode="auto">
          <a:xfrm>
            <a:off x="4533900" y="1454150"/>
            <a:ext cx="4191000" cy="2514600"/>
          </a:xfrm>
          <a:prstGeom prst="rect">
            <a:avLst/>
          </a:prstGeom>
          <a:noFill/>
          <a:ln w="9525">
            <a:noFill/>
            <a:miter lim="800000"/>
            <a:headEnd/>
            <a:tailEnd/>
          </a:ln>
        </p:spPr>
      </p:pic>
      <p:pic>
        <p:nvPicPr>
          <p:cNvPr id="84998" name="Picture 5" descr="smoke_card_sky1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177925"/>
            <a:ext cx="4340225" cy="2949575"/>
          </a:xfrm>
          <a:prstGeom prst="rect">
            <a:avLst/>
          </a:prstGeom>
          <a:noFill/>
          <a:ln w="9525">
            <a:noFill/>
            <a:miter lim="800000"/>
            <a:headEnd/>
            <a:tailEnd/>
          </a:ln>
        </p:spPr>
      </p:pic>
      <p:sp>
        <p:nvSpPr>
          <p:cNvPr id="84999" name="Rectangle 1"/>
          <p:cNvSpPr>
            <a:spLocks noChangeArrowheads="1"/>
          </p:cNvSpPr>
          <p:nvPr/>
        </p:nvSpPr>
        <p:spPr bwMode="auto">
          <a:xfrm>
            <a:off x="304800" y="4445000"/>
            <a:ext cx="8153400" cy="2032000"/>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dirty="0"/>
              <a:t>Tobacco cessation counseling, provided at no cost via telephone to all Americans</a:t>
            </a:r>
          </a:p>
          <a:p>
            <a:pPr marL="285750" indent="-285750">
              <a:buFont typeface="Arial" pitchFamily="34" charset="0"/>
              <a:buChar char="•"/>
            </a:pPr>
            <a:r>
              <a:rPr lang="en-US" dirty="0"/>
              <a:t>Staffed by trained specialists</a:t>
            </a:r>
          </a:p>
          <a:p>
            <a:pPr marL="285750" indent="-285750">
              <a:buFont typeface="Arial" pitchFamily="34" charset="0"/>
              <a:buChar char="•"/>
            </a:pPr>
            <a:r>
              <a:rPr lang="en-US" dirty="0"/>
              <a:t>Up to 4–6 personalized sessions (varies by state) </a:t>
            </a:r>
          </a:p>
          <a:p>
            <a:pPr marL="285750" indent="-285750">
              <a:buFont typeface="Arial" pitchFamily="34" charset="0"/>
              <a:buChar char="•"/>
            </a:pPr>
            <a:r>
              <a:rPr lang="en-US" dirty="0"/>
              <a:t>Some state </a:t>
            </a:r>
            <a:r>
              <a:rPr lang="en-US" dirty="0" err="1"/>
              <a:t>quitlines</a:t>
            </a:r>
            <a:r>
              <a:rPr lang="en-US" dirty="0"/>
              <a:t> offer nicotine replacement therapy at no cost (or reduced cost)</a:t>
            </a:r>
          </a:p>
          <a:p>
            <a:pPr marL="285750" indent="-285750">
              <a:buFont typeface="Arial" pitchFamily="34" charset="0"/>
              <a:buChar char="•"/>
            </a:pPr>
            <a:r>
              <a:rPr lang="en-US" dirty="0"/>
              <a:t>Up to 30% success rate for patients who complete sessions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19100" y="0"/>
            <a:ext cx="8305800" cy="1905000"/>
          </a:xfrm>
          <a:prstGeom prst="rect">
            <a:avLst/>
          </a:prstGeom>
          <a:noFill/>
          <a:ln w="9525">
            <a:noFill/>
            <a:miter lim="800000"/>
            <a:headEnd/>
            <a:tailEnd/>
          </a:ln>
          <a:effectLst/>
        </p:spPr>
        <p:txBody>
          <a:bodyPr anchor="ctr"/>
          <a:lstStyle/>
          <a:p>
            <a:pPr algn="ctr" eaLnBrk="0" hangingPunct="0"/>
            <a:r>
              <a:rPr lang="en-US" sz="4000">
                <a:solidFill>
                  <a:schemeClr val="tx2"/>
                </a:solidFill>
              </a:rPr>
              <a:t>Clinic Checklist</a:t>
            </a:r>
            <a:endParaRPr lang="en-US" sz="2400">
              <a:solidFill>
                <a:schemeClr val="tx2"/>
              </a:solidFill>
            </a:endParaRPr>
          </a:p>
        </p:txBody>
      </p:sp>
      <p:sp>
        <p:nvSpPr>
          <p:cNvPr id="87043" name="Text Box 3"/>
          <p:cNvSpPr txBox="1">
            <a:spLocks noChangeArrowheads="1"/>
          </p:cNvSpPr>
          <p:nvPr/>
        </p:nvSpPr>
        <p:spPr bwMode="auto">
          <a:xfrm>
            <a:off x="0" y="3581400"/>
            <a:ext cx="2209800" cy="366713"/>
          </a:xfrm>
          <a:prstGeom prst="rect">
            <a:avLst/>
          </a:prstGeom>
          <a:noFill/>
          <a:ln w="9525">
            <a:noFill/>
            <a:miter lim="800000"/>
            <a:headEnd/>
            <a:tailEnd/>
          </a:ln>
          <a:effectLst/>
        </p:spPr>
        <p:txBody>
          <a:bodyPr>
            <a:spAutoFit/>
          </a:bodyPr>
          <a:lstStyle/>
          <a:p>
            <a:pPr eaLnBrk="0" hangingPunct="0">
              <a:spcBef>
                <a:spcPct val="50000"/>
              </a:spcBef>
            </a:pPr>
            <a:r>
              <a:rPr lang="en-US" b="1">
                <a:solidFill>
                  <a:srgbClr val="000000"/>
                </a:solidFill>
                <a:latin typeface="Garamond" pitchFamily="18" charset="0"/>
              </a:rPr>
              <a:t>      </a:t>
            </a:r>
          </a:p>
        </p:txBody>
      </p:sp>
      <p:sp>
        <p:nvSpPr>
          <p:cNvPr id="87044" name="Text Box 4"/>
          <p:cNvSpPr txBox="1">
            <a:spLocks noChangeArrowheads="1"/>
          </p:cNvSpPr>
          <p:nvPr/>
        </p:nvSpPr>
        <p:spPr bwMode="auto">
          <a:xfrm>
            <a:off x="457200" y="1371600"/>
            <a:ext cx="8458200" cy="5340350"/>
          </a:xfrm>
          <a:prstGeom prst="rect">
            <a:avLst/>
          </a:prstGeom>
          <a:noFill/>
          <a:ln w="9525">
            <a:noFill/>
            <a:miter lim="800000"/>
            <a:headEnd/>
            <a:tailEnd/>
          </a:ln>
          <a:effectLst/>
        </p:spPr>
        <p:txBody>
          <a:bodyPr>
            <a:spAutoFit/>
          </a:bodyPr>
          <a:lstStyle/>
          <a:p>
            <a:pPr marL="285750" indent="-285750">
              <a:spcBef>
                <a:spcPct val="20000"/>
              </a:spcBef>
              <a:spcAft>
                <a:spcPct val="30000"/>
              </a:spcAft>
              <a:buFont typeface="Wingdings" pitchFamily="2" charset="2"/>
              <a:buChar char="q"/>
            </a:pPr>
            <a:r>
              <a:rPr lang="en-US" sz="2200" i="1" dirty="0">
                <a:solidFill>
                  <a:schemeClr val="tx2"/>
                </a:solidFill>
              </a:rPr>
              <a:t>Do intake forms include charting smoking status or is there another mechanism for charting smoking status?</a:t>
            </a:r>
          </a:p>
          <a:p>
            <a:pPr marL="285750" indent="-285750">
              <a:spcBef>
                <a:spcPct val="20000"/>
              </a:spcBef>
              <a:spcAft>
                <a:spcPct val="30000"/>
              </a:spcAft>
              <a:buFont typeface="Wingdings" pitchFamily="2" charset="2"/>
              <a:buChar char="q"/>
            </a:pPr>
            <a:r>
              <a:rPr lang="en-US" sz="2200" i="1" dirty="0">
                <a:solidFill>
                  <a:schemeClr val="tx2"/>
                </a:solidFill>
              </a:rPr>
              <a:t>Are tobacco use assessments included in client visits?</a:t>
            </a:r>
          </a:p>
          <a:p>
            <a:pPr marL="285750" indent="-285750">
              <a:spcBef>
                <a:spcPct val="20000"/>
              </a:spcBef>
              <a:spcAft>
                <a:spcPct val="30000"/>
              </a:spcAft>
              <a:buFont typeface="Wingdings" pitchFamily="2" charset="2"/>
              <a:buChar char="q"/>
            </a:pPr>
            <a:r>
              <a:rPr lang="en-US" sz="2200" i="1" dirty="0">
                <a:solidFill>
                  <a:schemeClr val="tx2"/>
                </a:solidFill>
              </a:rPr>
              <a:t>Does the intake form provide space for updating information during subsequent patient visits?</a:t>
            </a:r>
          </a:p>
          <a:p>
            <a:pPr marL="285750" indent="-285750">
              <a:spcBef>
                <a:spcPct val="20000"/>
              </a:spcBef>
              <a:spcAft>
                <a:spcPct val="30000"/>
              </a:spcAft>
              <a:buFont typeface="Wingdings" pitchFamily="2" charset="2"/>
              <a:buChar char="q"/>
            </a:pPr>
            <a:r>
              <a:rPr lang="en-US" sz="2200" i="1" dirty="0">
                <a:solidFill>
                  <a:schemeClr val="tx2"/>
                </a:solidFill>
              </a:rPr>
              <a:t>Is tobacco cessation listed on the treatment plan?</a:t>
            </a:r>
          </a:p>
          <a:p>
            <a:pPr marL="285750" indent="-285750">
              <a:spcBef>
                <a:spcPct val="20000"/>
              </a:spcBef>
              <a:spcAft>
                <a:spcPct val="30000"/>
              </a:spcAft>
              <a:buFont typeface="Wingdings" pitchFamily="2" charset="2"/>
              <a:buChar char="q"/>
            </a:pPr>
            <a:r>
              <a:rPr lang="en-US" sz="2200" i="1" dirty="0">
                <a:solidFill>
                  <a:schemeClr val="tx2"/>
                </a:solidFill>
              </a:rPr>
              <a:t>Is there a current copy of specific resources/ referrals available to all staff?</a:t>
            </a:r>
          </a:p>
          <a:p>
            <a:pPr marL="285750" indent="-285750">
              <a:spcBef>
                <a:spcPct val="20000"/>
              </a:spcBef>
              <a:spcAft>
                <a:spcPct val="30000"/>
              </a:spcAft>
              <a:buFont typeface="Wingdings" pitchFamily="2" charset="2"/>
              <a:buChar char="q"/>
            </a:pPr>
            <a:r>
              <a:rPr lang="en-US" sz="2200" i="1" dirty="0">
                <a:solidFill>
                  <a:schemeClr val="tx2"/>
                </a:solidFill>
              </a:rPr>
              <a:t>Are there patient educational materials readily available (&amp; in non-English languages)?  </a:t>
            </a:r>
          </a:p>
          <a:p>
            <a:pPr marL="285750" indent="-285750">
              <a:spcBef>
                <a:spcPct val="20000"/>
              </a:spcBef>
              <a:spcAft>
                <a:spcPct val="30000"/>
              </a:spcAft>
              <a:buFont typeface="Wingdings" pitchFamily="2" charset="2"/>
              <a:buChar char="q"/>
            </a:pPr>
            <a:r>
              <a:rPr lang="en-US" sz="2200" i="1" dirty="0">
                <a:solidFill>
                  <a:schemeClr val="tx2"/>
                </a:solidFill>
              </a:rPr>
              <a:t>Are prescribing guidelines for cessation available to clinicians?</a:t>
            </a:r>
          </a:p>
          <a:p>
            <a:pPr marL="285750" indent="-285750">
              <a:spcBef>
                <a:spcPct val="20000"/>
              </a:spcBef>
              <a:buFontTx/>
              <a:buChar char="•"/>
            </a:pPr>
            <a:endParaRPr lang="en-US" sz="2200" i="1" dirty="0">
              <a:solidFill>
                <a:srgbClr val="000000"/>
              </a:solidFill>
            </a:endParaRPr>
          </a:p>
        </p:txBody>
      </p:sp>
      <p:sp>
        <p:nvSpPr>
          <p:cNvPr id="87045" name="Text Box 5"/>
          <p:cNvSpPr txBox="1">
            <a:spLocks noChangeArrowheads="1"/>
          </p:cNvSpPr>
          <p:nvPr/>
        </p:nvSpPr>
        <p:spPr bwMode="auto">
          <a:xfrm>
            <a:off x="5486400" y="6164014"/>
            <a:ext cx="2667000" cy="640080"/>
          </a:xfrm>
          <a:prstGeom prst="rect">
            <a:avLst/>
          </a:prstGeom>
          <a:noFill/>
          <a:ln w="9525">
            <a:noFill/>
            <a:miter lim="800000"/>
            <a:headEnd/>
            <a:tailEnd/>
          </a:ln>
          <a:effectLst/>
        </p:spPr>
        <p:txBody>
          <a:bodyPr wrap="square">
            <a:spAutoFit/>
          </a:bodyPr>
          <a:lstStyle/>
          <a:p>
            <a:pPr algn="ctr">
              <a:spcBef>
                <a:spcPct val="50000"/>
              </a:spcBef>
            </a:pPr>
            <a:endParaRPr lang="en-US" sz="1400" dirty="0">
              <a:solidFill>
                <a:schemeClr val="bg1"/>
              </a:solidFill>
              <a:hlinkClick r:id="rId3"/>
            </a:endParaRPr>
          </a:p>
          <a:p>
            <a:pPr algn="ctr">
              <a:spcBef>
                <a:spcPts val="0"/>
              </a:spcBef>
            </a:pPr>
            <a:r>
              <a:rPr lang="en-US" sz="1400" dirty="0">
                <a:solidFill>
                  <a:schemeClr val="bg1"/>
                </a:solidFill>
                <a:hlinkClick r:id="rId3"/>
              </a:rPr>
              <a:t>www.tobaccofreealliance.org</a:t>
            </a:r>
            <a:endParaRPr lang="en-US" sz="1400" dirty="0">
              <a:solidFill>
                <a:schemeClr val="bg1"/>
              </a:solidFill>
            </a:endParaRPr>
          </a:p>
          <a:p>
            <a:pPr algn="ctr">
              <a:spcBef>
                <a:spcPct val="50000"/>
              </a:spcBef>
            </a:pP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0" y="274638"/>
            <a:ext cx="8229600" cy="1143000"/>
          </a:xfrm>
        </p:spPr>
        <p:txBody>
          <a:bodyPr/>
          <a:lstStyle/>
          <a:p>
            <a:pPr algn="ctr"/>
            <a:r>
              <a:rPr lang="en-US" smtClean="0">
                <a:solidFill>
                  <a:schemeClr val="tx2"/>
                </a:solidFill>
                <a:latin typeface="Arial" pitchFamily="34" charset="0"/>
                <a:cs typeface="Arial" pitchFamily="34" charset="0"/>
              </a:rPr>
              <a:t>If Ready to Quit</a:t>
            </a:r>
          </a:p>
        </p:txBody>
      </p:sp>
      <p:sp>
        <p:nvSpPr>
          <p:cNvPr id="88067" name="Rectangle 3"/>
          <p:cNvSpPr>
            <a:spLocks noGrp="1" noChangeArrowheads="1"/>
          </p:cNvSpPr>
          <p:nvPr>
            <p:ph type="body" idx="4294967295"/>
          </p:nvPr>
        </p:nvSpPr>
        <p:spPr>
          <a:xfrm>
            <a:off x="457200" y="1371600"/>
            <a:ext cx="8229600" cy="4525963"/>
          </a:xfrm>
        </p:spPr>
        <p:txBody>
          <a:bodyPr/>
          <a:lstStyle/>
          <a:p>
            <a:pPr>
              <a:lnSpc>
                <a:spcPct val="80000"/>
              </a:lnSpc>
            </a:pPr>
            <a:r>
              <a:rPr lang="en-US" sz="2400" dirty="0" smtClean="0">
                <a:solidFill>
                  <a:schemeClr val="tx2"/>
                </a:solidFill>
                <a:cs typeface="Arial" pitchFamily="34" charset="0"/>
              </a:rPr>
              <a:t>Number of cigarettes smoked per day</a:t>
            </a:r>
          </a:p>
          <a:p>
            <a:pPr>
              <a:lnSpc>
                <a:spcPct val="80000"/>
              </a:lnSpc>
            </a:pPr>
            <a:r>
              <a:rPr lang="en-US" sz="2400" dirty="0" smtClean="0">
                <a:solidFill>
                  <a:schemeClr val="tx2"/>
                </a:solidFill>
                <a:cs typeface="Arial" pitchFamily="34" charset="0"/>
              </a:rPr>
              <a:t>Previous quit attempt?</a:t>
            </a:r>
          </a:p>
          <a:p>
            <a:pPr>
              <a:lnSpc>
                <a:spcPct val="80000"/>
              </a:lnSpc>
            </a:pPr>
            <a:r>
              <a:rPr lang="en-US" sz="2400" dirty="0" smtClean="0">
                <a:solidFill>
                  <a:schemeClr val="tx2"/>
                </a:solidFill>
                <a:cs typeface="Arial" pitchFamily="34" charset="0"/>
              </a:rPr>
              <a:t>Withdrawal symptoms?</a:t>
            </a:r>
          </a:p>
          <a:p>
            <a:pPr>
              <a:lnSpc>
                <a:spcPct val="80000"/>
              </a:lnSpc>
            </a:pPr>
            <a:r>
              <a:rPr lang="en-US" sz="2400" dirty="0" smtClean="0">
                <a:solidFill>
                  <a:schemeClr val="tx2"/>
                </a:solidFill>
                <a:cs typeface="Arial" pitchFamily="34" charset="0"/>
              </a:rPr>
              <a:t>Worries about cessation?</a:t>
            </a:r>
          </a:p>
          <a:p>
            <a:pPr>
              <a:lnSpc>
                <a:spcPct val="80000"/>
              </a:lnSpc>
            </a:pPr>
            <a:r>
              <a:rPr lang="en-US" sz="2400" dirty="0" smtClean="0">
                <a:solidFill>
                  <a:schemeClr val="tx2"/>
                </a:solidFill>
                <a:cs typeface="Arial" pitchFamily="34" charset="0"/>
              </a:rPr>
              <a:t>Strategies to quit smoking</a:t>
            </a:r>
          </a:p>
          <a:p>
            <a:pPr>
              <a:lnSpc>
                <a:spcPct val="80000"/>
              </a:lnSpc>
            </a:pPr>
            <a:r>
              <a:rPr lang="en-US" sz="2400" dirty="0" smtClean="0">
                <a:solidFill>
                  <a:schemeClr val="tx2"/>
                </a:solidFill>
                <a:cs typeface="Arial" pitchFamily="34" charset="0"/>
              </a:rPr>
              <a:t>Advise setting a quit date</a:t>
            </a:r>
          </a:p>
          <a:p>
            <a:pPr>
              <a:lnSpc>
                <a:spcPct val="80000"/>
              </a:lnSpc>
            </a:pPr>
            <a:r>
              <a:rPr lang="en-US" sz="2400" dirty="0" smtClean="0">
                <a:solidFill>
                  <a:schemeClr val="tx2"/>
                </a:solidFill>
                <a:cs typeface="Arial" pitchFamily="34" charset="0"/>
              </a:rPr>
              <a:t>When is the first cigarette smoked?</a:t>
            </a:r>
          </a:p>
          <a:p>
            <a:pPr>
              <a:lnSpc>
                <a:spcPct val="80000"/>
              </a:lnSpc>
            </a:pPr>
            <a:r>
              <a:rPr lang="en-US" sz="2400" dirty="0" smtClean="0">
                <a:solidFill>
                  <a:schemeClr val="tx2"/>
                </a:solidFill>
                <a:cs typeface="Arial" pitchFamily="34" charset="0"/>
              </a:rPr>
              <a:t>Refer to the helpline and other cessation resources</a:t>
            </a:r>
          </a:p>
          <a:p>
            <a:pPr>
              <a:lnSpc>
                <a:spcPct val="80000"/>
              </a:lnSpc>
            </a:pPr>
            <a:r>
              <a:rPr lang="en-US" sz="2400" dirty="0" smtClean="0">
                <a:solidFill>
                  <a:schemeClr val="tx2"/>
                </a:solidFill>
                <a:cs typeface="Arial" pitchFamily="34" charset="0"/>
              </a:rPr>
              <a:t>Offer an appointment or telephone call 1-2 weeks after the quit date</a:t>
            </a:r>
          </a:p>
          <a:p>
            <a:pPr>
              <a:lnSpc>
                <a:spcPct val="80000"/>
              </a:lnSpc>
            </a:pPr>
            <a:r>
              <a:rPr lang="en-US" sz="2400" dirty="0" smtClean="0">
                <a:solidFill>
                  <a:schemeClr val="tx2"/>
                </a:solidFill>
                <a:cs typeface="Arial" pitchFamily="34" charset="0"/>
              </a:rPr>
              <a:t>Recommend/prescribe nicotine replacement therapy or other medications</a:t>
            </a:r>
          </a:p>
        </p:txBody>
      </p:sp>
      <p:sp>
        <p:nvSpPr>
          <p:cNvPr id="88068" name="Rectangle 4"/>
          <p:cNvSpPr>
            <a:spLocks noChangeArrowheads="1"/>
          </p:cNvSpPr>
          <p:nvPr/>
        </p:nvSpPr>
        <p:spPr bwMode="auto">
          <a:xfrm>
            <a:off x="4876800" y="6096000"/>
            <a:ext cx="3962400" cy="265113"/>
          </a:xfrm>
          <a:prstGeom prst="rect">
            <a:avLst/>
          </a:prstGeom>
          <a:noFill/>
          <a:ln w="9525">
            <a:noFill/>
            <a:miter lim="800000"/>
            <a:headEnd/>
            <a:tailEnd/>
          </a:ln>
          <a:effectLst/>
        </p:spPr>
        <p:txBody>
          <a:bodyPr>
            <a:spAutoFit/>
          </a:bodyPr>
          <a:lstStyle/>
          <a:p>
            <a:pPr eaLnBrk="0" hangingPunct="0">
              <a:lnSpc>
                <a:spcPct val="80000"/>
              </a:lnSpc>
              <a:spcBef>
                <a:spcPct val="20000"/>
              </a:spcBef>
            </a:pPr>
            <a:r>
              <a:rPr lang="en-US" sz="1400">
                <a:solidFill>
                  <a:schemeClr val="tx2"/>
                </a:solidFill>
              </a:rPr>
              <a:t>Tremblay, Cournoyer &amp; O’Loughlin, 2009</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0" y="274638"/>
            <a:ext cx="8229600" cy="1143000"/>
          </a:xfrm>
        </p:spPr>
        <p:txBody>
          <a:bodyPr/>
          <a:lstStyle/>
          <a:p>
            <a:pPr algn="ctr"/>
            <a:r>
              <a:rPr lang="en-US" smtClean="0">
                <a:solidFill>
                  <a:schemeClr val="tx2"/>
                </a:solidFill>
                <a:latin typeface="Arial" pitchFamily="34" charset="0"/>
                <a:cs typeface="Arial" pitchFamily="34" charset="0"/>
              </a:rPr>
              <a:t>If Not Ready to Quit</a:t>
            </a:r>
          </a:p>
        </p:txBody>
      </p:sp>
      <p:sp>
        <p:nvSpPr>
          <p:cNvPr id="89091" name="Rectangle 3"/>
          <p:cNvSpPr>
            <a:spLocks noGrp="1" noChangeArrowheads="1"/>
          </p:cNvSpPr>
          <p:nvPr>
            <p:ph type="body" idx="4294967295"/>
          </p:nvPr>
        </p:nvSpPr>
        <p:spPr>
          <a:xfrm>
            <a:off x="457200" y="1371600"/>
            <a:ext cx="8229600" cy="4525963"/>
          </a:xfrm>
        </p:spPr>
        <p:txBody>
          <a:bodyPr/>
          <a:lstStyle/>
          <a:p>
            <a:r>
              <a:rPr lang="en-US" sz="2400" smtClean="0">
                <a:solidFill>
                  <a:schemeClr val="tx2"/>
                </a:solidFill>
                <a:cs typeface="Arial" pitchFamily="34" charset="0"/>
              </a:rPr>
              <a:t>Discuss the effects of smoking on health</a:t>
            </a:r>
          </a:p>
          <a:p>
            <a:r>
              <a:rPr lang="en-US" sz="2400" smtClean="0">
                <a:solidFill>
                  <a:schemeClr val="tx2"/>
                </a:solidFill>
                <a:cs typeface="Arial" pitchFamily="34" charset="0"/>
              </a:rPr>
              <a:t>Pros and cons of smoking?</a:t>
            </a:r>
          </a:p>
          <a:p>
            <a:r>
              <a:rPr lang="en-US" sz="2400" smtClean="0">
                <a:solidFill>
                  <a:schemeClr val="tx2"/>
                </a:solidFill>
                <a:cs typeface="Arial" pitchFamily="34" charset="0"/>
              </a:rPr>
              <a:t>Pros and cons of quitting?</a:t>
            </a:r>
          </a:p>
          <a:p>
            <a:r>
              <a:rPr lang="en-US" sz="2400" smtClean="0">
                <a:solidFill>
                  <a:schemeClr val="tx2"/>
                </a:solidFill>
                <a:cs typeface="Arial" pitchFamily="34" charset="0"/>
              </a:rPr>
              <a:t>Express concerns about their smoking</a:t>
            </a:r>
          </a:p>
          <a:p>
            <a:r>
              <a:rPr lang="en-US" sz="2400" smtClean="0">
                <a:solidFill>
                  <a:schemeClr val="tx2"/>
                </a:solidFill>
                <a:cs typeface="Arial" pitchFamily="34" charset="0"/>
              </a:rPr>
              <a:t>Advise to stop smoking</a:t>
            </a:r>
          </a:p>
          <a:p>
            <a:r>
              <a:rPr lang="en-US" sz="2400" smtClean="0">
                <a:solidFill>
                  <a:schemeClr val="tx2"/>
                </a:solidFill>
                <a:cs typeface="Arial" pitchFamily="34" charset="0"/>
              </a:rPr>
              <a:t>Discuss the effects of secondhand smoke on health of children, relatives, and friends</a:t>
            </a:r>
          </a:p>
          <a:p>
            <a:r>
              <a:rPr lang="en-US" sz="2400" smtClean="0">
                <a:solidFill>
                  <a:schemeClr val="tx2"/>
                </a:solidFill>
                <a:cs typeface="Arial" pitchFamily="34" charset="0"/>
              </a:rPr>
              <a:t>Offer an appointment specifically to discuss quitting</a:t>
            </a:r>
          </a:p>
          <a:p>
            <a:endParaRPr lang="en-US" sz="2800" smtClean="0"/>
          </a:p>
        </p:txBody>
      </p:sp>
      <p:sp>
        <p:nvSpPr>
          <p:cNvPr id="89092" name="Rectangle 4"/>
          <p:cNvSpPr>
            <a:spLocks noChangeArrowheads="1"/>
          </p:cNvSpPr>
          <p:nvPr/>
        </p:nvSpPr>
        <p:spPr bwMode="auto">
          <a:xfrm>
            <a:off x="4876800" y="6096000"/>
            <a:ext cx="3962400" cy="265113"/>
          </a:xfrm>
          <a:prstGeom prst="rect">
            <a:avLst/>
          </a:prstGeom>
          <a:noFill/>
          <a:ln w="9525">
            <a:noFill/>
            <a:miter lim="800000"/>
            <a:headEnd/>
            <a:tailEnd/>
          </a:ln>
          <a:effectLst/>
        </p:spPr>
        <p:txBody>
          <a:bodyPr>
            <a:spAutoFit/>
          </a:bodyPr>
          <a:lstStyle/>
          <a:p>
            <a:pPr eaLnBrk="0" hangingPunct="0">
              <a:lnSpc>
                <a:spcPct val="80000"/>
              </a:lnSpc>
              <a:spcBef>
                <a:spcPct val="20000"/>
              </a:spcBef>
            </a:pPr>
            <a:r>
              <a:rPr lang="en-US" sz="1400">
                <a:solidFill>
                  <a:schemeClr val="tx2"/>
                </a:solidFill>
              </a:rPr>
              <a:t>Tremblay, Cournoyer &amp; O’Loughlin, 2009</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Tips for Your Office</a:t>
            </a:r>
            <a:endParaRPr lang="en-US" dirty="0"/>
          </a:p>
        </p:txBody>
      </p:sp>
      <p:sp>
        <p:nvSpPr>
          <p:cNvPr id="3" name="Content Placeholder 2"/>
          <p:cNvSpPr>
            <a:spLocks noGrp="1"/>
          </p:cNvSpPr>
          <p:nvPr>
            <p:ph idx="1"/>
          </p:nvPr>
        </p:nvSpPr>
        <p:spPr/>
        <p:txBody>
          <a:bodyPr/>
          <a:lstStyle/>
          <a:p>
            <a:pPr>
              <a:defRPr/>
            </a:pPr>
            <a:r>
              <a:rPr lang="en-US" dirty="0" smtClean="0"/>
              <a:t>Referral forms to the </a:t>
            </a:r>
            <a:r>
              <a:rPr lang="en-US" dirty="0" err="1" smtClean="0"/>
              <a:t>quitline</a:t>
            </a:r>
            <a:r>
              <a:rPr lang="en-US" dirty="0" smtClean="0"/>
              <a:t> (1-800-QUITNOW)</a:t>
            </a:r>
          </a:p>
          <a:p>
            <a:pPr>
              <a:defRPr/>
            </a:pPr>
            <a:r>
              <a:rPr lang="en-US" dirty="0" smtClean="0"/>
              <a:t>Carbon monoxide breathalyzer (cost about $500 plus disposal mouthpieces)</a:t>
            </a:r>
          </a:p>
          <a:p>
            <a:pPr>
              <a:defRPr/>
            </a:pPr>
            <a:r>
              <a:rPr lang="en-US" dirty="0" smtClean="0"/>
              <a:t>One key question to ask:  “When do you have your first cigarette of the day?”</a:t>
            </a:r>
          </a:p>
          <a:p>
            <a:pPr>
              <a:defRPr/>
            </a:pPr>
            <a:r>
              <a:rPr lang="en-US" dirty="0" smtClean="0"/>
              <a:t>Approach smoking as a chronic illness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fontAlgn="auto">
              <a:spcAft>
                <a:spcPts val="0"/>
              </a:spcAft>
              <a:defRPr/>
            </a:pPr>
            <a:r>
              <a:rPr lang="en-US" dirty="0" smtClean="0">
                <a:solidFill>
                  <a:schemeClr val="tx1"/>
                </a:solidFill>
              </a:rPr>
              <a:t>COMMUNITY PARTNERSHIPS</a:t>
            </a:r>
            <a:endParaRPr lang="en-US" dirty="0">
              <a:solidFill>
                <a:schemeClr val="tx1"/>
              </a:solidFill>
            </a:endParaRPr>
          </a:p>
        </p:txBody>
      </p:sp>
      <p:sp>
        <p:nvSpPr>
          <p:cNvPr id="91139" name="Text Placeholder 5"/>
          <p:cNvSpPr>
            <a:spLocks noGrp="1"/>
          </p:cNvSpPr>
          <p:nvPr>
            <p:ph type="body" idx="1"/>
          </p:nvPr>
        </p:nvSpPr>
        <p:spPr>
          <a:xfrm>
            <a:off x="685800" y="2486025"/>
            <a:ext cx="6629400" cy="1066800"/>
          </a:xfrm>
        </p:spPr>
        <p:txBody>
          <a:bodyPr/>
          <a:lstStyle/>
          <a:p>
            <a:r>
              <a:rPr lang="en-US" b="1" dirty="0" smtClean="0"/>
              <a:t>Innovative Local, State, and National</a:t>
            </a:r>
            <a:endParaRPr lang="en-US" dirty="0" smtClean="0"/>
          </a:p>
        </p:txBody>
      </p:sp>
      <p:sp>
        <p:nvSpPr>
          <p:cNvPr id="4" name="Slide Number Placeholder 3"/>
          <p:cNvSpPr>
            <a:spLocks noGrp="1"/>
          </p:cNvSpPr>
          <p:nvPr>
            <p:ph type="sldNum" sz="quarter" idx="12"/>
          </p:nvPr>
        </p:nvSpPr>
        <p:spPr/>
        <p:txBody>
          <a:bodyPr/>
          <a:lstStyle/>
          <a:p>
            <a:pPr>
              <a:defRPr/>
            </a:pPr>
            <a:fld id="{2B3969CC-4287-49D2-A646-D30153E94A55}" type="slidenum">
              <a:rPr lang="en-US"/>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81800" y="6492875"/>
            <a:ext cx="2133600" cy="365125"/>
          </a:xfrm>
        </p:spPr>
        <p:txBody>
          <a:bodyPr/>
          <a:lstStyle/>
          <a:p>
            <a:pPr>
              <a:defRPr/>
            </a:pPr>
            <a:fld id="{8AA99EE0-FDD6-4368-B573-57712638615E}" type="slidenum">
              <a:rPr lang="en-US"/>
              <a:pPr>
                <a:defRPr/>
              </a:pPr>
              <a:t>56</a:t>
            </a:fld>
            <a:endParaRPr lang="en-US" dirty="0"/>
          </a:p>
        </p:txBody>
      </p:sp>
      <p:sp>
        <p:nvSpPr>
          <p:cNvPr id="28674" name="Rectangle 2"/>
          <p:cNvSpPr>
            <a:spLocks noGrp="1" noChangeArrowheads="1"/>
          </p:cNvSpPr>
          <p:nvPr>
            <p:ph type="title"/>
          </p:nvPr>
        </p:nvSpPr>
        <p:spPr/>
        <p:txBody>
          <a:bodyPr>
            <a:normAutofit fontScale="90000"/>
          </a:bodyPr>
          <a:lstStyle/>
          <a:p>
            <a:pPr fontAlgn="auto">
              <a:spcAft>
                <a:spcPts val="0"/>
              </a:spcAft>
              <a:defRPr/>
            </a:pPr>
            <a:r>
              <a:rPr lang="en-US" sz="4000" dirty="0" smtClean="0">
                <a:latin typeface="+mn-lt"/>
              </a:rPr>
              <a:t>The Performance </a:t>
            </a:r>
            <a:r>
              <a:rPr lang="en-US" sz="4000" dirty="0">
                <a:latin typeface="+mn-lt"/>
              </a:rPr>
              <a:t>Partnership </a:t>
            </a:r>
            <a:r>
              <a:rPr lang="en-US" sz="4000" dirty="0" smtClean="0">
                <a:latin typeface="+mn-lt"/>
              </a:rPr>
              <a:t>Model </a:t>
            </a:r>
            <a:endParaRPr lang="en-US" sz="4000" dirty="0">
              <a:latin typeface="+mn-lt"/>
            </a:endParaRPr>
          </a:p>
        </p:txBody>
      </p:sp>
      <p:sp>
        <p:nvSpPr>
          <p:cNvPr id="92164" name="Rectangle 3"/>
          <p:cNvSpPr>
            <a:spLocks noGrp="1" noChangeArrowheads="1"/>
          </p:cNvSpPr>
          <p:nvPr>
            <p:ph type="body" idx="1"/>
          </p:nvPr>
        </p:nvSpPr>
        <p:spPr>
          <a:xfrm>
            <a:off x="457200" y="1943100"/>
            <a:ext cx="8229600" cy="4533900"/>
          </a:xfrm>
        </p:spPr>
        <p:txBody>
          <a:bodyPr/>
          <a:lstStyle/>
          <a:p>
            <a:r>
              <a:rPr lang="en-US" dirty="0" smtClean="0"/>
              <a:t>Partnership organized around a specific, measurable result</a:t>
            </a:r>
          </a:p>
          <a:p>
            <a:r>
              <a:rPr lang="en-US" dirty="0" smtClean="0"/>
              <a:t>Part of Reinventing Government</a:t>
            </a:r>
          </a:p>
          <a:p>
            <a:r>
              <a:rPr lang="en-US" dirty="0" smtClean="0"/>
              <a:t>Based on experience in Oregon</a:t>
            </a:r>
          </a:p>
          <a:p>
            <a:r>
              <a:rPr lang="en-US" dirty="0" smtClean="0"/>
              <a:t>Used around the nation and world with good results</a:t>
            </a:r>
          </a:p>
          <a:p>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fontAlgn="auto">
              <a:spcAft>
                <a:spcPts val="0"/>
              </a:spcAft>
              <a:defRPr/>
            </a:pPr>
            <a:r>
              <a:rPr lang="en-US" sz="4400" dirty="0" smtClean="0">
                <a:latin typeface="+mn-lt"/>
              </a:rPr>
              <a:t>Answers 4 Questions</a:t>
            </a:r>
            <a:endParaRPr lang="en-US" sz="4400" dirty="0">
              <a:latin typeface="+mn-lt"/>
            </a:endParaRPr>
          </a:p>
        </p:txBody>
      </p:sp>
      <p:sp>
        <p:nvSpPr>
          <p:cNvPr id="20483" name="Rectangle 3"/>
          <p:cNvSpPr>
            <a:spLocks noGrp="1" noChangeArrowheads="1"/>
          </p:cNvSpPr>
          <p:nvPr>
            <p:ph idx="1"/>
          </p:nvPr>
        </p:nvSpPr>
        <p:spPr>
          <a:xfrm>
            <a:off x="381000" y="1600200"/>
            <a:ext cx="8610600" cy="4525963"/>
          </a:xfrm>
        </p:spPr>
        <p:txBody>
          <a:bodyPr>
            <a:normAutofit fontScale="85000" lnSpcReduction="10000"/>
          </a:bodyPr>
          <a:lstStyle/>
          <a:p>
            <a:pPr marL="779526" indent="-742950" fontAlgn="auto">
              <a:spcAft>
                <a:spcPts val="0"/>
              </a:spcAft>
              <a:buFont typeface="+mj-lt"/>
              <a:buAutoNum type="arabicPeriod"/>
              <a:defRPr/>
            </a:pPr>
            <a:r>
              <a:rPr lang="en-US" sz="4000" dirty="0"/>
              <a:t>Where are we now? </a:t>
            </a:r>
            <a:endParaRPr lang="en-US" sz="4000" dirty="0" smtClean="0"/>
          </a:p>
          <a:p>
            <a:pPr marL="448056" lvl="1" indent="0" fontAlgn="auto">
              <a:spcAft>
                <a:spcPts val="0"/>
              </a:spcAft>
              <a:buNone/>
              <a:defRPr/>
            </a:pPr>
            <a:r>
              <a:rPr lang="en-US" sz="3600" dirty="0" smtClean="0">
                <a:solidFill>
                  <a:srgbClr val="FFFF00"/>
                </a:solidFill>
              </a:rPr>
              <a:t>	(baseline)</a:t>
            </a:r>
            <a:endParaRPr lang="en-US" sz="3600" dirty="0">
              <a:solidFill>
                <a:srgbClr val="FFFF00"/>
              </a:solidFill>
            </a:endParaRPr>
          </a:p>
          <a:p>
            <a:pPr marL="779526" indent="-742950" fontAlgn="auto">
              <a:spcAft>
                <a:spcPts val="0"/>
              </a:spcAft>
              <a:buFont typeface="+mj-lt"/>
              <a:buAutoNum type="arabicPeriod"/>
              <a:defRPr/>
            </a:pPr>
            <a:r>
              <a:rPr lang="en-US" sz="4000" dirty="0"/>
              <a:t>Where do we want to be</a:t>
            </a:r>
            <a:r>
              <a:rPr lang="en-US" sz="4000" dirty="0" smtClean="0"/>
              <a:t>? </a:t>
            </a:r>
          </a:p>
          <a:p>
            <a:pPr marL="448056" lvl="1" indent="0" fontAlgn="auto">
              <a:spcAft>
                <a:spcPts val="0"/>
              </a:spcAft>
              <a:buNone/>
              <a:defRPr/>
            </a:pPr>
            <a:r>
              <a:rPr lang="en-US" sz="3600" dirty="0" smtClean="0">
                <a:solidFill>
                  <a:srgbClr val="FFFF00"/>
                </a:solidFill>
              </a:rPr>
              <a:t>	(</a:t>
            </a:r>
            <a:r>
              <a:rPr lang="en-US" sz="3600" dirty="0">
                <a:solidFill>
                  <a:srgbClr val="FFFF00"/>
                </a:solidFill>
              </a:rPr>
              <a:t>target)</a:t>
            </a:r>
          </a:p>
          <a:p>
            <a:pPr marL="779526" indent="-742950" fontAlgn="auto">
              <a:spcAft>
                <a:spcPts val="0"/>
              </a:spcAft>
              <a:buFont typeface="+mj-lt"/>
              <a:buAutoNum type="arabicPeriod"/>
              <a:defRPr/>
            </a:pPr>
            <a:r>
              <a:rPr lang="en-US" sz="4000" dirty="0"/>
              <a:t>How will we get there? </a:t>
            </a:r>
            <a:endParaRPr lang="en-US" sz="4000" dirty="0" smtClean="0"/>
          </a:p>
          <a:p>
            <a:pPr marL="448056" lvl="1" indent="0" fontAlgn="auto">
              <a:spcAft>
                <a:spcPts val="0"/>
              </a:spcAft>
              <a:buNone/>
              <a:defRPr/>
            </a:pPr>
            <a:r>
              <a:rPr lang="en-US" sz="3600" dirty="0" smtClean="0">
                <a:solidFill>
                  <a:srgbClr val="FFFF00"/>
                </a:solidFill>
              </a:rPr>
              <a:t>	(</a:t>
            </a:r>
            <a:r>
              <a:rPr lang="en-US" sz="3600" dirty="0">
                <a:solidFill>
                  <a:srgbClr val="FFFF00"/>
                </a:solidFill>
              </a:rPr>
              <a:t>multiple strategies)</a:t>
            </a:r>
          </a:p>
          <a:p>
            <a:pPr marL="779526" indent="-742950" fontAlgn="auto">
              <a:spcAft>
                <a:spcPts val="0"/>
              </a:spcAft>
              <a:buFont typeface="+mj-lt"/>
              <a:buAutoNum type="arabicPeriod"/>
              <a:defRPr/>
            </a:pPr>
            <a:r>
              <a:rPr lang="en-US" sz="4000" dirty="0"/>
              <a:t>How will we know we are getting there? </a:t>
            </a:r>
            <a:endParaRPr lang="en-US" sz="4000" dirty="0" smtClean="0"/>
          </a:p>
          <a:p>
            <a:pPr marL="448056" lvl="1" indent="0" fontAlgn="auto">
              <a:spcAft>
                <a:spcPts val="0"/>
              </a:spcAft>
              <a:buNone/>
              <a:defRPr/>
            </a:pPr>
            <a:r>
              <a:rPr lang="en-US" sz="3600" dirty="0" smtClean="0">
                <a:solidFill>
                  <a:srgbClr val="FFFF00"/>
                </a:solidFill>
              </a:rPr>
              <a:t>	(</a:t>
            </a:r>
            <a:r>
              <a:rPr lang="en-US" sz="3600" dirty="0">
                <a:solidFill>
                  <a:srgbClr val="FFFF00"/>
                </a:solidFill>
              </a:rPr>
              <a:t>measures)</a:t>
            </a:r>
          </a:p>
        </p:txBody>
      </p:sp>
      <p:sp>
        <p:nvSpPr>
          <p:cNvPr id="4" name="Slide Number Placeholder 3"/>
          <p:cNvSpPr>
            <a:spLocks noGrp="1"/>
          </p:cNvSpPr>
          <p:nvPr>
            <p:ph type="sldNum" sz="quarter" idx="12"/>
          </p:nvPr>
        </p:nvSpPr>
        <p:spPr/>
        <p:txBody>
          <a:bodyPr>
            <a:normAutofit/>
          </a:bodyPr>
          <a:lstStyle/>
          <a:p>
            <a:pPr>
              <a:defRPr/>
            </a:pPr>
            <a:fld id="{14C121D3-5656-4799-8F5B-803C650D888A}" type="slidenum">
              <a:rPr lang="en-US"/>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1143000"/>
          </a:xfrm>
        </p:spPr>
        <p:txBody>
          <a:bodyPr>
            <a:noAutofit/>
          </a:bodyPr>
          <a:lstStyle/>
          <a:p>
            <a:pPr algn="ctr" fontAlgn="auto">
              <a:spcAft>
                <a:spcPts val="0"/>
              </a:spcAft>
              <a:defRPr/>
            </a:pPr>
            <a:r>
              <a:rPr lang="en-US" sz="3600" dirty="0" smtClean="0">
                <a:latin typeface="+mn-lt"/>
              </a:rPr>
              <a:t>SAMHSA-SCLC  State Leadership Academies for Wellness and Smoking Cessation </a:t>
            </a:r>
            <a:endParaRPr lang="en-US" sz="3600" dirty="0">
              <a:latin typeface="+mn-lt"/>
            </a:endParaRPr>
          </a:p>
        </p:txBody>
      </p:sp>
      <p:sp>
        <p:nvSpPr>
          <p:cNvPr id="3" name="Content Placeholder 2"/>
          <p:cNvSpPr>
            <a:spLocks noGrp="1"/>
          </p:cNvSpPr>
          <p:nvPr>
            <p:ph idx="1"/>
          </p:nvPr>
        </p:nvSpPr>
        <p:spPr>
          <a:xfrm>
            <a:off x="457200" y="2103438"/>
            <a:ext cx="7848600" cy="4525962"/>
          </a:xfrm>
        </p:spPr>
        <p:txBody>
          <a:bodyPr>
            <a:normAutofit/>
          </a:bodyPr>
          <a:lstStyle/>
          <a:p>
            <a:pPr marL="420624" indent="-384048" fontAlgn="auto">
              <a:spcAft>
                <a:spcPts val="0"/>
              </a:spcAft>
              <a:buFont typeface="Wingdings 2"/>
              <a:buChar char=""/>
              <a:defRPr/>
            </a:pPr>
            <a:r>
              <a:rPr lang="en-US" dirty="0" smtClean="0">
                <a:solidFill>
                  <a:srgbClr val="FFFF00"/>
                </a:solidFill>
              </a:rPr>
              <a:t>7 states </a:t>
            </a:r>
            <a:r>
              <a:rPr lang="en-US" dirty="0" smtClean="0"/>
              <a:t>selected and supported with technical assistance – </a:t>
            </a:r>
            <a:r>
              <a:rPr lang="en-US" dirty="0" smtClean="0">
                <a:solidFill>
                  <a:srgbClr val="FFFF00"/>
                </a:solidFill>
              </a:rPr>
              <a:t>NY, AZ, OK, MD, NC, TX, AR </a:t>
            </a:r>
          </a:p>
          <a:p>
            <a:pPr marL="420624" indent="-384048" fontAlgn="auto">
              <a:spcAft>
                <a:spcPts val="0"/>
              </a:spcAft>
              <a:buFont typeface="Wingdings 2"/>
              <a:buChar char=""/>
              <a:defRPr/>
            </a:pPr>
            <a:r>
              <a:rPr lang="en-US" dirty="0" smtClean="0"/>
              <a:t>Goal: reduce smoking prevalence among behavioral health populations</a:t>
            </a:r>
          </a:p>
          <a:p>
            <a:pPr marL="420624" indent="-384048" fontAlgn="auto">
              <a:spcAft>
                <a:spcPts val="0"/>
              </a:spcAft>
              <a:buFont typeface="Wingdings 2"/>
              <a:buChar char=""/>
              <a:defRPr/>
            </a:pPr>
            <a:r>
              <a:rPr lang="en-US" dirty="0" smtClean="0"/>
              <a:t>Bring together behavioral health, public health, and tobacco control fields</a:t>
            </a:r>
          </a:p>
        </p:txBody>
      </p:sp>
      <p:sp>
        <p:nvSpPr>
          <p:cNvPr id="4" name="Slide Number Placeholder 3"/>
          <p:cNvSpPr>
            <a:spLocks noGrp="1"/>
          </p:cNvSpPr>
          <p:nvPr>
            <p:ph type="sldNum" sz="quarter" idx="12"/>
          </p:nvPr>
        </p:nvSpPr>
        <p:spPr/>
        <p:txBody>
          <a:bodyPr/>
          <a:lstStyle/>
          <a:p>
            <a:pPr>
              <a:defRPr/>
            </a:pPr>
            <a:fld id="{C640CD5E-22FC-45B5-A49F-BF6642807975}" type="slidenum">
              <a:rPr lang="en-US"/>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228601" y="304800"/>
            <a:ext cx="6476999" cy="1143000"/>
          </a:xfrm>
        </p:spPr>
        <p:txBody>
          <a:bodyPr>
            <a:normAutofit fontScale="90000"/>
          </a:bodyPr>
          <a:lstStyle/>
          <a:p>
            <a:pPr fontAlgn="auto">
              <a:spcAft>
                <a:spcPts val="0"/>
              </a:spcAft>
              <a:defRPr/>
            </a:pPr>
            <a:r>
              <a:rPr lang="en-US" dirty="0" smtClean="0">
                <a:solidFill>
                  <a:srgbClr val="92D050"/>
                </a:solidFill>
                <a:effectLst>
                  <a:outerShdw blurRad="38100" dist="38100" dir="2700000" algn="tl">
                    <a:srgbClr val="000000">
                      <a:alpha val="43137"/>
                    </a:srgbClr>
                  </a:outerShdw>
                </a:effectLst>
              </a:rPr>
              <a:t>State Initiative Example </a:t>
            </a:r>
            <a:r>
              <a:rPr lang="en-US" dirty="0" smtClean="0">
                <a:solidFill>
                  <a:schemeClr val="accent2"/>
                </a:solidFill>
                <a:effectLst>
                  <a:outerShdw blurRad="38100" dist="38100" dir="2700000" algn="tl">
                    <a:srgbClr val="000000">
                      <a:alpha val="43137"/>
                    </a:srgbClr>
                  </a:outerShdw>
                </a:effectLst>
              </a:rPr>
              <a:t/>
            </a:r>
            <a:br>
              <a:rPr lang="en-US" dirty="0" smtClean="0">
                <a:solidFill>
                  <a:schemeClr val="accent2"/>
                </a:solidFill>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Do </a:t>
            </a:r>
            <a:r>
              <a:rPr lang="en-US" dirty="0">
                <a:effectLst>
                  <a:outerShdw blurRad="38100" dist="38100" dir="2700000" algn="tl">
                    <a:srgbClr val="000000">
                      <a:alpha val="43137"/>
                    </a:srgbClr>
                  </a:outerShdw>
                </a:effectLst>
              </a:rPr>
              <a:t>you C</a:t>
            </a:r>
            <a:r>
              <a:rPr lang="en-US" dirty="0">
                <a:effectLst>
                  <a:outerShdw blurRad="38100" dist="38100" dir="2700000" algn="tl">
                    <a:srgbClr val="000000">
                      <a:alpha val="43137"/>
                    </a:srgbClr>
                  </a:outerShdw>
                </a:effectLst>
                <a:latin typeface="Bodoni MT Black" pitchFamily="18" charset="0"/>
              </a:rPr>
              <a:t>AAR</a:t>
            </a:r>
            <a:r>
              <a:rPr lang="en-US" dirty="0">
                <a:effectLst>
                  <a:outerShdw blurRad="38100" dist="38100" dir="2700000" algn="tl">
                    <a:srgbClr val="000000">
                      <a:alpha val="43137"/>
                    </a:srgbClr>
                  </a:outerShdw>
                </a:effectLst>
              </a:rPr>
              <a:t>D?</a:t>
            </a:r>
          </a:p>
        </p:txBody>
      </p:sp>
      <p:sp>
        <p:nvSpPr>
          <p:cNvPr id="95235" name="Text Box 5"/>
          <p:cNvSpPr txBox="1">
            <a:spLocks noChangeArrowheads="1"/>
          </p:cNvSpPr>
          <p:nvPr/>
        </p:nvSpPr>
        <p:spPr bwMode="auto">
          <a:xfrm>
            <a:off x="1600200" y="2057400"/>
            <a:ext cx="3581400" cy="1169551"/>
          </a:xfrm>
          <a:prstGeom prst="rect">
            <a:avLst/>
          </a:prstGeom>
          <a:solidFill>
            <a:schemeClr val="bg1"/>
          </a:solidFill>
          <a:ln w="9525">
            <a:noFill/>
            <a:miter lim="800000"/>
            <a:headEnd/>
            <a:tailEnd/>
          </a:ln>
        </p:spPr>
        <p:txBody>
          <a:bodyPr wrap="square">
            <a:spAutoFit/>
          </a:bodyPr>
          <a:lstStyle/>
          <a:p>
            <a:pPr eaLnBrk="0" hangingPunct="0"/>
            <a:r>
              <a:rPr lang="en-US" dirty="0">
                <a:latin typeface="Bodoni MT Black" pitchFamily="18" charset="0"/>
              </a:rPr>
              <a:t>Ask: </a:t>
            </a:r>
            <a:r>
              <a:rPr lang="en-US" sz="1600" dirty="0"/>
              <a:t>every patient “do you smoke?”</a:t>
            </a:r>
          </a:p>
          <a:p>
            <a:pPr eaLnBrk="0" hangingPunct="0"/>
            <a:r>
              <a:rPr lang="en-US" dirty="0" smtClean="0">
                <a:latin typeface="Bodoni MT Black" pitchFamily="18" charset="0"/>
              </a:rPr>
              <a:t>Advise:  </a:t>
            </a:r>
            <a:r>
              <a:rPr lang="en-US" sz="1600" dirty="0" smtClean="0"/>
              <a:t>them </a:t>
            </a:r>
            <a:r>
              <a:rPr lang="en-US" sz="1600" dirty="0"/>
              <a:t>to quit</a:t>
            </a:r>
          </a:p>
          <a:p>
            <a:pPr eaLnBrk="0" hangingPunct="0"/>
            <a:r>
              <a:rPr lang="en-US" dirty="0">
                <a:latin typeface="Bodoni MT Black" pitchFamily="18" charset="0"/>
              </a:rPr>
              <a:t>Refer:</a:t>
            </a:r>
            <a:r>
              <a:rPr lang="en-US" sz="1600" dirty="0">
                <a:latin typeface="Bodoni MT Black" pitchFamily="18" charset="0"/>
              </a:rPr>
              <a:t> </a:t>
            </a:r>
            <a:r>
              <a:rPr lang="en-US" sz="1600" dirty="0"/>
              <a:t>to the Smokers </a:t>
            </a:r>
            <a:r>
              <a:rPr lang="en-US" sz="1600" dirty="0" smtClean="0"/>
              <a:t>Helpline.  Give </a:t>
            </a:r>
            <a:r>
              <a:rPr lang="en-US" sz="1600" dirty="0"/>
              <a:t>them the Gold Card</a:t>
            </a:r>
          </a:p>
        </p:txBody>
      </p:sp>
      <p:pic>
        <p:nvPicPr>
          <p:cNvPr id="95236" name="Picture 6"/>
          <p:cNvPicPr>
            <a:picLocks noChangeAspect="1" noChangeArrowheads="1"/>
          </p:cNvPicPr>
          <p:nvPr/>
        </p:nvPicPr>
        <p:blipFill>
          <a:blip r:embed="rId4" cstate="print"/>
          <a:srcRect/>
          <a:stretch>
            <a:fillRect/>
          </a:stretch>
        </p:blipFill>
        <p:spPr bwMode="auto">
          <a:xfrm>
            <a:off x="6806926" y="685800"/>
            <a:ext cx="2178050" cy="2209800"/>
          </a:xfrm>
          <a:prstGeom prst="rect">
            <a:avLst/>
          </a:prstGeom>
          <a:noFill/>
          <a:ln w="9525">
            <a:noFill/>
            <a:miter lim="800000"/>
            <a:headEnd/>
            <a:tailEnd/>
          </a:ln>
        </p:spPr>
      </p:pic>
      <p:sp>
        <p:nvSpPr>
          <p:cNvPr id="95237" name="Text Box 7"/>
          <p:cNvSpPr txBox="1">
            <a:spLocks noChangeArrowheads="1"/>
          </p:cNvSpPr>
          <p:nvPr/>
        </p:nvSpPr>
        <p:spPr bwMode="auto">
          <a:xfrm>
            <a:off x="228600" y="1611868"/>
            <a:ext cx="6248400" cy="369332"/>
          </a:xfrm>
          <a:prstGeom prst="rect">
            <a:avLst/>
          </a:prstGeom>
          <a:noFill/>
          <a:ln w="9525">
            <a:noFill/>
            <a:miter lim="800000"/>
            <a:headEnd/>
            <a:tailEnd/>
          </a:ln>
        </p:spPr>
        <p:txBody>
          <a:bodyPr wrap="square">
            <a:spAutoFit/>
          </a:bodyPr>
          <a:lstStyle/>
          <a:p>
            <a:pPr algn="ctr" eaLnBrk="0" hangingPunct="0">
              <a:spcBef>
                <a:spcPct val="50000"/>
              </a:spcBef>
            </a:pPr>
            <a:r>
              <a:rPr lang="en-US" b="1" dirty="0">
                <a:solidFill>
                  <a:srgbClr val="FFFF00"/>
                </a:solidFill>
              </a:rPr>
              <a:t>California Diabetic Educators – Be Proactive Campaign</a:t>
            </a:r>
          </a:p>
        </p:txBody>
      </p:sp>
      <p:pic>
        <p:nvPicPr>
          <p:cNvPr id="95238" name="Picture 4" descr="bigleftpms#"/>
          <p:cNvPicPr>
            <a:picLocks noChangeAspect="1" noChangeArrowheads="1"/>
          </p:cNvPicPr>
          <p:nvPr/>
        </p:nvPicPr>
        <p:blipFill>
          <a:blip r:embed="rId5" cstate="print"/>
          <a:srcRect/>
          <a:stretch>
            <a:fillRect/>
          </a:stretch>
        </p:blipFill>
        <p:spPr bwMode="auto">
          <a:xfrm>
            <a:off x="7467600" y="3276600"/>
            <a:ext cx="1524000" cy="1187450"/>
          </a:xfrm>
          <a:prstGeom prst="rect">
            <a:avLst/>
          </a:prstGeom>
          <a:noFill/>
          <a:ln w="9525">
            <a:noFill/>
            <a:miter lim="800000"/>
            <a:headEnd/>
            <a:tailEnd/>
          </a:ln>
        </p:spPr>
      </p:pic>
      <p:graphicFrame>
        <p:nvGraphicFramePr>
          <p:cNvPr id="95239" name="Object 5"/>
          <p:cNvGraphicFramePr>
            <a:graphicFrameLocks noChangeAspect="1"/>
          </p:cNvGraphicFramePr>
          <p:nvPr/>
        </p:nvGraphicFramePr>
        <p:xfrm>
          <a:off x="7673008" y="4953000"/>
          <a:ext cx="1295400" cy="1447800"/>
        </p:xfrm>
        <a:graphic>
          <a:graphicData uri="http://schemas.openxmlformats.org/presentationml/2006/ole">
            <mc:AlternateContent xmlns:mc="http://schemas.openxmlformats.org/markup-compatibility/2006">
              <mc:Choice xmlns:v="urn:schemas-microsoft-com:vml" Requires="v">
                <p:oleObj spid="_x0000_s95251" name="Photo Editor Photo" r:id="rId6" imgW="13695238" imgH="19352381" progId="">
                  <p:embed/>
                </p:oleObj>
              </mc:Choice>
              <mc:Fallback>
                <p:oleObj name="Photo Editor Photo" r:id="rId6" imgW="13695238" imgH="19352381" progId="">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008" y="4953000"/>
                        <a:ext cx="1295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228600" y="3581400"/>
            <a:ext cx="6477000" cy="1754326"/>
          </a:xfrm>
          <a:prstGeom prst="rect">
            <a:avLst/>
          </a:prstGeom>
        </p:spPr>
        <p:txBody>
          <a:bodyPr wrap="square">
            <a:spAutoFit/>
          </a:bodyPr>
          <a:lstStyle/>
          <a:p>
            <a:pPr marL="420624" indent="-384048" fontAlgn="auto">
              <a:spcAft>
                <a:spcPts val="0"/>
              </a:spcAft>
              <a:buFont typeface="Wingdings 2"/>
              <a:buNone/>
              <a:defRPr/>
            </a:pPr>
            <a:endParaRPr lang="en-US" dirty="0" smtClean="0">
              <a:latin typeface="+mn-lt"/>
            </a:endParaRPr>
          </a:p>
          <a:p>
            <a:pPr marL="36576" fontAlgn="auto">
              <a:spcAft>
                <a:spcPts val="0"/>
              </a:spcAft>
              <a:defRPr/>
            </a:pPr>
            <a:r>
              <a:rPr lang="en-US" b="1" dirty="0" smtClean="0">
                <a:solidFill>
                  <a:srgbClr val="FFFF00"/>
                </a:solidFill>
                <a:latin typeface="+mn-lt"/>
              </a:rPr>
              <a:t>1. Where are we now? </a:t>
            </a:r>
            <a:r>
              <a:rPr lang="en-US" dirty="0" smtClean="0">
                <a:latin typeface="+mn-lt"/>
              </a:rPr>
              <a:t>44% of diabetes educators refer patients who smoke to the </a:t>
            </a:r>
            <a:r>
              <a:rPr lang="en-US" dirty="0" err="1" smtClean="0">
                <a:latin typeface="+mn-lt"/>
              </a:rPr>
              <a:t>quitline</a:t>
            </a:r>
            <a:endParaRPr lang="en-US" dirty="0" smtClean="0">
              <a:latin typeface="+mn-lt"/>
            </a:endParaRPr>
          </a:p>
          <a:p>
            <a:pPr marL="420624" indent="-384048" fontAlgn="auto">
              <a:spcAft>
                <a:spcPts val="0"/>
              </a:spcAft>
              <a:buFont typeface="Wingdings 2"/>
              <a:buChar char=""/>
              <a:defRPr/>
            </a:pPr>
            <a:endParaRPr lang="en-US" dirty="0" smtClean="0">
              <a:latin typeface="+mn-lt"/>
            </a:endParaRPr>
          </a:p>
          <a:p>
            <a:pPr marL="36576" fontAlgn="auto">
              <a:spcAft>
                <a:spcPts val="0"/>
              </a:spcAft>
              <a:defRPr/>
            </a:pPr>
            <a:r>
              <a:rPr lang="en-US" b="1" dirty="0" smtClean="0">
                <a:solidFill>
                  <a:srgbClr val="FFFF00"/>
                </a:solidFill>
                <a:latin typeface="+mn-lt"/>
              </a:rPr>
              <a:t>2. Where do we want to be? </a:t>
            </a:r>
            <a:r>
              <a:rPr lang="en-US" dirty="0" smtClean="0">
                <a:latin typeface="+mn-lt"/>
              </a:rPr>
              <a:t>Increase percentage of diabetes educators who refer smokers to the </a:t>
            </a:r>
            <a:r>
              <a:rPr lang="en-US" dirty="0" err="1" smtClean="0">
                <a:latin typeface="+mn-lt"/>
              </a:rPr>
              <a:t>quitlline</a:t>
            </a:r>
            <a:r>
              <a:rPr lang="en-US" dirty="0" smtClean="0">
                <a:latin typeface="+mn-lt"/>
              </a:rPr>
              <a:t> to 75%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a:bodyPr>
          <a:lstStyle/>
          <a:p>
            <a:pPr fontAlgn="auto">
              <a:spcAft>
                <a:spcPts val="0"/>
              </a:spcAft>
              <a:defRPr/>
            </a:pPr>
            <a:r>
              <a:rPr lang="en-US" dirty="0">
                <a:latin typeface="+mn-lt"/>
              </a:rPr>
              <a:t>Key Clinician Partnerships</a:t>
            </a:r>
          </a:p>
        </p:txBody>
      </p:sp>
      <p:sp>
        <p:nvSpPr>
          <p:cNvPr id="43011" name="Rectangle 3"/>
          <p:cNvSpPr>
            <a:spLocks noGrp="1" noChangeArrowheads="1"/>
          </p:cNvSpPr>
          <p:nvPr>
            <p:ph idx="1"/>
          </p:nvPr>
        </p:nvSpPr>
        <p:spPr/>
        <p:txBody>
          <a:bodyPr/>
          <a:lstStyle/>
          <a:p>
            <a:pPr>
              <a:lnSpc>
                <a:spcPct val="80000"/>
              </a:lnSpc>
            </a:pPr>
            <a:r>
              <a:rPr lang="en-US" sz="2400" dirty="0" smtClean="0"/>
              <a:t>Nurses</a:t>
            </a:r>
          </a:p>
          <a:p>
            <a:pPr>
              <a:lnSpc>
                <a:spcPct val="80000"/>
              </a:lnSpc>
            </a:pPr>
            <a:r>
              <a:rPr lang="en-US" sz="2400" dirty="0" smtClean="0"/>
              <a:t>Dental Hygienists</a:t>
            </a:r>
          </a:p>
          <a:p>
            <a:pPr>
              <a:lnSpc>
                <a:spcPct val="80000"/>
              </a:lnSpc>
            </a:pPr>
            <a:r>
              <a:rPr lang="en-US" sz="2400" dirty="0" smtClean="0"/>
              <a:t>Diabetes Educators</a:t>
            </a:r>
          </a:p>
          <a:p>
            <a:pPr>
              <a:lnSpc>
                <a:spcPct val="80000"/>
              </a:lnSpc>
            </a:pPr>
            <a:r>
              <a:rPr lang="en-US" sz="2400" dirty="0" smtClean="0"/>
              <a:t>Pharmacists</a:t>
            </a:r>
          </a:p>
          <a:p>
            <a:pPr>
              <a:lnSpc>
                <a:spcPct val="80000"/>
              </a:lnSpc>
            </a:pPr>
            <a:r>
              <a:rPr lang="en-US" sz="2400" dirty="0" smtClean="0"/>
              <a:t>Family Physicians</a:t>
            </a:r>
          </a:p>
          <a:p>
            <a:pPr>
              <a:lnSpc>
                <a:spcPct val="80000"/>
              </a:lnSpc>
            </a:pPr>
            <a:r>
              <a:rPr lang="en-US" sz="2400" dirty="0" smtClean="0"/>
              <a:t>Emergency Physicians</a:t>
            </a:r>
          </a:p>
          <a:p>
            <a:pPr>
              <a:lnSpc>
                <a:spcPct val="80000"/>
              </a:lnSpc>
            </a:pPr>
            <a:r>
              <a:rPr lang="en-US" sz="2400" dirty="0" smtClean="0"/>
              <a:t>Physician Assistants</a:t>
            </a:r>
          </a:p>
          <a:p>
            <a:pPr>
              <a:lnSpc>
                <a:spcPct val="80000"/>
              </a:lnSpc>
            </a:pPr>
            <a:r>
              <a:rPr lang="en-US" sz="2400" dirty="0" smtClean="0"/>
              <a:t>Respiratory Therapists</a:t>
            </a:r>
          </a:p>
          <a:p>
            <a:pPr>
              <a:lnSpc>
                <a:spcPct val="80000"/>
              </a:lnSpc>
            </a:pPr>
            <a:r>
              <a:rPr lang="en-US" sz="2400" dirty="0" smtClean="0"/>
              <a:t>State Mental Health Program Directors</a:t>
            </a:r>
          </a:p>
          <a:p>
            <a:pPr>
              <a:lnSpc>
                <a:spcPct val="80000"/>
              </a:lnSpc>
            </a:pPr>
            <a:r>
              <a:rPr lang="en-US" sz="2400" dirty="0" smtClean="0"/>
              <a:t>Anesthesiologists</a:t>
            </a:r>
          </a:p>
          <a:p>
            <a:pPr>
              <a:lnSpc>
                <a:spcPct val="80000"/>
              </a:lnSpc>
            </a:pPr>
            <a:r>
              <a:rPr lang="en-US" sz="2400" dirty="0" smtClean="0"/>
              <a:t>Surgeons</a:t>
            </a:r>
          </a:p>
          <a:p>
            <a:pPr lvl="1" algn="r">
              <a:lnSpc>
                <a:spcPct val="80000"/>
              </a:lnSpc>
              <a:buFont typeface="Wingdings" pitchFamily="2" charset="2"/>
              <a:buNone/>
            </a:pPr>
            <a:r>
              <a:rPr lang="en-US" sz="2000" b="1" dirty="0" smtClean="0"/>
              <a:t>		</a:t>
            </a:r>
          </a:p>
        </p:txBody>
      </p:sp>
      <p:sp>
        <p:nvSpPr>
          <p:cNvPr id="4" name="Slide Number Placeholder 3"/>
          <p:cNvSpPr>
            <a:spLocks noGrp="1"/>
          </p:cNvSpPr>
          <p:nvPr>
            <p:ph type="sldNum" sz="quarter" idx="12"/>
          </p:nvPr>
        </p:nvSpPr>
        <p:spPr/>
        <p:txBody>
          <a:bodyPr>
            <a:normAutofit/>
          </a:bodyPr>
          <a:lstStyle/>
          <a:p>
            <a:pPr>
              <a:defRPr/>
            </a:pPr>
            <a:fld id="{E16FF714-FB10-4015-BF9F-545DDA6BA77D}" type="slidenum">
              <a:rPr lang="en-US"/>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609600"/>
            <a:ext cx="8229600" cy="781050"/>
          </a:xfrm>
        </p:spPr>
        <p:txBody>
          <a:bodyPr>
            <a:normAutofit/>
          </a:bodyPr>
          <a:lstStyle/>
          <a:p>
            <a:pPr fontAlgn="auto">
              <a:spcAft>
                <a:spcPts val="0"/>
              </a:spcAft>
              <a:defRPr/>
            </a:pPr>
            <a:r>
              <a:rPr lang="en-US" sz="4400" dirty="0" smtClean="0">
                <a:latin typeface="+mn-lt"/>
              </a:rPr>
              <a:t>Do You CAARD? (2)</a:t>
            </a:r>
            <a:endParaRPr lang="en-US" sz="4400" dirty="0">
              <a:latin typeface="+mn-lt"/>
            </a:endParaRPr>
          </a:p>
        </p:txBody>
      </p:sp>
      <p:sp>
        <p:nvSpPr>
          <p:cNvPr id="55299" name="Rectangle 3"/>
          <p:cNvSpPr>
            <a:spLocks noGrp="1" noChangeArrowheads="1"/>
          </p:cNvSpPr>
          <p:nvPr>
            <p:ph idx="1"/>
          </p:nvPr>
        </p:nvSpPr>
        <p:spPr>
          <a:xfrm>
            <a:off x="533400" y="1676400"/>
            <a:ext cx="8461375" cy="4876800"/>
          </a:xfrm>
        </p:spPr>
        <p:txBody>
          <a:bodyPr>
            <a:normAutofit fontScale="85000" lnSpcReduction="20000"/>
          </a:bodyPr>
          <a:lstStyle/>
          <a:p>
            <a:pPr marL="420624" indent="-384048" fontAlgn="auto">
              <a:spcAft>
                <a:spcPts val="0"/>
              </a:spcAft>
              <a:buNone/>
              <a:defRPr/>
            </a:pPr>
            <a:endParaRPr lang="en-US" dirty="0" smtClean="0"/>
          </a:p>
          <a:p>
            <a:pPr marL="36576" indent="0" fontAlgn="auto">
              <a:spcAft>
                <a:spcPts val="0"/>
              </a:spcAft>
              <a:buNone/>
              <a:defRPr/>
            </a:pPr>
            <a:r>
              <a:rPr lang="en-US" b="1" dirty="0" smtClean="0">
                <a:solidFill>
                  <a:srgbClr val="FFFF00"/>
                </a:solidFill>
              </a:rPr>
              <a:t>3. How will we get there? </a:t>
            </a:r>
            <a:r>
              <a:rPr lang="en-US" dirty="0" smtClean="0"/>
              <a:t>Multifaceted awareness campaign on Ask Advise Refer and the California Smokers’ Helpline</a:t>
            </a:r>
          </a:p>
          <a:p>
            <a:pPr marL="723837" lvl="1" indent="-384048" fontAlgn="auto">
              <a:spcAft>
                <a:spcPts val="0"/>
              </a:spcAft>
              <a:buFont typeface="Wingdings 2"/>
              <a:buChar char=""/>
              <a:defRPr/>
            </a:pPr>
            <a:r>
              <a:rPr lang="en-US" dirty="0" smtClean="0"/>
              <a:t>Strategies:</a:t>
            </a:r>
          </a:p>
          <a:p>
            <a:pPr marL="722376" lvl="1" indent="-274320" fontAlgn="auto">
              <a:spcAft>
                <a:spcPts val="0"/>
              </a:spcAft>
              <a:buFont typeface="Wingdings 2"/>
              <a:buChar char=""/>
              <a:defRPr/>
            </a:pPr>
            <a:r>
              <a:rPr lang="en-US" dirty="0" smtClean="0"/>
              <a:t>Create  web presence, educate colleagues, CE program, toolkit, pocket guide</a:t>
            </a:r>
          </a:p>
          <a:p>
            <a:pPr marL="722376" lvl="1" indent="-274320" fontAlgn="auto">
              <a:spcAft>
                <a:spcPts val="0"/>
              </a:spcAft>
              <a:buFont typeface="Wingdings 2"/>
              <a:buChar char=""/>
              <a:defRPr/>
            </a:pPr>
            <a:endParaRPr lang="en-US" dirty="0" smtClean="0"/>
          </a:p>
          <a:p>
            <a:pPr marL="36576" indent="0" fontAlgn="auto">
              <a:spcAft>
                <a:spcPts val="0"/>
              </a:spcAft>
              <a:buNone/>
              <a:defRPr/>
            </a:pPr>
            <a:r>
              <a:rPr lang="en-US" b="1" dirty="0" smtClean="0">
                <a:solidFill>
                  <a:srgbClr val="FFFF00"/>
                </a:solidFill>
              </a:rPr>
              <a:t>4. How will we know we are getting there? </a:t>
            </a:r>
            <a:endParaRPr lang="en-US" dirty="0" smtClean="0">
              <a:solidFill>
                <a:srgbClr val="FFFF00"/>
              </a:solidFill>
            </a:endParaRPr>
          </a:p>
          <a:p>
            <a:pPr marL="722376" lvl="1" indent="-274320" fontAlgn="auto">
              <a:spcAft>
                <a:spcPts val="0"/>
              </a:spcAft>
              <a:buFont typeface="Wingdings 2"/>
              <a:buChar char=""/>
              <a:defRPr/>
            </a:pPr>
            <a:r>
              <a:rPr lang="en-US" dirty="0" smtClean="0"/>
              <a:t>3 surveys </a:t>
            </a:r>
          </a:p>
          <a:p>
            <a:pPr marL="722376" lvl="1" indent="-274320" fontAlgn="auto">
              <a:spcAft>
                <a:spcPts val="0"/>
              </a:spcAft>
              <a:buFont typeface="Wingdings 2"/>
              <a:buChar char=""/>
              <a:defRPr/>
            </a:pPr>
            <a:r>
              <a:rPr lang="en-US" dirty="0" smtClean="0"/>
              <a:t># of CEU presentations</a:t>
            </a:r>
          </a:p>
          <a:p>
            <a:pPr marL="722376" lvl="1" indent="-274320" fontAlgn="auto">
              <a:spcAft>
                <a:spcPts val="0"/>
              </a:spcAft>
              <a:buFont typeface="Wingdings 2"/>
              <a:buChar char=""/>
              <a:defRPr/>
            </a:pPr>
            <a:r>
              <a:rPr lang="en-US" dirty="0" smtClean="0"/>
              <a:t># of materials ordered</a:t>
            </a:r>
          </a:p>
          <a:p>
            <a:pPr marL="722376" lvl="1" indent="-274320" fontAlgn="auto">
              <a:spcAft>
                <a:spcPts val="0"/>
              </a:spcAft>
              <a:buFont typeface="Wingdings 2"/>
              <a:buChar char=""/>
              <a:defRPr/>
            </a:pPr>
            <a:r>
              <a:rPr lang="en-US" b="1" i="1" dirty="0" smtClean="0"/>
              <a:t>Helpline data , calls from smokers with diabetes</a:t>
            </a:r>
            <a:endParaRPr lang="en-US" b="1" i="1" dirty="0" smtClean="0">
              <a:solidFill>
                <a:srgbClr val="FFFF00"/>
              </a:solidFill>
            </a:endParaRPr>
          </a:p>
          <a:p>
            <a:pPr marL="420624" indent="-384048" fontAlgn="auto">
              <a:spcAft>
                <a:spcPts val="0"/>
              </a:spcAft>
              <a:buFont typeface="Wingdings 2"/>
              <a:buChar char=""/>
              <a:defRPr/>
            </a:pPr>
            <a:endParaRPr lang="en-US" b="1" dirty="0" smtClean="0"/>
          </a:p>
          <a:p>
            <a:pPr marL="722376" lvl="1" indent="-274320" fontAlgn="auto">
              <a:spcAft>
                <a:spcPts val="0"/>
              </a:spcAft>
              <a:buFont typeface="Wingdings 2"/>
              <a:buChar char=""/>
              <a:defRPr/>
            </a:pPr>
            <a:endParaRPr lang="en-US" dirty="0" smtClean="0"/>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endParaRPr lang="en-US" dirty="0"/>
          </a:p>
        </p:txBody>
      </p:sp>
      <p:sp>
        <p:nvSpPr>
          <p:cNvPr id="96260" name="Footer Placeholder 3"/>
          <p:cNvSpPr>
            <a:spLocks noGrp="1"/>
          </p:cNvSpPr>
          <p:nvPr>
            <p:ph type="ftr" sz="quarter" idx="11"/>
          </p:nvPr>
        </p:nvSpPr>
        <p:spPr bwMode="auto">
          <a:noFill/>
          <a:ln>
            <a:miter lim="800000"/>
            <a:headEnd/>
            <a:tailEnd/>
          </a:ln>
        </p:spPr>
        <p:txBody>
          <a:bodyPr wrap="square" tIns="45720" numCol="1" anchorCtr="0" compatLnSpc="1">
            <a:prstTxWarp prst="textNoShape">
              <a:avLst/>
            </a:prstTxWarp>
          </a:bodyPr>
          <a:lstStyle/>
          <a:p>
            <a:r>
              <a:rPr lang="en-US" smtClean="0">
                <a:latin typeface="Arial" pitchFamily="34" charset="0"/>
              </a:rPr>
              <a:t>Smoking Cessation Leadership Center</a:t>
            </a:r>
          </a:p>
          <a:p>
            <a:endParaRPr lang="en-US" smtClean="0">
              <a:latin typeface="Arial" pitchFamily="34" charset="0"/>
            </a:endParaRPr>
          </a:p>
        </p:txBody>
      </p:sp>
      <p:pic>
        <p:nvPicPr>
          <p:cNvPr id="96261" name="Picture 2"/>
          <p:cNvPicPr>
            <a:picLocks noChangeAspect="1" noChangeArrowheads="1"/>
          </p:cNvPicPr>
          <p:nvPr/>
        </p:nvPicPr>
        <p:blipFill>
          <a:blip r:embed="rId3" cstate="print"/>
          <a:srcRect/>
          <a:stretch>
            <a:fillRect/>
          </a:stretch>
        </p:blipFill>
        <p:spPr bwMode="auto">
          <a:xfrm>
            <a:off x="7467600" y="381000"/>
            <a:ext cx="1006475"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1"/>
          <p:cNvSpPr>
            <a:spLocks noGrp="1"/>
          </p:cNvSpPr>
          <p:nvPr>
            <p:ph type="ftr" sz="quarter" idx="11"/>
          </p:nvPr>
        </p:nvSpPr>
        <p:spPr bwMode="auto">
          <a:xfrm>
            <a:off x="381000" y="6492875"/>
            <a:ext cx="2895600" cy="365125"/>
          </a:xfrm>
          <a:noFill/>
          <a:ln>
            <a:miter lim="800000"/>
            <a:headEnd/>
            <a:tailEnd/>
          </a:ln>
        </p:spPr>
        <p:txBody>
          <a:bodyPr wrap="square" tIns="45720" numCol="1" anchorCtr="0" compatLnSpc="1">
            <a:prstTxWarp prst="textNoShape">
              <a:avLst/>
            </a:prstTxWarp>
          </a:bodyPr>
          <a:lstStyle/>
          <a:p>
            <a:r>
              <a:rPr lang="en-US" dirty="0" smtClean="0">
                <a:latin typeface="Arial" pitchFamily="34" charset="0"/>
              </a:rPr>
              <a:t>Smoking Cessation Leadership Center</a:t>
            </a:r>
          </a:p>
          <a:p>
            <a:endParaRPr lang="en-US" dirty="0" smtClean="0">
              <a:latin typeface="Arial" pitchFamily="34" charset="0"/>
            </a:endParaRPr>
          </a:p>
        </p:txBody>
      </p:sp>
      <p:pic>
        <p:nvPicPr>
          <p:cNvPr id="5" name="Picture 3" descr="C:\Documents and Settings\csaucedo\My Documents\csdocuments\Diabetic Counselors\results\Handout_2009 DE survey results.jpg"/>
          <p:cNvPicPr>
            <a:picLocks noChangeAspect="1" noChangeArrowheads="1"/>
          </p:cNvPicPr>
          <p:nvPr/>
        </p:nvPicPr>
        <p:blipFill>
          <a:blip r:embed="rId3" cstate="print"/>
          <a:srcRect/>
          <a:stretch>
            <a:fillRect/>
          </a:stretch>
        </p:blipFill>
        <p:spPr bwMode="auto">
          <a:xfrm>
            <a:off x="3513138" y="122238"/>
            <a:ext cx="5478462" cy="6583362"/>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6096000" y="2286000"/>
            <a:ext cx="2514600" cy="1600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7" name="Oval 6"/>
          <p:cNvSpPr/>
          <p:nvPr/>
        </p:nvSpPr>
        <p:spPr>
          <a:xfrm>
            <a:off x="3505200" y="4191000"/>
            <a:ext cx="2514600" cy="1600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8" name="TextBox 7"/>
          <p:cNvSpPr txBox="1"/>
          <p:nvPr/>
        </p:nvSpPr>
        <p:spPr>
          <a:xfrm>
            <a:off x="304800" y="923925"/>
            <a:ext cx="2895600" cy="523875"/>
          </a:xfrm>
          <a:prstGeom prst="rect">
            <a:avLst/>
          </a:prstGeom>
          <a:noFill/>
        </p:spPr>
        <p:txBody>
          <a:bodyPr>
            <a:spAutoFit/>
          </a:bodyPr>
          <a:lstStyle/>
          <a:p>
            <a:pPr eaLnBrk="0" hangingPunct="0">
              <a:defRPr/>
            </a:pPr>
            <a:r>
              <a:rPr lang="en-US" sz="2800" b="1" dirty="0">
                <a:effectLst>
                  <a:outerShdw blurRad="38100" dist="38100" dir="2700000" algn="tl">
                    <a:srgbClr val="000000">
                      <a:alpha val="43137"/>
                    </a:srgbClr>
                  </a:outerShdw>
                </a:effectLst>
                <a:latin typeface="Arial" charset="0"/>
                <a:cs typeface="+mn-cs"/>
              </a:rPr>
              <a:t>RESULTS</a:t>
            </a:r>
          </a:p>
        </p:txBody>
      </p:sp>
      <p:sp>
        <p:nvSpPr>
          <p:cNvPr id="9" name="TextBox 8"/>
          <p:cNvSpPr txBox="1"/>
          <p:nvPr/>
        </p:nvSpPr>
        <p:spPr>
          <a:xfrm>
            <a:off x="304800" y="2286000"/>
            <a:ext cx="2895600" cy="28623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eaLnBrk="0" hangingPunct="0">
              <a:defRPr/>
            </a:pPr>
            <a:r>
              <a:rPr lang="en-US" sz="3600" dirty="0" err="1" smtClean="0">
                <a:solidFill>
                  <a:schemeClr val="tx1"/>
                </a:solidFill>
              </a:rPr>
              <a:t>Quitline</a:t>
            </a:r>
            <a:r>
              <a:rPr lang="en-US" sz="3600" dirty="0" smtClean="0">
                <a:solidFill>
                  <a:schemeClr val="tx1"/>
                </a:solidFill>
              </a:rPr>
              <a:t> referrals increased </a:t>
            </a:r>
            <a:r>
              <a:rPr lang="en-US" sz="3600" b="1" dirty="0" smtClean="0">
                <a:solidFill>
                  <a:srgbClr val="FFFF00"/>
                </a:solidFill>
                <a:effectLst>
                  <a:outerShdw blurRad="38100" dist="38100" dir="2700000" algn="tl">
                    <a:srgbClr val="000000">
                      <a:alpha val="43137"/>
                    </a:srgbClr>
                  </a:outerShdw>
                </a:effectLst>
              </a:rPr>
              <a:t>44-80</a:t>
            </a:r>
            <a:r>
              <a:rPr lang="en-US" sz="3600" b="1" dirty="0">
                <a:solidFill>
                  <a:srgbClr val="FFFF00"/>
                </a:solidFill>
                <a:effectLst>
                  <a:outerShdw blurRad="38100" dist="38100" dir="2700000" algn="tl">
                    <a:srgbClr val="000000">
                      <a:alpha val="43137"/>
                    </a:srgbClr>
                  </a:outerShdw>
                </a:effectLst>
              </a:rPr>
              <a:t>% </a:t>
            </a:r>
            <a:r>
              <a:rPr lang="en-US" sz="3600" dirty="0">
                <a:solidFill>
                  <a:schemeClr val="tx1"/>
                </a:solidFill>
              </a:rPr>
              <a:t>in 3 years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153400" cy="1143000"/>
          </a:xfrm>
        </p:spPr>
        <p:txBody>
          <a:bodyPr>
            <a:normAutofit/>
          </a:bodyPr>
          <a:lstStyle/>
          <a:p>
            <a:pPr fontAlgn="auto">
              <a:spcAft>
                <a:spcPts val="0"/>
              </a:spcAft>
              <a:defRPr/>
            </a:pPr>
            <a:r>
              <a:rPr lang="en-US" sz="3800" dirty="0" smtClean="0">
                <a:latin typeface="+mn-lt"/>
              </a:rPr>
              <a:t>County-Level: It’s </a:t>
            </a:r>
            <a:r>
              <a:rPr lang="en-US" sz="3800" dirty="0">
                <a:latin typeface="+mn-lt"/>
              </a:rPr>
              <a:t>Quitting </a:t>
            </a:r>
            <a:r>
              <a:rPr lang="en-US" sz="3800" dirty="0" smtClean="0">
                <a:latin typeface="+mn-lt"/>
              </a:rPr>
              <a:t>Time, LA!</a:t>
            </a:r>
            <a:endParaRPr lang="en-US" sz="3800" dirty="0">
              <a:latin typeface="+mn-lt"/>
            </a:endParaRPr>
          </a:p>
        </p:txBody>
      </p:sp>
      <p:sp>
        <p:nvSpPr>
          <p:cNvPr id="98307" name="Rectangle 3"/>
          <p:cNvSpPr>
            <a:spLocks noGrp="1" noChangeArrowheads="1"/>
          </p:cNvSpPr>
          <p:nvPr>
            <p:ph idx="1"/>
          </p:nvPr>
        </p:nvSpPr>
        <p:spPr>
          <a:xfrm>
            <a:off x="533400" y="1295400"/>
            <a:ext cx="8077200" cy="4525963"/>
          </a:xfrm>
        </p:spPr>
        <p:txBody>
          <a:bodyPr/>
          <a:lstStyle/>
          <a:p>
            <a:r>
              <a:rPr lang="en-US" dirty="0" smtClean="0"/>
              <a:t>Help 200,000 (out of a million) smokers quit over 3 years in LA County</a:t>
            </a:r>
          </a:p>
          <a:p>
            <a:r>
              <a:rPr lang="en-US" dirty="0" smtClean="0"/>
              <a:t>2010 -- LA 14.3%, among the lowest smoking rates of any US metropolitan area </a:t>
            </a:r>
          </a:p>
          <a:p>
            <a:endParaRPr lang="en-US" dirty="0" smtClean="0"/>
          </a:p>
        </p:txBody>
      </p:sp>
      <p:sp>
        <p:nvSpPr>
          <p:cNvPr id="5" name="Slide Number Placeholder 3"/>
          <p:cNvSpPr>
            <a:spLocks noGrp="1"/>
          </p:cNvSpPr>
          <p:nvPr>
            <p:ph type="sldNum" sz="quarter" idx="12"/>
          </p:nvPr>
        </p:nvSpPr>
        <p:spPr/>
        <p:txBody>
          <a:bodyPr/>
          <a:lstStyle/>
          <a:p>
            <a:pPr>
              <a:defRPr/>
            </a:pPr>
            <a:fld id="{21414BD1-4E33-48CD-98C5-13991FA4FF4D}" type="slidenum">
              <a:rPr lang="en-US"/>
              <a:pPr>
                <a:defRPr/>
              </a:pPr>
              <a:t>62</a:t>
            </a:fld>
            <a:endParaRPr lang="en-US"/>
          </a:p>
        </p:txBody>
      </p:sp>
      <p:pic>
        <p:nvPicPr>
          <p:cNvPr id="98309" name="Picture 4"/>
          <p:cNvPicPr>
            <a:picLocks noChangeAspect="1" noChangeArrowheads="1"/>
          </p:cNvPicPr>
          <p:nvPr/>
        </p:nvPicPr>
        <p:blipFill>
          <a:blip r:embed="rId3" cstate="print"/>
          <a:srcRect l="5626" t="15002" r="4688" b="12502"/>
          <a:stretch>
            <a:fillRect/>
          </a:stretch>
        </p:blipFill>
        <p:spPr bwMode="auto">
          <a:xfrm>
            <a:off x="2057400" y="3886200"/>
            <a:ext cx="4708525" cy="285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fontAlgn="auto">
              <a:spcAft>
                <a:spcPts val="0"/>
              </a:spcAft>
              <a:defRPr/>
            </a:pPr>
            <a:r>
              <a:rPr lang="en-US" dirty="0">
                <a:latin typeface="+mn-lt"/>
              </a:rPr>
              <a:t>The VA </a:t>
            </a:r>
            <a:r>
              <a:rPr lang="en-US" dirty="0" smtClean="0">
                <a:latin typeface="+mn-lt"/>
              </a:rPr>
              <a:t>Project</a:t>
            </a:r>
            <a:endParaRPr lang="en-US" dirty="0">
              <a:latin typeface="+mn-lt"/>
            </a:endParaRPr>
          </a:p>
        </p:txBody>
      </p:sp>
      <p:sp>
        <p:nvSpPr>
          <p:cNvPr id="41987" name="Rectangle 3"/>
          <p:cNvSpPr>
            <a:spLocks noGrp="1" noChangeArrowheads="1"/>
          </p:cNvSpPr>
          <p:nvPr>
            <p:ph idx="1"/>
          </p:nvPr>
        </p:nvSpPr>
        <p:spPr/>
        <p:txBody>
          <a:bodyPr>
            <a:normAutofit/>
          </a:bodyPr>
          <a:lstStyle/>
          <a:p>
            <a:pPr marL="420624" indent="-384048" fontAlgn="auto">
              <a:lnSpc>
                <a:spcPct val="90000"/>
              </a:lnSpc>
              <a:spcAft>
                <a:spcPts val="0"/>
              </a:spcAft>
              <a:buFont typeface="Wingdings 2"/>
              <a:buChar char=""/>
              <a:defRPr/>
            </a:pPr>
            <a:r>
              <a:rPr lang="en-US" dirty="0" smtClean="0"/>
              <a:t>3 year grant </a:t>
            </a:r>
            <a:r>
              <a:rPr lang="en-US" dirty="0"/>
              <a:t>from VA to SCLC</a:t>
            </a:r>
          </a:p>
          <a:p>
            <a:pPr marL="420624" indent="-384048" fontAlgn="auto">
              <a:lnSpc>
                <a:spcPct val="90000"/>
              </a:lnSpc>
              <a:spcAft>
                <a:spcPts val="0"/>
              </a:spcAft>
              <a:buFont typeface="Wingdings 2"/>
              <a:buChar char=""/>
              <a:defRPr/>
            </a:pPr>
            <a:r>
              <a:rPr lang="en-US" dirty="0"/>
              <a:t>Aim was to promote quitlines within </a:t>
            </a:r>
            <a:r>
              <a:rPr lang="en-US" dirty="0" smtClean="0"/>
              <a:t>VA</a:t>
            </a:r>
            <a:endParaRPr lang="en-US" dirty="0"/>
          </a:p>
          <a:p>
            <a:pPr marL="420624" indent="-384048" fontAlgn="auto">
              <a:lnSpc>
                <a:spcPct val="90000"/>
              </a:lnSpc>
              <a:spcAft>
                <a:spcPts val="0"/>
              </a:spcAft>
              <a:buFont typeface="Wingdings 2"/>
              <a:buChar char=""/>
              <a:defRPr/>
            </a:pPr>
            <a:r>
              <a:rPr lang="en-US" dirty="0"/>
              <a:t>2 pilot hospitals </a:t>
            </a:r>
          </a:p>
          <a:p>
            <a:pPr marL="420624" indent="-384048" fontAlgn="auto">
              <a:lnSpc>
                <a:spcPct val="90000"/>
              </a:lnSpc>
              <a:spcAft>
                <a:spcPts val="0"/>
              </a:spcAft>
              <a:buFont typeface="Wingdings 2"/>
              <a:buChar char=""/>
              <a:defRPr/>
            </a:pPr>
            <a:r>
              <a:rPr lang="en-US" dirty="0"/>
              <a:t>32 facilities distributed cards, </a:t>
            </a:r>
            <a:r>
              <a:rPr lang="en-US" dirty="0" smtClean="0"/>
              <a:t>used </a:t>
            </a:r>
            <a:r>
              <a:rPr lang="en-US" dirty="0"/>
              <a:t>posters, card holders for </a:t>
            </a:r>
            <a:r>
              <a:rPr lang="en-US" dirty="0" smtClean="0"/>
              <a:t>patients </a:t>
            </a:r>
            <a:r>
              <a:rPr lang="en-US" dirty="0"/>
              <a:t>and providers</a:t>
            </a:r>
          </a:p>
          <a:p>
            <a:pPr marL="420624" indent="-384048" fontAlgn="auto">
              <a:lnSpc>
                <a:spcPct val="90000"/>
              </a:lnSpc>
              <a:spcAft>
                <a:spcPts val="0"/>
              </a:spcAft>
              <a:buFont typeface="Wingdings 2"/>
              <a:buChar char=""/>
              <a:defRPr/>
            </a:pPr>
            <a:r>
              <a:rPr lang="en-US" dirty="0"/>
              <a:t>400,000 cards </a:t>
            </a:r>
            <a:r>
              <a:rPr lang="en-US" dirty="0" smtClean="0"/>
              <a:t>distributed to </a:t>
            </a:r>
            <a:r>
              <a:rPr lang="en-US" dirty="0"/>
              <a:t>over 158 </a:t>
            </a:r>
            <a:r>
              <a:rPr lang="en-US" dirty="0" smtClean="0"/>
              <a:t>facilities by end of campaign</a:t>
            </a:r>
            <a:endParaRPr lang="en-US" dirty="0"/>
          </a:p>
          <a:p>
            <a:pPr marL="420624" indent="-384048" fontAlgn="auto">
              <a:lnSpc>
                <a:spcPct val="90000"/>
              </a:lnSpc>
              <a:spcAft>
                <a:spcPts val="0"/>
              </a:spcAft>
              <a:buFont typeface="Wingdings 2"/>
              <a:buChar char=""/>
              <a:defRPr/>
            </a:pPr>
            <a:endParaRPr lang="en-US" dirty="0"/>
          </a:p>
        </p:txBody>
      </p:sp>
      <p:sp>
        <p:nvSpPr>
          <p:cNvPr id="4" name="Slide Number Placeholder 3"/>
          <p:cNvSpPr>
            <a:spLocks noGrp="1"/>
          </p:cNvSpPr>
          <p:nvPr>
            <p:ph type="sldNum" sz="quarter" idx="12"/>
          </p:nvPr>
        </p:nvSpPr>
        <p:spPr/>
        <p:txBody>
          <a:bodyPr/>
          <a:lstStyle/>
          <a:p>
            <a:pPr>
              <a:defRPr/>
            </a:pPr>
            <a:fld id="{58D96A2F-CBEA-49BD-8BAE-D28018AF14BB}" type="slidenum">
              <a:rPr lang="en-US"/>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latin typeface="+mn-lt"/>
              </a:rPr>
              <a:t>VA and the </a:t>
            </a:r>
            <a:r>
              <a:rPr lang="en-US" dirty="0" err="1" smtClean="0">
                <a:latin typeface="+mn-lt"/>
              </a:rPr>
              <a:t>DoD</a:t>
            </a:r>
            <a:endParaRPr lang="en-US" dirty="0">
              <a:latin typeface="+mn-lt"/>
            </a:endParaRPr>
          </a:p>
        </p:txBody>
      </p:sp>
      <p:sp>
        <p:nvSpPr>
          <p:cNvPr id="3" name="Text Placeholder 2"/>
          <p:cNvSpPr>
            <a:spLocks noGrp="1"/>
          </p:cNvSpPr>
          <p:nvPr>
            <p:ph type="body" sz="half" idx="1"/>
          </p:nvPr>
        </p:nvSpPr>
        <p:spPr>
          <a:xfrm>
            <a:off x="0" y="1295400"/>
            <a:ext cx="5715000" cy="4343400"/>
          </a:xfrm>
        </p:spPr>
        <p:txBody>
          <a:bodyPr>
            <a:normAutofit/>
          </a:bodyPr>
          <a:lstStyle/>
          <a:p>
            <a:pPr marL="420624" indent="-384048" fontAlgn="auto">
              <a:spcAft>
                <a:spcPts val="0"/>
              </a:spcAft>
              <a:buFont typeface="Wingdings 2"/>
              <a:buChar char=""/>
              <a:defRPr/>
            </a:pPr>
            <a:r>
              <a:rPr lang="en-US" sz="2400" dirty="0" smtClean="0"/>
              <a:t>US </a:t>
            </a:r>
            <a:r>
              <a:rPr lang="en-US" sz="2400" dirty="0" err="1" smtClean="0"/>
              <a:t>Dept</a:t>
            </a:r>
            <a:r>
              <a:rPr lang="en-US" sz="2400" dirty="0" smtClean="0"/>
              <a:t> of Defense and the VA collaborated to provide veterans and active military with comprehensive tobacco cessation support </a:t>
            </a:r>
          </a:p>
          <a:p>
            <a:pPr marL="723837" lvl="1" indent="-384048" fontAlgn="auto">
              <a:spcAft>
                <a:spcPts val="0"/>
              </a:spcAft>
              <a:buFont typeface="Courier New" pitchFamily="49" charset="0"/>
              <a:buChar char="o"/>
              <a:defRPr/>
            </a:pPr>
            <a:r>
              <a:rPr lang="en-US" b="1" dirty="0" smtClean="0">
                <a:solidFill>
                  <a:srgbClr val="FFFF99"/>
                </a:solidFill>
              </a:rPr>
              <a:t>http://www.ucanquit2.org</a:t>
            </a:r>
          </a:p>
          <a:p>
            <a:pPr marL="723837" lvl="1" indent="-384048" fontAlgn="auto">
              <a:spcAft>
                <a:spcPts val="0"/>
              </a:spcAft>
              <a:buFont typeface="Courier New" pitchFamily="49" charset="0"/>
              <a:buChar char="o"/>
              <a:defRPr/>
            </a:pPr>
            <a:endParaRPr lang="en-US" b="1" dirty="0" smtClean="0">
              <a:solidFill>
                <a:srgbClr val="FFFF99"/>
              </a:solidFill>
            </a:endParaRPr>
          </a:p>
          <a:p>
            <a:pPr marL="420624" indent="-384048" fontAlgn="auto">
              <a:spcAft>
                <a:spcPts val="0"/>
              </a:spcAft>
              <a:buFont typeface="Wingdings 2"/>
              <a:buChar char=""/>
              <a:defRPr/>
            </a:pPr>
            <a:r>
              <a:rPr lang="en-US" dirty="0" smtClean="0"/>
              <a:t>Project UNIFORM</a:t>
            </a:r>
          </a:p>
          <a:p>
            <a:pPr marL="723837" lvl="1" indent="-384048" fontAlgn="auto">
              <a:spcAft>
                <a:spcPts val="0"/>
              </a:spcAft>
              <a:buFont typeface="Courier New" pitchFamily="49" charset="0"/>
              <a:buChar char="o"/>
              <a:defRPr/>
            </a:pPr>
            <a:r>
              <a:rPr lang="en-US" b="1" dirty="0" smtClean="0">
                <a:solidFill>
                  <a:srgbClr val="FFFF99"/>
                </a:solidFill>
              </a:rPr>
              <a:t>projectuniform.org </a:t>
            </a:r>
            <a:endParaRPr lang="en-US" b="1" dirty="0">
              <a:solidFill>
                <a:srgbClr val="FFFF99"/>
              </a:solidFill>
            </a:endParaRPr>
          </a:p>
        </p:txBody>
      </p:sp>
      <p:sp>
        <p:nvSpPr>
          <p:cNvPr id="5" name="Slide Number Placeholder 4"/>
          <p:cNvSpPr>
            <a:spLocks noGrp="1"/>
          </p:cNvSpPr>
          <p:nvPr>
            <p:ph type="sldNum" sz="quarter" idx="10"/>
          </p:nvPr>
        </p:nvSpPr>
        <p:spPr/>
        <p:txBody>
          <a:bodyPr/>
          <a:lstStyle/>
          <a:p>
            <a:pPr>
              <a:defRPr/>
            </a:pPr>
            <a:fld id="{FDA6EAC4-48C5-4EDD-A6A0-80FDF77177DF}" type="slidenum">
              <a:rPr lang="en-US" smtClean="0"/>
              <a:pPr>
                <a:defRPr/>
              </a:pPr>
              <a:t>64</a:t>
            </a:fld>
            <a:endParaRPr lang="en-US"/>
          </a:p>
        </p:txBody>
      </p:sp>
      <p:pic>
        <p:nvPicPr>
          <p:cNvPr id="6" name="Content Placeholder 5"/>
          <p:cNvPicPr>
            <a:picLocks noGrp="1"/>
          </p:cNvPicPr>
          <p:nvPr>
            <p:ph sz="half" idx="2"/>
          </p:nvPr>
        </p:nvPicPr>
        <p:blipFill>
          <a:blip r:embed="rId3" cstate="print"/>
          <a:srcRect l="12660" t="17436" r="13301" b="4615"/>
          <a:stretch>
            <a:fillRect/>
          </a:stretch>
        </p:blipFill>
        <p:spPr>
          <a:xfrm>
            <a:off x="4876800" y="3352800"/>
            <a:ext cx="4008438" cy="2895600"/>
          </a:xfr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6629400" cy="1826363"/>
          </a:xfrm>
        </p:spPr>
        <p:txBody>
          <a:bodyPr>
            <a:normAutofit/>
          </a:bodyPr>
          <a:lstStyle/>
          <a:p>
            <a:pPr fontAlgn="auto">
              <a:spcAft>
                <a:spcPts val="0"/>
              </a:spcAft>
              <a:defRPr/>
            </a:pPr>
            <a:r>
              <a:rPr lang="en-US" dirty="0" smtClean="0">
                <a:solidFill>
                  <a:schemeClr val="tx1"/>
                </a:solidFill>
              </a:rPr>
              <a:t>Low-Cost, No-Cost Resources</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a:defRPr/>
            </a:pPr>
            <a:fld id="{39402590-00E4-4DAA-BDD0-DE002ECA2452}" type="slidenum">
              <a:rPr lang="en-US"/>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5943600" y="838200"/>
            <a:ext cx="2590800" cy="1371600"/>
          </a:xfrm>
        </p:spPr>
        <p:txBody>
          <a:bodyPr/>
          <a:lstStyle/>
          <a:p>
            <a:pPr algn="l" fontAlgn="auto">
              <a:spcAft>
                <a:spcPts val="0"/>
              </a:spcAft>
              <a:buFont typeface="Wingdings 2"/>
              <a:buNone/>
              <a:defRPr/>
            </a:pPr>
            <a:r>
              <a:rPr lang="en-US" sz="4000" b="1" dirty="0" smtClean="0">
                <a:latin typeface="+mj-lt"/>
              </a:rPr>
              <a:t>SCLC </a:t>
            </a:r>
          </a:p>
          <a:p>
            <a:pPr algn="l" fontAlgn="auto">
              <a:spcAft>
                <a:spcPts val="0"/>
              </a:spcAft>
              <a:buFont typeface="Wingdings 2"/>
              <a:buNone/>
              <a:defRPr/>
            </a:pPr>
            <a:r>
              <a:rPr lang="en-US" sz="4000" b="1" dirty="0" smtClean="0">
                <a:latin typeface="+mj-lt"/>
              </a:rPr>
              <a:t>Website</a:t>
            </a:r>
            <a:endParaRPr lang="en-US" sz="4000" b="1" dirty="0">
              <a:latin typeface="+mj-lt"/>
            </a:endParaRPr>
          </a:p>
        </p:txBody>
      </p:sp>
      <p:pic>
        <p:nvPicPr>
          <p:cNvPr id="229378" name="Picture 2"/>
          <p:cNvPicPr>
            <a:picLocks noChangeAspect="1" noChangeArrowheads="1"/>
          </p:cNvPicPr>
          <p:nvPr/>
        </p:nvPicPr>
        <p:blipFill>
          <a:blip r:embed="rId3" cstate="print"/>
          <a:srcRect l="19375" t="15625" r="21250" b="5469"/>
          <a:stretch>
            <a:fillRect/>
          </a:stretch>
        </p:blipFill>
        <p:spPr bwMode="auto">
          <a:xfrm>
            <a:off x="76200" y="66675"/>
            <a:ext cx="5733862" cy="6096000"/>
          </a:xfrm>
          <a:prstGeom prst="rect">
            <a:avLst/>
          </a:prstGeom>
          <a:noFill/>
          <a:ln w="9525">
            <a:noFill/>
            <a:miter lim="800000"/>
            <a:headEnd/>
            <a:tailEnd/>
          </a:ln>
        </p:spPr>
      </p:pic>
      <p:sp>
        <p:nvSpPr>
          <p:cNvPr id="5" name="Rectangle 4"/>
          <p:cNvSpPr/>
          <p:nvPr/>
        </p:nvSpPr>
        <p:spPr>
          <a:xfrm>
            <a:off x="2514600" y="6443246"/>
            <a:ext cx="4107215" cy="338554"/>
          </a:xfrm>
          <a:prstGeom prst="rect">
            <a:avLst/>
          </a:prstGeom>
          <a:solidFill>
            <a:schemeClr val="bg1"/>
          </a:solidFill>
        </p:spPr>
        <p:txBody>
          <a:bodyPr wrap="none">
            <a:spAutoFit/>
          </a:bodyPr>
          <a:lstStyle/>
          <a:p>
            <a:r>
              <a:rPr lang="en-US" sz="1600" dirty="0" smtClean="0"/>
              <a:t>http://smokingcessationleadership.ucsf.edu</a:t>
            </a:r>
            <a:endParaRPr lang="en-US" sz="1600" dirty="0"/>
          </a:p>
        </p:txBody>
      </p:sp>
      <p:sp>
        <p:nvSpPr>
          <p:cNvPr id="6" name="Oval 5"/>
          <p:cNvSpPr/>
          <p:nvPr/>
        </p:nvSpPr>
        <p:spPr>
          <a:xfrm>
            <a:off x="4114800" y="3352800"/>
            <a:ext cx="1752600" cy="1143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p:cNvSpPr>
          <p:nvPr>
            <p:ph type="title"/>
          </p:nvPr>
        </p:nvSpPr>
        <p:spPr/>
        <p:txBody>
          <a:bodyPr lIns="91440">
            <a:normAutofit/>
          </a:bodyPr>
          <a:lstStyle/>
          <a:p>
            <a:pPr algn="ctr" fontAlgn="auto">
              <a:spcAft>
                <a:spcPts val="0"/>
              </a:spcAft>
              <a:defRPr/>
            </a:pPr>
            <a:r>
              <a:rPr lang="en-US" dirty="0" smtClean="0">
                <a:latin typeface="+mn-lt"/>
              </a:rPr>
              <a:t>Tools and Resources</a:t>
            </a:r>
          </a:p>
        </p:txBody>
      </p:sp>
      <p:sp>
        <p:nvSpPr>
          <p:cNvPr id="104451" name="Rectangle 3"/>
          <p:cNvSpPr>
            <a:spLocks noGrp="1"/>
          </p:cNvSpPr>
          <p:nvPr>
            <p:ph idx="1"/>
          </p:nvPr>
        </p:nvSpPr>
        <p:spPr/>
        <p:txBody>
          <a:bodyPr/>
          <a:lstStyle/>
          <a:p>
            <a:pPr algn="ctr">
              <a:buFont typeface="Wingdings 2" pitchFamily="18" charset="2"/>
              <a:buNone/>
            </a:pPr>
            <a:r>
              <a:rPr lang="en-US" sz="3300" dirty="0" smtClean="0">
                <a:solidFill>
                  <a:srgbClr val="FFC000"/>
                </a:solidFill>
                <a:latin typeface="Monotype Corsiva" pitchFamily="66" charset="0"/>
              </a:rPr>
              <a:t>free</a:t>
            </a:r>
          </a:p>
        </p:txBody>
      </p:sp>
      <p:pic>
        <p:nvPicPr>
          <p:cNvPr id="186372" name="Picture 4" descr="COT 2009 small">
            <a:hlinkClick r:id="rId3"/>
          </p:cNvPr>
          <p:cNvPicPr>
            <a:picLocks noChangeAspect="1" noChangeArrowheads="1"/>
          </p:cNvPicPr>
          <p:nvPr/>
        </p:nvPicPr>
        <p:blipFill>
          <a:blip r:embed="rId4" cstate="print"/>
          <a:stretch>
            <a:fillRect/>
          </a:stretch>
        </p:blipFill>
        <p:spPr bwMode="auto">
          <a:xfrm>
            <a:off x="2971800" y="2819400"/>
            <a:ext cx="2684463" cy="3475038"/>
          </a:xfrm>
          <a:prstGeom prst="rect">
            <a:avLst/>
          </a:prstGeom>
          <a:ln>
            <a:noFill/>
          </a:ln>
          <a:effectLst>
            <a:outerShdw blurRad="292100" dist="139700" dir="2700000" algn="tl" rotWithShape="0">
              <a:srgbClr val="333333">
                <a:alpha val="65000"/>
              </a:srgbClr>
            </a:outerShdw>
          </a:effectLst>
        </p:spPr>
      </p:pic>
      <p:pic>
        <p:nvPicPr>
          <p:cNvPr id="5" name="Picture 4" descr="COT Jan 2009_Page_25.jpg"/>
          <p:cNvPicPr>
            <a:picLocks noChangeAspect="1"/>
          </p:cNvPicPr>
          <p:nvPr/>
        </p:nvPicPr>
        <p:blipFill>
          <a:blip r:embed="rId5" cstate="print"/>
          <a:stretch>
            <a:fillRect/>
          </a:stretch>
        </p:blipFill>
        <p:spPr>
          <a:xfrm>
            <a:off x="5867400" y="2971800"/>
            <a:ext cx="2401888" cy="3108325"/>
          </a:xfrm>
          <a:prstGeom prst="rect">
            <a:avLst/>
          </a:prstGeom>
          <a:ln>
            <a:noFill/>
          </a:ln>
          <a:effectLst>
            <a:outerShdw blurRad="292100" dist="139700" dir="2700000" algn="tl" rotWithShape="0">
              <a:srgbClr val="333333">
                <a:alpha val="65000"/>
              </a:srgbClr>
            </a:outerShdw>
          </a:effectLst>
        </p:spPr>
      </p:pic>
      <p:pic>
        <p:nvPicPr>
          <p:cNvPr id="6" name="Picture 5" descr="COT Jan 2009_Page_26.jpg"/>
          <p:cNvPicPr>
            <a:picLocks noChangeAspect="1"/>
          </p:cNvPicPr>
          <p:nvPr/>
        </p:nvPicPr>
        <p:blipFill>
          <a:blip r:embed="rId6" cstate="print"/>
          <a:stretch>
            <a:fillRect/>
          </a:stretch>
        </p:blipFill>
        <p:spPr>
          <a:xfrm>
            <a:off x="304800" y="2971800"/>
            <a:ext cx="2401888" cy="31083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p:cNvPicPr>
            <a:picLocks noChangeAspect="1" noChangeArrowheads="1"/>
          </p:cNvPicPr>
          <p:nvPr/>
        </p:nvPicPr>
        <p:blipFill>
          <a:blip r:embed="rId3" cstate="print"/>
          <a:srcRect l="33191" t="23003" r="29723" b="10376"/>
          <a:stretch>
            <a:fillRect/>
          </a:stretch>
        </p:blipFill>
        <p:spPr bwMode="auto">
          <a:xfrm>
            <a:off x="711200" y="1219200"/>
            <a:ext cx="2876550" cy="3749675"/>
          </a:xfrm>
          <a:prstGeom prst="rect">
            <a:avLst/>
          </a:prstGeom>
          <a:ln>
            <a:solidFill>
              <a:schemeClr val="bg1">
                <a:lumMod val="75000"/>
              </a:schemeClr>
            </a:solidFill>
          </a:ln>
          <a:effectLst>
            <a:outerShdw blurRad="76200" dir="13500000" sy="23000" kx="1200000" algn="br" rotWithShape="0">
              <a:prstClr val="black">
                <a:alpha val="20000"/>
              </a:prstClr>
            </a:outerShdw>
          </a:effectLst>
        </p:spPr>
      </p:pic>
      <p:pic>
        <p:nvPicPr>
          <p:cNvPr id="262148" name="Picture 6"/>
          <p:cNvPicPr>
            <a:picLocks noChangeAspect="1" noChangeArrowheads="1"/>
          </p:cNvPicPr>
          <p:nvPr/>
        </p:nvPicPr>
        <p:blipFill>
          <a:blip r:embed="rId4" cstate="print"/>
          <a:srcRect l="32826" t="19540" r="30682" b="16684"/>
          <a:stretch>
            <a:fillRect/>
          </a:stretch>
        </p:blipFill>
        <p:spPr bwMode="auto">
          <a:xfrm>
            <a:off x="2997200" y="1905000"/>
            <a:ext cx="2860675" cy="3749675"/>
          </a:xfrm>
          <a:prstGeom prst="rect">
            <a:avLst/>
          </a:prstGeom>
          <a:ln w="3175">
            <a:solidFill>
              <a:schemeClr val="tx1">
                <a:lumMod val="50000"/>
                <a:lumOff val="50000"/>
              </a:schemeClr>
            </a:solidFill>
          </a:ln>
          <a:effectLst>
            <a:outerShdw blurRad="76200" dir="13500000" sy="23000" kx="1200000" algn="br" rotWithShape="0">
              <a:prstClr val="black">
                <a:alpha val="20000"/>
              </a:prstClr>
            </a:outerShdw>
          </a:effectLst>
        </p:spPr>
      </p:pic>
      <p:pic>
        <p:nvPicPr>
          <p:cNvPr id="55299" name="Picture 3" descr="C:\Documents and Settings\csaucedo\My Documents\csdocuments\Hosp guide\Final\DT-FreeHiRes Front Cover.JPG"/>
          <p:cNvPicPr>
            <a:picLocks noChangeAspect="1" noChangeArrowheads="1"/>
          </p:cNvPicPr>
          <p:nvPr/>
        </p:nvPicPr>
        <p:blipFill>
          <a:blip r:embed="rId5" cstate="print"/>
          <a:srcRect/>
          <a:stretch>
            <a:fillRect/>
          </a:stretch>
        </p:blipFill>
        <p:spPr bwMode="auto">
          <a:xfrm>
            <a:off x="5588000" y="2286000"/>
            <a:ext cx="3098800" cy="3962400"/>
          </a:xfrm>
          <a:prstGeom prst="rect">
            <a:avLst/>
          </a:prstGeom>
          <a:ln w="3175">
            <a:solidFill>
              <a:schemeClr val="tx1"/>
            </a:solidFill>
          </a:ln>
          <a:effectLst>
            <a:outerShdw blurRad="76200" dir="13500000" sy="23000" kx="1200000" algn="br" rotWithShape="0">
              <a:prstClr val="black">
                <a:alpha val="20000"/>
              </a:prstClr>
            </a:outerShdw>
          </a:effectLst>
        </p:spPr>
      </p:pic>
      <p:sp>
        <p:nvSpPr>
          <p:cNvPr id="262150" name="Rectangle 6"/>
          <p:cNvSpPr>
            <a:spLocks/>
          </p:cNvSpPr>
          <p:nvPr/>
        </p:nvSpPr>
        <p:spPr bwMode="auto">
          <a:xfrm>
            <a:off x="457200" y="482600"/>
            <a:ext cx="8229600" cy="1143000"/>
          </a:xfrm>
          <a:prstGeom prst="rect">
            <a:avLst/>
          </a:prstGeom>
          <a:noFill/>
          <a:ln w="9525">
            <a:noFill/>
            <a:miter lim="800000"/>
            <a:headEnd/>
            <a:tailEnd/>
          </a:ln>
        </p:spPr>
        <p:txBody>
          <a:bodyPr anchor="b"/>
          <a:lstStyle/>
          <a:p>
            <a:pPr marL="53975" indent="-53975" algn="r" eaLnBrk="0" hangingPunct="0">
              <a:defRPr/>
            </a:pPr>
            <a:r>
              <a:rPr lang="en-US" sz="4600" b="1" i="1" dirty="0">
                <a:solidFill>
                  <a:srgbClr val="FFC000"/>
                </a:solidFill>
                <a:latin typeface="Lucida Handwriting" pitchFamily="66" charset="0"/>
                <a:cs typeface="+mn-cs"/>
              </a:rPr>
              <a:t>Free</a:t>
            </a:r>
            <a:r>
              <a:rPr lang="en-US" sz="4600" b="1" dirty="0">
                <a:latin typeface="+mj-lt"/>
                <a:cs typeface="+mn-cs"/>
              </a:rPr>
              <a:t>  Toolkits</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71600" y="152400"/>
            <a:ext cx="6172200" cy="1371600"/>
          </a:xfrm>
        </p:spPr>
        <p:txBody>
          <a:bodyPr>
            <a:normAutofit/>
          </a:bodyPr>
          <a:lstStyle/>
          <a:p>
            <a:pPr algn="ctr" fontAlgn="auto">
              <a:spcAft>
                <a:spcPts val="0"/>
              </a:spcAft>
              <a:defRPr/>
            </a:pPr>
            <a:r>
              <a:rPr lang="en-US" sz="3400" dirty="0" smtClean="0">
                <a:latin typeface="+mn-lt"/>
              </a:rPr>
              <a:t>Toolkits Tailored to Different Behavioral Health Populations </a:t>
            </a:r>
            <a:endParaRPr lang="en-US" sz="3400" dirty="0">
              <a:latin typeface="+mn-lt"/>
            </a:endParaRPr>
          </a:p>
        </p:txBody>
      </p:sp>
      <p:graphicFrame>
        <p:nvGraphicFramePr>
          <p:cNvPr id="107523" name="Object 4"/>
          <p:cNvGraphicFramePr>
            <a:graphicFrameLocks noChangeAspect="1"/>
          </p:cNvGraphicFramePr>
          <p:nvPr/>
        </p:nvGraphicFramePr>
        <p:xfrm>
          <a:off x="430213" y="1676400"/>
          <a:ext cx="3989387" cy="4876800"/>
        </p:xfrm>
        <a:graphic>
          <a:graphicData uri="http://schemas.openxmlformats.org/presentationml/2006/ole">
            <mc:AlternateContent xmlns:mc="http://schemas.openxmlformats.org/markup-compatibility/2006">
              <mc:Choice xmlns:v="urn:schemas-microsoft-com:vml" Requires="v">
                <p:oleObj spid="_x0000_s107535" name="Acrobat Document" r:id="rId4" imgW="6665040" imgH="7831440" progId="AcroExch.Document.7">
                  <p:embed/>
                </p:oleObj>
              </mc:Choice>
              <mc:Fallback>
                <p:oleObj name="Acrobat Document" r:id="rId4" imgW="6665040" imgH="7831440" progId="AcroExch.Document.7">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1676400"/>
                        <a:ext cx="3989387" cy="4876800"/>
                      </a:xfrm>
                      <a:prstGeom prst="rect">
                        <a:avLst/>
                      </a:prstGeom>
                      <a:noFill/>
                      <a:ln w="317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0" name="Picture 4" descr="Steppsudtoolkit"/>
          <p:cNvPicPr>
            <a:picLocks noChangeAspect="1" noChangeArrowheads="1"/>
          </p:cNvPicPr>
          <p:nvPr/>
        </p:nvPicPr>
        <p:blipFill>
          <a:blip r:embed="rId6" cstate="print"/>
          <a:srcRect/>
          <a:stretch>
            <a:fillRect/>
          </a:stretch>
        </p:blipFill>
        <p:spPr bwMode="auto">
          <a:xfrm>
            <a:off x="4572000" y="1676400"/>
            <a:ext cx="3717925" cy="48101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fontAlgn="auto">
              <a:spcAft>
                <a:spcPts val="0"/>
              </a:spcAft>
              <a:defRPr/>
            </a:pPr>
            <a:r>
              <a:rPr lang="en-US" sz="4000" dirty="0" smtClean="0">
                <a:latin typeface="+mn-lt"/>
              </a:rPr>
              <a:t>Example: Dental </a:t>
            </a:r>
            <a:r>
              <a:rPr lang="en-US" sz="4000" dirty="0">
                <a:latin typeface="+mn-lt"/>
              </a:rPr>
              <a:t>Hygienists</a:t>
            </a:r>
          </a:p>
        </p:txBody>
      </p:sp>
      <p:sp>
        <p:nvSpPr>
          <p:cNvPr id="99331" name="Rectangle 3"/>
          <p:cNvSpPr>
            <a:spLocks noGrp="1" noChangeArrowheads="1"/>
          </p:cNvSpPr>
          <p:nvPr>
            <p:ph idx="1"/>
          </p:nvPr>
        </p:nvSpPr>
        <p:spPr>
          <a:xfrm>
            <a:off x="228600" y="1676400"/>
            <a:ext cx="4648200" cy="4724400"/>
          </a:xfrm>
        </p:spPr>
        <p:txBody>
          <a:bodyPr>
            <a:normAutofit/>
          </a:bodyPr>
          <a:lstStyle/>
          <a:p>
            <a:pPr marL="420624" indent="-384048" fontAlgn="auto">
              <a:spcAft>
                <a:spcPts val="0"/>
              </a:spcAft>
              <a:buClr>
                <a:schemeClr val="accent2">
                  <a:lumMod val="75000"/>
                </a:schemeClr>
              </a:buClr>
              <a:buFont typeface="Wingdings 2"/>
              <a:buChar char=""/>
              <a:defRPr/>
            </a:pPr>
            <a:r>
              <a:rPr lang="en-US" sz="2400" dirty="0"/>
              <a:t>Target (2003): </a:t>
            </a:r>
            <a:r>
              <a:rPr lang="en-US" sz="2400" dirty="0" smtClean="0"/>
              <a:t>25-50</a:t>
            </a:r>
            <a:r>
              <a:rPr lang="en-US" sz="2400" dirty="0"/>
              <a:t>% of DH intervening by end of </a:t>
            </a:r>
            <a:r>
              <a:rPr lang="en-US" sz="2400" dirty="0" smtClean="0"/>
              <a:t>year 3</a:t>
            </a:r>
            <a:endParaRPr lang="en-US" sz="2400" dirty="0"/>
          </a:p>
          <a:p>
            <a:pPr marL="420624" indent="-384048" fontAlgn="auto">
              <a:spcAft>
                <a:spcPts val="0"/>
              </a:spcAft>
              <a:buClr>
                <a:schemeClr val="accent2">
                  <a:lumMod val="75000"/>
                </a:schemeClr>
              </a:buClr>
              <a:buFont typeface="Wingdings 2"/>
              <a:buChar char=""/>
              <a:defRPr/>
            </a:pPr>
            <a:r>
              <a:rPr lang="en-US" sz="2400" dirty="0"/>
              <a:t>By 2006: 56% of DHs intervened with their patients</a:t>
            </a:r>
            <a:r>
              <a:rPr lang="en-US" sz="2400" b="1" dirty="0"/>
              <a:t> </a:t>
            </a:r>
          </a:p>
          <a:p>
            <a:pPr marL="420624" indent="-384048" fontAlgn="auto">
              <a:spcAft>
                <a:spcPts val="0"/>
              </a:spcAft>
              <a:buClr>
                <a:schemeClr val="accent2">
                  <a:lumMod val="75000"/>
                </a:schemeClr>
              </a:buClr>
              <a:buFont typeface="Wingdings 2"/>
              <a:buChar char=""/>
              <a:defRPr/>
            </a:pPr>
            <a:r>
              <a:rPr lang="en-US" sz="2400" b="1" dirty="0"/>
              <a:t>“Ask Advise Refer”</a:t>
            </a:r>
            <a:r>
              <a:rPr lang="en-US" sz="2400" dirty="0"/>
              <a:t> was born</a:t>
            </a:r>
          </a:p>
        </p:txBody>
      </p:sp>
      <p:sp>
        <p:nvSpPr>
          <p:cNvPr id="5" name="Slide Number Placeholder 3"/>
          <p:cNvSpPr>
            <a:spLocks noGrp="1"/>
          </p:cNvSpPr>
          <p:nvPr>
            <p:ph type="sldNum" sz="quarter" idx="12"/>
          </p:nvPr>
        </p:nvSpPr>
        <p:spPr/>
        <p:txBody>
          <a:bodyPr>
            <a:normAutofit/>
          </a:bodyPr>
          <a:lstStyle/>
          <a:p>
            <a:pPr>
              <a:defRPr/>
            </a:pPr>
            <a:fld id="{EA729548-968B-4CB3-A815-40C488EFE844}" type="slidenum">
              <a:rPr lang="en-US"/>
              <a:pPr>
                <a:defRPr/>
              </a:pPr>
              <a:t>7</a:t>
            </a:fld>
            <a:endParaRPr lang="en-US" dirty="0"/>
          </a:p>
        </p:txBody>
      </p:sp>
      <p:pic>
        <p:nvPicPr>
          <p:cNvPr id="44037" name="Picture 4" descr="p10"/>
          <p:cNvPicPr>
            <a:picLocks noChangeAspect="1" noChangeArrowheads="1"/>
          </p:cNvPicPr>
          <p:nvPr/>
        </p:nvPicPr>
        <p:blipFill>
          <a:blip r:embed="rId3" cstate="print"/>
          <a:srcRect/>
          <a:stretch>
            <a:fillRect/>
          </a:stretch>
        </p:blipFill>
        <p:spPr bwMode="auto">
          <a:xfrm>
            <a:off x="4953000" y="1657350"/>
            <a:ext cx="3810000" cy="4819650"/>
          </a:xfrm>
          <a:prstGeom prst="rect">
            <a:avLst/>
          </a:prstGeom>
          <a:noFill/>
          <a:ln w="25400">
            <a:solidFill>
              <a:srgbClr val="1C69C6"/>
            </a:solid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pPr fontAlgn="auto">
              <a:spcAft>
                <a:spcPts val="0"/>
              </a:spcAft>
              <a:defRPr/>
            </a:pPr>
            <a:r>
              <a:rPr lang="en-US" dirty="0">
                <a:latin typeface="+mn-lt"/>
              </a:rPr>
              <a:t>Correctional Populations</a:t>
            </a:r>
          </a:p>
        </p:txBody>
      </p:sp>
      <p:sp>
        <p:nvSpPr>
          <p:cNvPr id="111619" name="Rectangle 3"/>
          <p:cNvSpPr>
            <a:spLocks noGrp="1" noChangeArrowheads="1"/>
          </p:cNvSpPr>
          <p:nvPr>
            <p:ph type="body" sz="half" idx="1"/>
          </p:nvPr>
        </p:nvSpPr>
        <p:spPr/>
        <p:txBody>
          <a:bodyPr/>
          <a:lstStyle/>
          <a:p>
            <a:r>
              <a:rPr lang="en-US" sz="2800" dirty="0" smtClean="0"/>
              <a:t>Partnership with Break-Free Alliance</a:t>
            </a:r>
          </a:p>
          <a:p>
            <a:r>
              <a:rPr lang="en-US" sz="2800" dirty="0" smtClean="0"/>
              <a:t>Reduce tobacco use among incarcerated</a:t>
            </a:r>
          </a:p>
        </p:txBody>
      </p:sp>
      <p:graphicFrame>
        <p:nvGraphicFramePr>
          <p:cNvPr id="111620" name="Object 4"/>
          <p:cNvGraphicFramePr>
            <a:graphicFrameLocks noGrp="1" noChangeAspect="1"/>
          </p:cNvGraphicFramePr>
          <p:nvPr>
            <p:ph sz="half" idx="2"/>
          </p:nvPr>
        </p:nvGraphicFramePr>
        <p:xfrm>
          <a:off x="5032375" y="1600200"/>
          <a:ext cx="3270250" cy="4533900"/>
        </p:xfrm>
        <a:graphic>
          <a:graphicData uri="http://schemas.openxmlformats.org/presentationml/2006/ole">
            <mc:AlternateContent xmlns:mc="http://schemas.openxmlformats.org/markup-compatibility/2006">
              <mc:Choice xmlns:v="urn:schemas-microsoft-com:vml" Requires="v">
                <p:oleObj spid="_x0000_s111633" name="Acrobat Document" r:id="rId4" imgW="3400900" imgH="4715533" progId="AcroExch.Document.7">
                  <p:embed/>
                </p:oleObj>
              </mc:Choice>
              <mc:Fallback>
                <p:oleObj name="Acrobat Document" r:id="rId4" imgW="3400900" imgH="4715533" progId="AcroExch.Document.7">
                  <p:embed/>
                  <p:pic>
                    <p:nvPicPr>
                      <p:cNvPr id="0" name="Picture 1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75" y="1600200"/>
                        <a:ext cx="3270250" cy="453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0"/>
          </p:nvPr>
        </p:nvSpPr>
        <p:spPr/>
        <p:txBody>
          <a:bodyPr/>
          <a:lstStyle/>
          <a:p>
            <a:pPr>
              <a:defRPr/>
            </a:pPr>
            <a:fld id="{E0184085-28C1-4BB7-A6C9-F205B2C9A1A1}" type="slidenum">
              <a:rPr lang="en-US"/>
              <a:pPr>
                <a:defRPr/>
              </a:pPr>
              <a:t>70</a:t>
            </a:fld>
            <a:endParaRPr lang="en-US"/>
          </a:p>
        </p:txBody>
      </p:sp>
      <p:sp>
        <p:nvSpPr>
          <p:cNvPr id="6" name="TextBox 5"/>
          <p:cNvSpPr txBox="1"/>
          <p:nvPr/>
        </p:nvSpPr>
        <p:spPr>
          <a:xfrm>
            <a:off x="685800" y="5558135"/>
            <a:ext cx="3505200" cy="461665"/>
          </a:xfrm>
          <a:prstGeom prst="rect">
            <a:avLst/>
          </a:prstGeom>
          <a:solidFill>
            <a:schemeClr val="tx1"/>
          </a:solidFill>
        </p:spPr>
        <p:txBody>
          <a:bodyPr wrap="square" rtlCol="0">
            <a:spAutoFit/>
          </a:bodyPr>
          <a:lstStyle/>
          <a:p>
            <a:r>
              <a:rPr lang="en-US" sz="1200" dirty="0" smtClean="0">
                <a:hlinkClick r:id="rId6"/>
              </a:rPr>
              <a:t>https://app.etapestry.com/cart/HealthEducationCouncil/default/item.php?ref=1219.0.95175773</a:t>
            </a:r>
            <a:r>
              <a:rPr lang="en-US" sz="1200" dirty="0" smtClean="0"/>
              <a:t> </a:t>
            </a:r>
            <a:endParaRPr lang="en-US" sz="1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6"/>
          <p:cNvPicPr>
            <a:picLocks noChangeAspect="1" noChangeArrowheads="1"/>
          </p:cNvPicPr>
          <p:nvPr/>
        </p:nvPicPr>
        <p:blipFill>
          <a:blip r:embed="rId3" cstate="print"/>
          <a:srcRect t="9875" r="52406" b="50475"/>
          <a:stretch>
            <a:fillRect/>
          </a:stretch>
        </p:blipFill>
        <p:spPr bwMode="auto">
          <a:xfrm>
            <a:off x="990600" y="1219200"/>
            <a:ext cx="6324600" cy="3578292"/>
          </a:xfrm>
          <a:prstGeom prst="rect">
            <a:avLst/>
          </a:prstGeom>
          <a:ln w="38100">
            <a:solidFill>
              <a:schemeClr val="tx1"/>
            </a:solidFill>
          </a:ln>
          <a:effectLst>
            <a:outerShdw blurRad="292100" dist="139700" dir="2700000" algn="tl" rotWithShape="0">
              <a:srgbClr val="333333">
                <a:alpha val="65000"/>
              </a:srgbClr>
            </a:outerShdw>
          </a:effectLst>
        </p:spPr>
      </p:pic>
      <p:pic>
        <p:nvPicPr>
          <p:cNvPr id="260100" name="Picture 7"/>
          <p:cNvPicPr>
            <a:picLocks noChangeAspect="1" noChangeArrowheads="1"/>
          </p:cNvPicPr>
          <p:nvPr/>
        </p:nvPicPr>
        <p:blipFill>
          <a:blip r:embed="rId4" cstate="print"/>
          <a:srcRect t="9904" r="53810" b="57333"/>
          <a:stretch>
            <a:fillRect/>
          </a:stretch>
        </p:blipFill>
        <p:spPr bwMode="auto">
          <a:xfrm>
            <a:off x="1066800" y="4957329"/>
            <a:ext cx="3429000" cy="1519671"/>
          </a:xfrm>
          <a:prstGeom prst="rect">
            <a:avLst/>
          </a:prstGeom>
          <a:ln>
            <a:noFill/>
          </a:ln>
          <a:effectLst>
            <a:outerShdw blurRad="292100" dist="139700" dir="2700000" algn="tl" rotWithShape="0">
              <a:srgbClr val="333333">
                <a:alpha val="65000"/>
              </a:srgbClr>
            </a:outerShdw>
          </a:effectLst>
        </p:spPr>
      </p:pic>
      <p:pic>
        <p:nvPicPr>
          <p:cNvPr id="260101" name="Picture 5"/>
          <p:cNvPicPr>
            <a:picLocks noChangeAspect="1"/>
          </p:cNvPicPr>
          <p:nvPr/>
        </p:nvPicPr>
        <p:blipFill>
          <a:blip r:embed="rId5" cstate="print"/>
          <a:srcRect l="24374" t="11830" r="22858" b="52473"/>
          <a:stretch>
            <a:fillRect/>
          </a:stretch>
        </p:blipFill>
        <p:spPr bwMode="auto">
          <a:xfrm>
            <a:off x="4495800" y="4800600"/>
            <a:ext cx="4191000" cy="2057400"/>
          </a:xfrm>
          <a:prstGeom prst="rect">
            <a:avLst/>
          </a:prstGeom>
          <a:ln>
            <a:noFill/>
          </a:ln>
          <a:effectLst>
            <a:outerShdw blurRad="292100" dist="139700" dir="2700000" algn="tl" rotWithShape="0">
              <a:srgbClr val="333333">
                <a:alpha val="65000"/>
              </a:srgbClr>
            </a:outerShdw>
          </a:effectLst>
        </p:spPr>
      </p:pic>
      <p:sp>
        <p:nvSpPr>
          <p:cNvPr id="260102" name="Rectangle 6"/>
          <p:cNvSpPr>
            <a:spLocks/>
          </p:cNvSpPr>
          <p:nvPr/>
        </p:nvSpPr>
        <p:spPr bwMode="auto">
          <a:xfrm>
            <a:off x="381000" y="152400"/>
            <a:ext cx="8229600" cy="990600"/>
          </a:xfrm>
          <a:prstGeom prst="rect">
            <a:avLst/>
          </a:prstGeom>
          <a:noFill/>
          <a:ln w="9525">
            <a:noFill/>
            <a:miter lim="800000"/>
            <a:headEnd/>
            <a:tailEnd/>
          </a:ln>
        </p:spPr>
        <p:txBody>
          <a:bodyPr anchor="b"/>
          <a:lstStyle/>
          <a:p>
            <a:pPr marL="53975" indent="-53975" eaLnBrk="0" hangingPunct="0">
              <a:defRPr/>
            </a:pPr>
            <a:r>
              <a:rPr lang="en-US" sz="4600" dirty="0">
                <a:latin typeface="+mn-lt"/>
                <a:cs typeface="+mn-cs"/>
              </a:rPr>
              <a:t>Available Curricula</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0" y="609600"/>
            <a:ext cx="8229600" cy="1143000"/>
          </a:xfrm>
        </p:spPr>
        <p:txBody>
          <a:bodyPr/>
          <a:lstStyle/>
          <a:p>
            <a:pPr algn="ctr"/>
            <a:r>
              <a:rPr lang="en-US" sz="4000" dirty="0" smtClean="0">
                <a:solidFill>
                  <a:schemeClr val="tx2"/>
                </a:solidFill>
                <a:latin typeface="Arial" pitchFamily="34" charset="0"/>
                <a:cs typeface="Arial" pitchFamily="34" charset="0"/>
              </a:rPr>
              <a:t>Peer-to-Peer Tobacco </a:t>
            </a:r>
            <a:br>
              <a:rPr lang="en-US" sz="4000" dirty="0" smtClean="0">
                <a:solidFill>
                  <a:schemeClr val="tx2"/>
                </a:solidFill>
                <a:latin typeface="Arial" pitchFamily="34" charset="0"/>
                <a:cs typeface="Arial" pitchFamily="34" charset="0"/>
              </a:rPr>
            </a:br>
            <a:r>
              <a:rPr lang="en-US" sz="4000" dirty="0" smtClean="0">
                <a:solidFill>
                  <a:schemeClr val="tx2"/>
                </a:solidFill>
                <a:latin typeface="Arial" pitchFamily="34" charset="0"/>
                <a:cs typeface="Arial" pitchFamily="34" charset="0"/>
              </a:rPr>
              <a:t>Dependence Recovery Program</a:t>
            </a:r>
          </a:p>
        </p:txBody>
      </p:sp>
      <p:sp>
        <p:nvSpPr>
          <p:cNvPr id="80899" name="Rectangle 3"/>
          <p:cNvSpPr>
            <a:spLocks noGrp="1" noChangeArrowheads="1"/>
          </p:cNvSpPr>
          <p:nvPr>
            <p:ph type="body" idx="4294967295"/>
          </p:nvPr>
        </p:nvSpPr>
        <p:spPr>
          <a:xfrm>
            <a:off x="762000" y="2057400"/>
            <a:ext cx="8915400" cy="4876800"/>
          </a:xfrm>
        </p:spPr>
        <p:txBody>
          <a:bodyPr rtlCol="0">
            <a:normAutofit/>
          </a:bodyPr>
          <a:lstStyle/>
          <a:p>
            <a:pPr marL="420624" indent="-384048" fontAlgn="auto">
              <a:spcAft>
                <a:spcPts val="0"/>
              </a:spcAft>
              <a:buFont typeface="Arial" pitchFamily="34" charset="0"/>
              <a:buChar char="•"/>
              <a:defRPr/>
            </a:pPr>
            <a:r>
              <a:rPr lang="en-US" sz="2800" dirty="0">
                <a:solidFill>
                  <a:schemeClr val="tx2"/>
                </a:solidFill>
                <a:cs typeface="Arial" pitchFamily="34" charset="0"/>
              </a:rPr>
              <a:t>S</a:t>
            </a:r>
            <a:r>
              <a:rPr lang="en-US" sz="2800" dirty="0" smtClean="0">
                <a:solidFill>
                  <a:schemeClr val="tx2"/>
                </a:solidFill>
                <a:cs typeface="Arial" pitchFamily="34" charset="0"/>
              </a:rPr>
              <a:t>ustainable train-the-trainer model</a:t>
            </a:r>
          </a:p>
          <a:p>
            <a:pPr marL="420624" indent="-384048" fontAlgn="auto">
              <a:spcAft>
                <a:spcPts val="0"/>
              </a:spcAft>
              <a:buFont typeface="Arial" pitchFamily="34" charset="0"/>
              <a:buChar char="•"/>
              <a:defRPr/>
            </a:pPr>
            <a:r>
              <a:rPr lang="en-US" sz="2800" dirty="0" smtClean="0">
                <a:solidFill>
                  <a:schemeClr val="tx2"/>
                </a:solidFill>
                <a:cs typeface="Arial" pitchFamily="34" charset="0"/>
              </a:rPr>
              <a:t>Active in 7 states</a:t>
            </a:r>
            <a:endParaRPr lang="en-US" sz="2800" dirty="0">
              <a:solidFill>
                <a:schemeClr val="tx2"/>
              </a:solidFill>
              <a:cs typeface="Arial" pitchFamily="34" charset="0"/>
            </a:endParaRPr>
          </a:p>
          <a:p>
            <a:pPr marL="420624" indent="-384048" fontAlgn="auto">
              <a:spcAft>
                <a:spcPts val="0"/>
              </a:spcAft>
              <a:buFont typeface="Arial" pitchFamily="34" charset="0"/>
              <a:buChar char="•"/>
              <a:defRPr/>
            </a:pPr>
            <a:r>
              <a:rPr lang="en-US" sz="2800" dirty="0" smtClean="0">
                <a:solidFill>
                  <a:schemeClr val="tx2"/>
                </a:solidFill>
                <a:cs typeface="Arial" pitchFamily="34" charset="0"/>
              </a:rPr>
              <a:t>Positive Social </a:t>
            </a:r>
            <a:r>
              <a:rPr lang="en-US" sz="2800" dirty="0">
                <a:solidFill>
                  <a:schemeClr val="tx2"/>
                </a:solidFill>
                <a:cs typeface="Arial" pitchFamily="34" charset="0"/>
              </a:rPr>
              <a:t>N</a:t>
            </a:r>
            <a:r>
              <a:rPr lang="en-US" sz="2800" dirty="0" smtClean="0">
                <a:solidFill>
                  <a:schemeClr val="tx2"/>
                </a:solidFill>
                <a:cs typeface="Arial" pitchFamily="34" charset="0"/>
              </a:rPr>
              <a:t>etworking</a:t>
            </a:r>
          </a:p>
          <a:p>
            <a:pPr marL="420624" indent="-384048" fontAlgn="auto">
              <a:spcAft>
                <a:spcPts val="0"/>
              </a:spcAft>
              <a:buFont typeface="Arial" pitchFamily="34" charset="0"/>
              <a:buChar char="•"/>
              <a:defRPr/>
            </a:pPr>
            <a:r>
              <a:rPr lang="en-US" sz="2800" dirty="0" smtClean="0">
                <a:solidFill>
                  <a:schemeClr val="tx2"/>
                </a:solidFill>
                <a:cs typeface="Arial" pitchFamily="34" charset="0"/>
              </a:rPr>
              <a:t>Education </a:t>
            </a:r>
            <a:r>
              <a:rPr lang="en-US" sz="2800" dirty="0">
                <a:solidFill>
                  <a:schemeClr val="tx2"/>
                </a:solidFill>
                <a:cs typeface="Arial" pitchFamily="34" charset="0"/>
              </a:rPr>
              <a:t>and Awareness Building</a:t>
            </a:r>
          </a:p>
          <a:p>
            <a:pPr marL="420624" indent="-384048" fontAlgn="auto">
              <a:spcAft>
                <a:spcPts val="0"/>
              </a:spcAft>
              <a:buFont typeface="Arial" pitchFamily="34" charset="0"/>
              <a:buChar char="•"/>
              <a:defRPr/>
            </a:pPr>
            <a:r>
              <a:rPr lang="en-US" sz="2800" dirty="0">
                <a:solidFill>
                  <a:schemeClr val="tx2"/>
                </a:solidFill>
                <a:cs typeface="Arial" pitchFamily="34" charset="0"/>
              </a:rPr>
              <a:t>One-on-One Motivational Interviews</a:t>
            </a:r>
          </a:p>
          <a:p>
            <a:pPr marL="420624" indent="-384048" fontAlgn="auto">
              <a:spcAft>
                <a:spcPts val="0"/>
              </a:spcAft>
              <a:buFont typeface="Arial" pitchFamily="34" charset="0"/>
              <a:buChar char="•"/>
              <a:defRPr/>
            </a:pPr>
            <a:r>
              <a:rPr lang="en-US" sz="2800" dirty="0">
                <a:solidFill>
                  <a:schemeClr val="tx2"/>
                </a:solidFill>
                <a:cs typeface="Arial" pitchFamily="34" charset="0"/>
              </a:rPr>
              <a:t>Tobacco Dependence Support Groups</a:t>
            </a:r>
          </a:p>
          <a:p>
            <a:pPr marL="0" indent="0" fontAlgn="auto">
              <a:spcAft>
                <a:spcPts val="0"/>
              </a:spcAft>
              <a:buFontTx/>
              <a:buNone/>
              <a:defRPr/>
            </a:pPr>
            <a:endParaRPr lang="en-US" dirty="0" smtClean="0"/>
          </a:p>
        </p:txBody>
      </p:sp>
      <p:sp>
        <p:nvSpPr>
          <p:cNvPr id="4" name="Text Box 4"/>
          <p:cNvSpPr txBox="1">
            <a:spLocks noChangeArrowheads="1"/>
          </p:cNvSpPr>
          <p:nvPr/>
        </p:nvSpPr>
        <p:spPr bwMode="auto">
          <a:xfrm>
            <a:off x="2498725" y="6357938"/>
            <a:ext cx="4403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200" dirty="0"/>
              <a:t>University of Colorado Denver Behavioral Health and Wellness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fontAlgn="auto">
              <a:spcAft>
                <a:spcPts val="0"/>
              </a:spcAft>
              <a:defRPr/>
            </a:pPr>
            <a:r>
              <a:rPr lang="en-US" dirty="0">
                <a:latin typeface="+mn-lt"/>
              </a:rPr>
              <a:t>AHRQ </a:t>
            </a:r>
            <a:r>
              <a:rPr lang="en-US" dirty="0" smtClean="0">
                <a:latin typeface="+mn-lt"/>
              </a:rPr>
              <a:t>Pocket Guide</a:t>
            </a:r>
            <a:endParaRPr lang="en-US" dirty="0">
              <a:latin typeface="+mn-lt"/>
            </a:endParaRPr>
          </a:p>
        </p:txBody>
      </p:sp>
      <p:sp>
        <p:nvSpPr>
          <p:cNvPr id="109571" name="Rectangle 3"/>
          <p:cNvSpPr>
            <a:spLocks noGrp="1" noChangeArrowheads="1"/>
          </p:cNvSpPr>
          <p:nvPr>
            <p:ph type="body" sz="half" idx="1"/>
          </p:nvPr>
        </p:nvSpPr>
        <p:spPr>
          <a:xfrm>
            <a:off x="457200" y="1600200"/>
            <a:ext cx="7772400" cy="2514600"/>
          </a:xfrm>
        </p:spPr>
        <p:txBody>
          <a:bodyPr/>
          <a:lstStyle/>
          <a:p>
            <a:r>
              <a:rPr lang="en-US" sz="2800" smtClean="0"/>
              <a:t>Worked closely with our partner, Tobacco Free Nurses</a:t>
            </a:r>
          </a:p>
          <a:p>
            <a:r>
              <a:rPr lang="en-US" sz="2800" smtClean="0"/>
              <a:t>Funded pocket guide for nurses, other professionals</a:t>
            </a:r>
          </a:p>
        </p:txBody>
      </p:sp>
      <p:graphicFrame>
        <p:nvGraphicFramePr>
          <p:cNvPr id="109572" name="Object 5"/>
          <p:cNvGraphicFramePr>
            <a:graphicFrameLocks noGrp="1" noChangeAspect="1"/>
          </p:cNvGraphicFramePr>
          <p:nvPr>
            <p:ph sz="half" idx="2"/>
          </p:nvPr>
        </p:nvGraphicFramePr>
        <p:xfrm>
          <a:off x="3733800" y="3581400"/>
          <a:ext cx="4724400" cy="2887663"/>
        </p:xfrm>
        <a:graphic>
          <a:graphicData uri="http://schemas.openxmlformats.org/presentationml/2006/ole">
            <mc:AlternateContent xmlns:mc="http://schemas.openxmlformats.org/markup-compatibility/2006">
              <mc:Choice xmlns:v="urn:schemas-microsoft-com:vml" Requires="v">
                <p:oleObj spid="_x0000_s109584" name="Acrobat Document" r:id="rId4" imgW="2914286" imgH="1781424" progId="AcroExch.Document.7">
                  <p:embed/>
                </p:oleObj>
              </mc:Choice>
              <mc:Fallback>
                <p:oleObj name="Acrobat Document" r:id="rId4" imgW="2914286" imgH="1781424" progId="AcroExch.Document.7">
                  <p:embed/>
                  <p:pic>
                    <p:nvPicPr>
                      <p:cNvPr id="0" name="Picture 1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581400"/>
                        <a:ext cx="4724400" cy="288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0"/>
          </p:nvPr>
        </p:nvSpPr>
        <p:spPr/>
        <p:txBody>
          <a:bodyPr/>
          <a:lstStyle/>
          <a:p>
            <a:pPr>
              <a:defRPr/>
            </a:pPr>
            <a:fld id="{429CA1A5-12BC-471D-B607-27C688F3A8A7}" type="slidenum">
              <a:rPr lang="en-US"/>
              <a:pPr>
                <a:defRPr/>
              </a:pPr>
              <a:t>73</a:t>
            </a:fld>
            <a:endParaRPr lang="en-US"/>
          </a:p>
        </p:txBody>
      </p:sp>
      <p:sp>
        <p:nvSpPr>
          <p:cNvPr id="6" name="TextBox 5"/>
          <p:cNvSpPr txBox="1"/>
          <p:nvPr/>
        </p:nvSpPr>
        <p:spPr>
          <a:xfrm>
            <a:off x="533400" y="5181600"/>
            <a:ext cx="2514600" cy="523220"/>
          </a:xfrm>
          <a:prstGeom prst="rect">
            <a:avLst/>
          </a:prstGeom>
          <a:solidFill>
            <a:schemeClr val="bg1"/>
          </a:solidFill>
        </p:spPr>
        <p:txBody>
          <a:bodyPr wrap="square" rtlCol="0">
            <a:spAutoFit/>
          </a:bodyPr>
          <a:lstStyle/>
          <a:p>
            <a:r>
              <a:rPr lang="en-US" sz="1400" dirty="0" smtClean="0"/>
              <a:t>http://www.ahrq.gov/clinic/tobacco/clinhlpsmksqt.htm</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 y="381000"/>
            <a:ext cx="8839200" cy="552450"/>
          </a:xfrm>
        </p:spPr>
        <p:txBody>
          <a:bodyPr>
            <a:noAutofit/>
          </a:bodyPr>
          <a:lstStyle/>
          <a:p>
            <a:pPr fontAlgn="auto">
              <a:spcAft>
                <a:spcPts val="0"/>
              </a:spcAft>
              <a:defRPr/>
            </a:pPr>
            <a:r>
              <a:rPr lang="en-US" sz="4000" dirty="0">
                <a:latin typeface="+mn-lt"/>
              </a:rPr>
              <a:t>Online Smoking Cessation Assistance</a:t>
            </a:r>
          </a:p>
        </p:txBody>
      </p:sp>
      <p:sp>
        <p:nvSpPr>
          <p:cNvPr id="108547" name="Footer Placeholder 3"/>
          <p:cNvSpPr>
            <a:spLocks noGrp="1"/>
          </p:cNvSpPr>
          <p:nvPr>
            <p:ph type="ftr" sz="quarter" idx="11"/>
          </p:nvPr>
        </p:nvSpPr>
        <p:spPr bwMode="auto">
          <a:noFill/>
          <a:ln>
            <a:miter lim="800000"/>
            <a:headEnd/>
            <a:tailEnd/>
          </a:ln>
        </p:spPr>
        <p:txBody>
          <a:bodyPr wrap="square" tIns="45720" numCol="1" anchorCtr="0" compatLnSpc="1">
            <a:prstTxWarp prst="textNoShape">
              <a:avLst/>
            </a:prstTxWarp>
          </a:bodyPr>
          <a:lstStyle/>
          <a:p>
            <a:r>
              <a:rPr lang="en-US" smtClean="0">
                <a:latin typeface="Arial" pitchFamily="34" charset="0"/>
              </a:rPr>
              <a:t>Smoking Cessation Leadership Center</a:t>
            </a:r>
          </a:p>
          <a:p>
            <a:endParaRPr lang="en-US" smtClean="0">
              <a:latin typeface="Arial" pitchFamily="34" charset="0"/>
            </a:endParaRPr>
          </a:p>
        </p:txBody>
      </p:sp>
      <p:sp>
        <p:nvSpPr>
          <p:cNvPr id="50179" name="Rectangle 3"/>
          <p:cNvSpPr>
            <a:spLocks noGrp="1" noChangeArrowheads="1"/>
          </p:cNvSpPr>
          <p:nvPr>
            <p:ph sz="quarter" idx="1"/>
          </p:nvPr>
        </p:nvSpPr>
        <p:spPr>
          <a:xfrm>
            <a:off x="612775" y="1600200"/>
            <a:ext cx="4721225" cy="4495800"/>
          </a:xfrm>
        </p:spPr>
        <p:txBody>
          <a:bodyPr>
            <a:normAutofit fontScale="92500" lnSpcReduction="20000"/>
          </a:bodyPr>
          <a:lstStyle/>
          <a:p>
            <a:pPr marL="420624" indent="-384048" fontAlgn="auto">
              <a:spcAft>
                <a:spcPts val="0"/>
              </a:spcAft>
              <a:buFont typeface="Wingdings 2"/>
              <a:buChar char=""/>
              <a:defRPr/>
            </a:pPr>
            <a:r>
              <a:rPr lang="en-US" dirty="0" smtClean="0"/>
              <a:t>Online </a:t>
            </a:r>
            <a:r>
              <a:rPr lang="en-US" dirty="0"/>
              <a:t>smoking cessation services </a:t>
            </a:r>
            <a:r>
              <a:rPr lang="en-US" dirty="0" smtClean="0"/>
              <a:t>for </a:t>
            </a:r>
            <a:r>
              <a:rPr lang="en-US" dirty="0"/>
              <a:t>smokers who prefer </a:t>
            </a:r>
            <a:r>
              <a:rPr lang="en-US" dirty="0" smtClean="0"/>
              <a:t>computers to phones</a:t>
            </a:r>
            <a:endParaRPr lang="en-US" dirty="0"/>
          </a:p>
          <a:p>
            <a:pPr marL="420624" indent="-384048" fontAlgn="auto">
              <a:spcAft>
                <a:spcPts val="0"/>
              </a:spcAft>
              <a:buFont typeface="Wingdings 2"/>
              <a:buChar char=""/>
              <a:defRPr/>
            </a:pPr>
            <a:r>
              <a:rPr lang="en-US" dirty="0" smtClean="0"/>
              <a:t>Anonymous, </a:t>
            </a:r>
            <a:r>
              <a:rPr lang="en-US" dirty="0"/>
              <a:t>as with </a:t>
            </a:r>
            <a:r>
              <a:rPr lang="en-US" dirty="0" smtClean="0"/>
              <a:t>phone </a:t>
            </a:r>
            <a:r>
              <a:rPr lang="en-US" dirty="0"/>
              <a:t>quitlines</a:t>
            </a:r>
          </a:p>
          <a:p>
            <a:pPr marL="420624" indent="-384048" fontAlgn="auto">
              <a:spcAft>
                <a:spcPts val="0"/>
              </a:spcAft>
              <a:buFont typeface="Wingdings 2"/>
              <a:buChar char=""/>
              <a:defRPr/>
            </a:pPr>
            <a:r>
              <a:rPr lang="en-US" dirty="0"/>
              <a:t>Early studies show </a:t>
            </a:r>
            <a:r>
              <a:rPr lang="en-US" dirty="0" smtClean="0"/>
              <a:t>promising efficacy</a:t>
            </a:r>
            <a:endParaRPr lang="en-US" dirty="0"/>
          </a:p>
          <a:p>
            <a:pPr marL="722376" lvl="1" indent="-274320" fontAlgn="auto">
              <a:spcAft>
                <a:spcPts val="0"/>
              </a:spcAft>
              <a:buFont typeface="Wingdings 2"/>
              <a:buChar char=""/>
              <a:defRPr/>
            </a:pPr>
            <a:r>
              <a:rPr lang="en-US" dirty="0">
                <a:solidFill>
                  <a:srgbClr val="FFFF00"/>
                </a:solidFill>
              </a:rPr>
              <a:t>www.quitnet.com</a:t>
            </a:r>
          </a:p>
          <a:p>
            <a:pPr marL="722376" lvl="1" indent="-274320" fontAlgn="auto">
              <a:spcAft>
                <a:spcPts val="0"/>
              </a:spcAft>
              <a:buFont typeface="Wingdings 2"/>
              <a:buChar char=""/>
              <a:defRPr/>
            </a:pPr>
            <a:r>
              <a:rPr lang="en-US" dirty="0" smtClean="0">
                <a:solidFill>
                  <a:srgbClr val="FFFF00"/>
                </a:solidFill>
              </a:rPr>
              <a:t>www.smokefree.gov</a:t>
            </a:r>
            <a:endParaRPr lang="en-US" dirty="0">
              <a:solidFill>
                <a:srgbClr val="FFFF00"/>
              </a:solidFill>
            </a:endParaRPr>
          </a:p>
          <a:p>
            <a:pPr marL="722376" lvl="1" indent="-274320" fontAlgn="auto">
              <a:spcAft>
                <a:spcPts val="0"/>
              </a:spcAft>
              <a:buFont typeface="Wingdings 2"/>
              <a:buChar char=""/>
              <a:defRPr/>
            </a:pPr>
            <a:r>
              <a:rPr lang="en-US" dirty="0" smtClean="0">
                <a:solidFill>
                  <a:srgbClr val="FFFF00"/>
                </a:solidFill>
              </a:rPr>
              <a:t>www.becomeanex.org </a:t>
            </a:r>
            <a:endParaRPr lang="en-US" dirty="0">
              <a:solidFill>
                <a:srgbClr val="FFFF00"/>
              </a:solidFill>
            </a:endParaRPr>
          </a:p>
          <a:p>
            <a:pPr marL="420624" indent="-384048" fontAlgn="auto">
              <a:spcAft>
                <a:spcPts val="0"/>
              </a:spcAft>
              <a:buFont typeface="Wingdings 2"/>
              <a:buChar char=""/>
              <a:defRPr/>
            </a:pPr>
            <a:endParaRPr lang="en-US" dirty="0"/>
          </a:p>
        </p:txBody>
      </p:sp>
      <p:pic>
        <p:nvPicPr>
          <p:cNvPr id="5" name="Picture 4"/>
          <p:cNvPicPr/>
          <p:nvPr/>
        </p:nvPicPr>
        <p:blipFill>
          <a:blip r:embed="rId3" cstate="print"/>
          <a:srcRect l="21155" t="17843" r="22194" b="9854"/>
          <a:stretch>
            <a:fillRect/>
          </a:stretch>
        </p:blipFill>
        <p:spPr bwMode="auto">
          <a:xfrm>
            <a:off x="5486400" y="2209800"/>
            <a:ext cx="3363913" cy="2684463"/>
          </a:xfrm>
          <a:prstGeom prst="rect">
            <a:avLst/>
          </a:prstGeom>
          <a:ln>
            <a:noFill/>
          </a:ln>
          <a:effectLst>
            <a:outerShdw blurRad="292100" dist="139700" dir="2700000" algn="tl" rotWithShape="0">
              <a:srgbClr val="333333">
                <a:alpha val="65000"/>
              </a:srgbClr>
            </a:outerShdw>
          </a:effectLst>
        </p:spPr>
      </p:pic>
      <p:sp>
        <p:nvSpPr>
          <p:cNvPr id="108550" name="Rectangle 5"/>
          <p:cNvSpPr>
            <a:spLocks noChangeArrowheads="1"/>
          </p:cNvSpPr>
          <p:nvPr/>
        </p:nvSpPr>
        <p:spPr bwMode="auto">
          <a:xfrm>
            <a:off x="6011863" y="5029200"/>
            <a:ext cx="2522537" cy="369888"/>
          </a:xfrm>
          <a:prstGeom prst="rect">
            <a:avLst/>
          </a:prstGeom>
          <a:noFill/>
          <a:ln w="9525">
            <a:noFill/>
            <a:miter lim="800000"/>
            <a:headEnd/>
            <a:tailEnd/>
          </a:ln>
        </p:spPr>
        <p:txBody>
          <a:bodyPr wrap="none">
            <a:spAutoFit/>
          </a:bodyPr>
          <a:lstStyle/>
          <a:p>
            <a:pPr eaLnBrk="0" hangingPunct="0"/>
            <a:r>
              <a:rPr lang="en-US">
                <a:solidFill>
                  <a:srgbClr val="FF0000"/>
                </a:solidFill>
              </a:rPr>
              <a:t>www.becomeanex.org</a:t>
            </a:r>
            <a:r>
              <a:rPr lang="en-US"/>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0"/>
            <a:ext cx="7467600" cy="914400"/>
          </a:xfrm>
        </p:spPr>
        <p:txBody>
          <a:bodyPr>
            <a:normAutofit/>
          </a:bodyPr>
          <a:lstStyle/>
          <a:p>
            <a:pPr fontAlgn="auto">
              <a:spcAft>
                <a:spcPts val="0"/>
              </a:spcAft>
              <a:defRPr/>
            </a:pPr>
            <a:r>
              <a:rPr lang="en-US" sz="4400" dirty="0" smtClean="0">
                <a:latin typeface="+mn-lt"/>
              </a:rPr>
              <a:t>Free </a:t>
            </a:r>
            <a:r>
              <a:rPr lang="en-US" sz="4400" dirty="0">
                <a:latin typeface="+mn-lt"/>
              </a:rPr>
              <a:t>Webinars</a:t>
            </a:r>
          </a:p>
        </p:txBody>
      </p:sp>
      <p:sp>
        <p:nvSpPr>
          <p:cNvPr id="60419" name="Rectangle 3"/>
          <p:cNvSpPr>
            <a:spLocks noGrp="1" noChangeArrowheads="1"/>
          </p:cNvSpPr>
          <p:nvPr>
            <p:ph idx="1"/>
          </p:nvPr>
        </p:nvSpPr>
        <p:spPr>
          <a:xfrm>
            <a:off x="-152400" y="990600"/>
            <a:ext cx="7924800" cy="5562600"/>
          </a:xfrm>
        </p:spPr>
        <p:txBody>
          <a:bodyPr>
            <a:normAutofit fontScale="85000" lnSpcReduction="20000"/>
          </a:bodyPr>
          <a:lstStyle/>
          <a:p>
            <a:pPr marL="1371600" lvl="2" indent="-457200" fontAlgn="auto">
              <a:lnSpc>
                <a:spcPct val="80000"/>
              </a:lnSpc>
              <a:spcAft>
                <a:spcPts val="0"/>
              </a:spcAft>
              <a:buFont typeface="+mj-lt"/>
              <a:buAutoNum type="arabicPeriod"/>
              <a:defRPr/>
            </a:pPr>
            <a:r>
              <a:rPr lang="en-US" sz="2000" i="1" dirty="0" smtClean="0"/>
              <a:t> Smoking </a:t>
            </a:r>
            <a:r>
              <a:rPr lang="en-US" sz="2000" i="1" dirty="0"/>
              <a:t>Cessation </a:t>
            </a:r>
            <a:r>
              <a:rPr lang="en-US" sz="2000" i="1" dirty="0" smtClean="0"/>
              <a:t>101</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80000"/>
              </a:lnSpc>
              <a:spcAft>
                <a:spcPts val="0"/>
              </a:spcAft>
              <a:buFont typeface="+mj-lt"/>
              <a:buAutoNum type="arabicPeriod"/>
              <a:defRPr/>
            </a:pPr>
            <a:r>
              <a:rPr lang="en-US" sz="2000" i="1" dirty="0" smtClean="0"/>
              <a:t> Mental </a:t>
            </a:r>
            <a:r>
              <a:rPr lang="en-US" sz="2000" i="1" dirty="0"/>
              <a:t>Health and Smoking </a:t>
            </a:r>
            <a:r>
              <a:rPr lang="en-US" sz="2000" i="1" dirty="0" smtClean="0"/>
              <a:t>Cessation</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170000"/>
              </a:lnSpc>
              <a:spcAft>
                <a:spcPts val="0"/>
              </a:spcAft>
              <a:buFont typeface="+mj-lt"/>
              <a:buAutoNum type="arabicPeriod"/>
              <a:defRPr/>
            </a:pPr>
            <a:r>
              <a:rPr lang="en-US" sz="2000" i="1" dirty="0" smtClean="0"/>
              <a:t> Rx </a:t>
            </a:r>
            <a:r>
              <a:rPr lang="en-US" sz="2000" i="1" dirty="0"/>
              <a:t>for Change: Assisting Mental Health Consumers </a:t>
            </a:r>
            <a:r>
              <a:rPr lang="en-US" sz="2000" i="1" dirty="0" smtClean="0"/>
              <a:t>with Tobacco </a:t>
            </a:r>
            <a:r>
              <a:rPr lang="en-US" sz="2000" i="1" dirty="0"/>
              <a:t>Cessation Webinar </a:t>
            </a:r>
            <a:r>
              <a:rPr lang="en-US" sz="2000" i="1" dirty="0" smtClean="0"/>
              <a:t>Training</a:t>
            </a:r>
          </a:p>
          <a:p>
            <a:pPr marL="1371600" lvl="2" indent="-457200" fontAlgn="auto">
              <a:lnSpc>
                <a:spcPct val="80000"/>
              </a:lnSpc>
              <a:spcAft>
                <a:spcPts val="0"/>
              </a:spcAft>
              <a:buFont typeface="+mj-lt"/>
              <a:buAutoNum type="arabicPeriod"/>
              <a:defRPr/>
            </a:pPr>
            <a:endParaRPr lang="en-US" sz="2000" i="1" dirty="0" smtClean="0"/>
          </a:p>
          <a:p>
            <a:pPr marL="1371600" lvl="2" indent="-457200" fontAlgn="auto">
              <a:lnSpc>
                <a:spcPct val="80000"/>
              </a:lnSpc>
              <a:spcAft>
                <a:spcPts val="0"/>
              </a:spcAft>
              <a:buFont typeface="+mj-lt"/>
              <a:buAutoNum type="arabicPeriod"/>
              <a:defRPr/>
            </a:pPr>
            <a:r>
              <a:rPr lang="en-US" sz="2000" i="1" dirty="0" smtClean="0"/>
              <a:t>Substance Abuse </a:t>
            </a:r>
            <a:r>
              <a:rPr lang="en-US" sz="2000" i="1" dirty="0"/>
              <a:t>and Smoking </a:t>
            </a:r>
            <a:r>
              <a:rPr lang="en-US" sz="2000" i="1" dirty="0" smtClean="0"/>
              <a:t>Cessation</a:t>
            </a:r>
          </a:p>
          <a:p>
            <a:pPr marL="1371600" lvl="2" indent="-457200" fontAlgn="auto">
              <a:lnSpc>
                <a:spcPct val="80000"/>
              </a:lnSpc>
              <a:spcAft>
                <a:spcPts val="0"/>
              </a:spcAft>
              <a:buFont typeface="+mj-lt"/>
              <a:buAutoNum type="arabicPeriod"/>
              <a:defRPr/>
            </a:pPr>
            <a:endParaRPr lang="en-US" sz="2000" dirty="0"/>
          </a:p>
          <a:p>
            <a:pPr marL="1371600" lvl="2" indent="-457200" fontAlgn="auto">
              <a:lnSpc>
                <a:spcPct val="80000"/>
              </a:lnSpc>
              <a:spcAft>
                <a:spcPts val="0"/>
              </a:spcAft>
              <a:buFont typeface="+mj-lt"/>
              <a:buAutoNum type="arabicPeriod"/>
              <a:defRPr/>
            </a:pPr>
            <a:r>
              <a:rPr lang="en-US" sz="2000" i="1" dirty="0"/>
              <a:t>Youth and Smoking </a:t>
            </a:r>
            <a:r>
              <a:rPr lang="en-US" sz="2000" i="1" dirty="0" smtClean="0"/>
              <a:t>Cessation</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80000"/>
              </a:lnSpc>
              <a:spcAft>
                <a:spcPts val="0"/>
              </a:spcAft>
              <a:buFont typeface="+mj-lt"/>
              <a:buAutoNum type="arabicPeriod"/>
              <a:defRPr/>
            </a:pPr>
            <a:r>
              <a:rPr lang="en-US" sz="2000" i="1" dirty="0"/>
              <a:t>Ask the </a:t>
            </a:r>
            <a:r>
              <a:rPr lang="en-US" sz="2000" i="1" dirty="0" smtClean="0"/>
              <a:t>Counselor</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80000"/>
              </a:lnSpc>
              <a:spcAft>
                <a:spcPts val="0"/>
              </a:spcAft>
              <a:buFont typeface="+mj-lt"/>
              <a:buAutoNum type="arabicPeriod"/>
              <a:defRPr/>
            </a:pPr>
            <a:r>
              <a:rPr lang="en-US" sz="2000" i="1" dirty="0"/>
              <a:t>Addressing Tobacco in Co-Occurring </a:t>
            </a:r>
            <a:r>
              <a:rPr lang="en-US" sz="2000" i="1" dirty="0" smtClean="0"/>
              <a:t>Conditions</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80000"/>
              </a:lnSpc>
              <a:spcAft>
                <a:spcPts val="0"/>
              </a:spcAft>
              <a:buFont typeface="+mj-lt"/>
              <a:buAutoNum type="arabicPeriod"/>
              <a:defRPr/>
            </a:pPr>
            <a:r>
              <a:rPr lang="en-US" sz="2000" i="1" dirty="0"/>
              <a:t>Destination Tobacco-Free </a:t>
            </a:r>
            <a:r>
              <a:rPr lang="en-US" sz="2000" i="1" dirty="0" smtClean="0"/>
              <a:t>Toolkit</a:t>
            </a:r>
          </a:p>
          <a:p>
            <a:pPr marL="1371600" lvl="2" indent="-457200" fontAlgn="auto">
              <a:lnSpc>
                <a:spcPct val="80000"/>
              </a:lnSpc>
              <a:spcAft>
                <a:spcPts val="0"/>
              </a:spcAft>
              <a:buFont typeface="+mj-lt"/>
              <a:buAutoNum type="arabicPeriod"/>
              <a:defRPr/>
            </a:pPr>
            <a:endParaRPr lang="en-US" sz="2000" i="1" dirty="0"/>
          </a:p>
          <a:p>
            <a:pPr marL="1371600" lvl="2" indent="-457200" fontAlgn="auto">
              <a:lnSpc>
                <a:spcPct val="80000"/>
              </a:lnSpc>
              <a:spcAft>
                <a:spcPts val="0"/>
              </a:spcAft>
              <a:buFont typeface="+mj-lt"/>
              <a:buAutoNum type="arabicPeriod"/>
              <a:defRPr/>
            </a:pPr>
            <a:r>
              <a:rPr lang="en-US" sz="2000" i="1" dirty="0" smtClean="0"/>
              <a:t>Building </a:t>
            </a:r>
            <a:r>
              <a:rPr lang="en-US" sz="2000" i="1" dirty="0"/>
              <a:t>Staff Buy-In for Tobacco-Free </a:t>
            </a:r>
            <a:r>
              <a:rPr lang="en-US" sz="2000" i="1" dirty="0" smtClean="0"/>
              <a:t>Policies</a:t>
            </a:r>
          </a:p>
          <a:p>
            <a:pPr marL="1371600" lvl="2" indent="-457200" fontAlgn="auto">
              <a:lnSpc>
                <a:spcPct val="80000"/>
              </a:lnSpc>
              <a:spcAft>
                <a:spcPts val="0"/>
              </a:spcAft>
              <a:buFont typeface="+mj-lt"/>
              <a:buAutoNum type="arabicPeriod"/>
              <a:defRPr/>
            </a:pPr>
            <a:endParaRPr lang="en-US" sz="2000" i="1" dirty="0"/>
          </a:p>
          <a:p>
            <a:pPr marL="1069975" lvl="2" indent="-155575" fontAlgn="auto">
              <a:lnSpc>
                <a:spcPct val="120000"/>
              </a:lnSpc>
              <a:spcAft>
                <a:spcPts val="0"/>
              </a:spcAft>
              <a:buFontTx/>
              <a:buNone/>
              <a:defRPr/>
            </a:pPr>
            <a:r>
              <a:rPr lang="en-US" sz="1800" b="1" i="1" dirty="0" smtClean="0">
                <a:solidFill>
                  <a:srgbClr val="00FF00"/>
                </a:solidFill>
              </a:rPr>
              <a:t>…24. UPCOMING:  </a:t>
            </a:r>
            <a:r>
              <a:rPr lang="en-US" sz="1800" b="1" i="1" dirty="0" smtClean="0">
                <a:solidFill>
                  <a:srgbClr val="FFFF99"/>
                </a:solidFill>
              </a:rPr>
              <a:t>Practical Applications of the New Joint Commission Tobacco Standards – Opportunities for Tobacco Specialists and Hospital Administrators  </a:t>
            </a:r>
            <a:r>
              <a:rPr lang="en-US" sz="1800" b="1" i="1" dirty="0" smtClean="0">
                <a:solidFill>
                  <a:srgbClr val="00FF00"/>
                </a:solidFill>
              </a:rPr>
              <a:t>-- May 14, 2012, 1pm Eastern Time</a:t>
            </a:r>
          </a:p>
          <a:p>
            <a:pPr marL="1069975" lvl="2" indent="-155575" fontAlgn="auto">
              <a:lnSpc>
                <a:spcPct val="80000"/>
              </a:lnSpc>
              <a:spcAft>
                <a:spcPts val="0"/>
              </a:spcAft>
              <a:buFontTx/>
              <a:buNone/>
              <a:defRPr/>
            </a:pPr>
            <a:endParaRPr lang="en-US" sz="1800" dirty="0"/>
          </a:p>
        </p:txBody>
      </p:sp>
      <p:sp>
        <p:nvSpPr>
          <p:cNvPr id="4" name="Slide Number Placeholder 3"/>
          <p:cNvSpPr>
            <a:spLocks noGrp="1"/>
          </p:cNvSpPr>
          <p:nvPr>
            <p:ph type="sldNum" sz="quarter" idx="12"/>
          </p:nvPr>
        </p:nvSpPr>
        <p:spPr/>
        <p:txBody>
          <a:bodyPr/>
          <a:lstStyle/>
          <a:p>
            <a:pPr>
              <a:defRPr/>
            </a:pPr>
            <a:fld id="{2E44205F-E4E4-4EAA-B9E7-EFAD2ABFDD13}" type="slidenum">
              <a:rPr lang="en-US"/>
              <a:pPr>
                <a:defRPr/>
              </a:pPr>
              <a:t>75</a:t>
            </a:fld>
            <a:endParaRPr lang="en-US"/>
          </a:p>
        </p:txBody>
      </p:sp>
      <p:pic>
        <p:nvPicPr>
          <p:cNvPr id="112645" name="Picture 4" descr="webinar2.bmp"/>
          <p:cNvPicPr>
            <a:picLocks noChangeAspect="1"/>
          </p:cNvPicPr>
          <p:nvPr/>
        </p:nvPicPr>
        <p:blipFill>
          <a:blip r:embed="rId3" cstate="print"/>
          <a:srcRect/>
          <a:stretch>
            <a:fillRect/>
          </a:stretch>
        </p:blipFill>
        <p:spPr bwMode="auto">
          <a:xfrm>
            <a:off x="7086600" y="2895600"/>
            <a:ext cx="1600200" cy="127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p:txBody>
          <a:bodyPr/>
          <a:lstStyle/>
          <a:p>
            <a:pPr>
              <a:defRPr/>
            </a:pPr>
            <a:fld id="{EDE77C7A-74F7-4A84-A60A-EA0B6E18D65A}" type="slidenum">
              <a:rPr lang="en-US"/>
              <a:pPr>
                <a:defRPr/>
              </a:pPr>
              <a:t>76</a:t>
            </a:fld>
            <a:endParaRPr lang="en-US"/>
          </a:p>
        </p:txBody>
      </p:sp>
      <p:sp>
        <p:nvSpPr>
          <p:cNvPr id="100355" name="Rectangle 3"/>
          <p:cNvSpPr>
            <a:spLocks noGrp="1" noChangeArrowheads="1"/>
          </p:cNvSpPr>
          <p:nvPr>
            <p:ph idx="4294967295"/>
          </p:nvPr>
        </p:nvSpPr>
        <p:spPr>
          <a:xfrm>
            <a:off x="304800" y="2840037"/>
            <a:ext cx="8229600" cy="3255963"/>
          </a:xfrm>
        </p:spPr>
        <p:txBody>
          <a:bodyPr/>
          <a:lstStyle/>
          <a:p>
            <a:pPr marL="292100" indent="-292100">
              <a:lnSpc>
                <a:spcPct val="90000"/>
              </a:lnSpc>
            </a:pPr>
            <a:r>
              <a:rPr lang="en-US" sz="2800" dirty="0" smtClean="0"/>
              <a:t>Incentivize 100 grantees with $1,000 honorarium</a:t>
            </a:r>
          </a:p>
          <a:p>
            <a:pPr marL="292100" indent="-292100">
              <a:lnSpc>
                <a:spcPct val="90000"/>
              </a:lnSpc>
            </a:pPr>
            <a:r>
              <a:rPr lang="en-US" sz="2800" dirty="0" smtClean="0"/>
              <a:t>Participants incorporate smoking cessation activity</a:t>
            </a:r>
          </a:p>
          <a:p>
            <a:pPr marL="292100" indent="-292100">
              <a:lnSpc>
                <a:spcPct val="90000"/>
              </a:lnSpc>
            </a:pPr>
            <a:r>
              <a:rPr lang="en-US" sz="2800" dirty="0" smtClean="0"/>
              <a:t>Free technical assistance to all 1500 grantees - Access to free resources, webinars</a:t>
            </a:r>
          </a:p>
          <a:p>
            <a:pPr marL="292100" indent="-292100">
              <a:lnSpc>
                <a:spcPct val="90000"/>
              </a:lnSpc>
            </a:pPr>
            <a:r>
              <a:rPr lang="en-US" sz="2800" dirty="0" smtClean="0"/>
              <a:t>2 phases completed; some FQHCs</a:t>
            </a:r>
          </a:p>
          <a:p>
            <a:pPr marL="292100" indent="-292100">
              <a:lnSpc>
                <a:spcPct val="90000"/>
              </a:lnSpc>
            </a:pPr>
            <a:r>
              <a:rPr lang="en-US" sz="2800" dirty="0" smtClean="0"/>
              <a:t>Replication in LA County</a:t>
            </a:r>
          </a:p>
        </p:txBody>
      </p:sp>
      <p:sp>
        <p:nvSpPr>
          <p:cNvPr id="100356" name="Text Box 3"/>
          <p:cNvSpPr txBox="1">
            <a:spLocks noChangeArrowheads="1"/>
          </p:cNvSpPr>
          <p:nvPr/>
        </p:nvSpPr>
        <p:spPr bwMode="auto">
          <a:xfrm>
            <a:off x="1981200" y="441325"/>
            <a:ext cx="6934200" cy="1938992"/>
          </a:xfrm>
          <a:prstGeom prst="rect">
            <a:avLst/>
          </a:prstGeom>
          <a:noFill/>
          <a:ln w="9525">
            <a:noFill/>
            <a:miter lim="800000"/>
            <a:headEnd/>
            <a:tailEnd/>
          </a:ln>
        </p:spPr>
        <p:txBody>
          <a:bodyPr>
            <a:spAutoFit/>
          </a:bodyPr>
          <a:lstStyle/>
          <a:p>
            <a:pPr algn="ctr" eaLnBrk="0" hangingPunct="0">
              <a:spcBef>
                <a:spcPct val="50000"/>
              </a:spcBef>
            </a:pPr>
            <a:r>
              <a:rPr lang="en-US" sz="4000" dirty="0" smtClean="0"/>
              <a:t>SAMHSA 100 National </a:t>
            </a:r>
            <a:r>
              <a:rPr lang="en-US" sz="4000" dirty="0"/>
              <a:t>Pioneers for Smoking Cessation Campaign</a:t>
            </a:r>
          </a:p>
        </p:txBody>
      </p:sp>
      <p:pic>
        <p:nvPicPr>
          <p:cNvPr id="100357" name="Picture 4" descr="samhsa"/>
          <p:cNvPicPr>
            <a:picLocks noChangeAspect="1" noChangeArrowheads="1"/>
          </p:cNvPicPr>
          <p:nvPr/>
        </p:nvPicPr>
        <p:blipFill>
          <a:blip r:embed="rId3" cstate="print"/>
          <a:srcRect/>
          <a:stretch>
            <a:fillRect/>
          </a:stretch>
        </p:blipFill>
        <p:spPr bwMode="auto">
          <a:xfrm>
            <a:off x="304800" y="228600"/>
            <a:ext cx="1503363" cy="1657350"/>
          </a:xfrm>
          <a:prstGeom prst="rect">
            <a:avLst/>
          </a:prstGeom>
          <a:noFill/>
          <a:ln w="15875" algn="in">
            <a:solidFill>
              <a:srgbClr val="00004C"/>
            </a:solid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pPr fontAlgn="auto">
              <a:spcAft>
                <a:spcPts val="0"/>
              </a:spcAft>
              <a:defRPr/>
            </a:pPr>
            <a:r>
              <a:rPr lang="en-US" dirty="0" smtClean="0">
                <a:latin typeface="+mn-lt"/>
              </a:rPr>
              <a:t>Networking Opportunities</a:t>
            </a:r>
            <a:endParaRPr lang="en-US" dirty="0">
              <a:latin typeface="+mn-lt"/>
            </a:endParaRPr>
          </a:p>
        </p:txBody>
      </p:sp>
      <p:sp>
        <p:nvSpPr>
          <p:cNvPr id="113667" name="Rectangle 3"/>
          <p:cNvSpPr>
            <a:spLocks noGrp="1" noChangeArrowheads="1"/>
          </p:cNvSpPr>
          <p:nvPr>
            <p:ph idx="1"/>
          </p:nvPr>
        </p:nvSpPr>
        <p:spPr>
          <a:xfrm>
            <a:off x="457200" y="1600200"/>
            <a:ext cx="8077200" cy="4525963"/>
          </a:xfrm>
        </p:spPr>
        <p:txBody>
          <a:bodyPr/>
          <a:lstStyle/>
          <a:p>
            <a:r>
              <a:rPr lang="en-US" sz="3300" dirty="0" smtClean="0"/>
              <a:t>Foster connection and communication</a:t>
            </a:r>
          </a:p>
          <a:p>
            <a:pPr lvl="1"/>
            <a:r>
              <a:rPr lang="en-US" sz="3200" b="1" dirty="0" smtClean="0">
                <a:solidFill>
                  <a:srgbClr val="FFFF99"/>
                </a:solidFill>
                <a:latin typeface="Rockwell" pitchFamily="18" charset="0"/>
              </a:rPr>
              <a:t>100Pioneers@listsrv.ucsf.edu</a:t>
            </a:r>
            <a:endParaRPr lang="en-US" sz="3200" dirty="0" smtClean="0">
              <a:latin typeface="Rockwell" pitchFamily="18" charset="0"/>
            </a:endParaRPr>
          </a:p>
          <a:p>
            <a:r>
              <a:rPr lang="en-US" sz="3300" dirty="0" smtClean="0"/>
              <a:t>Free, customized technical assistance</a:t>
            </a:r>
          </a:p>
          <a:p>
            <a:pPr lvl="1"/>
            <a:r>
              <a:rPr lang="en-US" sz="3400" b="1" dirty="0" smtClean="0">
                <a:solidFill>
                  <a:srgbClr val="FFFF99"/>
                </a:solidFill>
                <a:latin typeface="Rockwell" pitchFamily="18" charset="0"/>
              </a:rPr>
              <a:t>877-509-3786</a:t>
            </a:r>
            <a:r>
              <a:rPr lang="en-US" sz="3400" dirty="0" smtClean="0"/>
              <a:t> </a:t>
            </a:r>
          </a:p>
          <a:p>
            <a:r>
              <a:rPr lang="en-US" sz="3300" dirty="0" smtClean="0"/>
              <a:t>Sign up for Communiqué e-newsletter</a:t>
            </a:r>
          </a:p>
        </p:txBody>
      </p:sp>
      <p:sp>
        <p:nvSpPr>
          <p:cNvPr id="4" name="Slide Number Placeholder 3"/>
          <p:cNvSpPr>
            <a:spLocks noGrp="1"/>
          </p:cNvSpPr>
          <p:nvPr>
            <p:ph type="sldNum" sz="quarter" idx="12"/>
          </p:nvPr>
        </p:nvSpPr>
        <p:spPr/>
        <p:txBody>
          <a:bodyPr/>
          <a:lstStyle/>
          <a:p>
            <a:pPr>
              <a:defRPr/>
            </a:pPr>
            <a:fld id="{265CB48C-4311-420E-8E19-B2522A6D7C2B}" type="slidenum">
              <a:rPr lang="en-US"/>
              <a:pPr>
                <a:defRPr/>
              </a:pPr>
              <a:t>77</a:t>
            </a:fld>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pPr fontAlgn="auto">
              <a:spcAft>
                <a:spcPts val="0"/>
              </a:spcAft>
              <a:defRPr/>
            </a:pPr>
            <a:r>
              <a:rPr lang="en-US" dirty="0">
                <a:latin typeface="+mn-lt"/>
              </a:rPr>
              <a:t>What You Can Do Now</a:t>
            </a:r>
          </a:p>
        </p:txBody>
      </p:sp>
      <p:sp>
        <p:nvSpPr>
          <p:cNvPr id="115715" name="Rectangle 3"/>
          <p:cNvSpPr>
            <a:spLocks noGrp="1" noChangeArrowheads="1"/>
          </p:cNvSpPr>
          <p:nvPr>
            <p:ph idx="1"/>
          </p:nvPr>
        </p:nvSpPr>
        <p:spPr/>
        <p:txBody>
          <a:bodyPr/>
          <a:lstStyle/>
          <a:p>
            <a:pPr>
              <a:lnSpc>
                <a:spcPct val="90000"/>
              </a:lnSpc>
            </a:pPr>
            <a:r>
              <a:rPr lang="en-US" sz="2800" dirty="0" smtClean="0"/>
              <a:t>Refer 1-800-QUIT NOW</a:t>
            </a:r>
          </a:p>
          <a:p>
            <a:pPr>
              <a:lnSpc>
                <a:spcPct val="90000"/>
              </a:lnSpc>
            </a:pPr>
            <a:r>
              <a:rPr lang="en-US" sz="2800" dirty="0" smtClean="0"/>
              <a:t>Encourage smoking cessation activities </a:t>
            </a:r>
          </a:p>
          <a:p>
            <a:pPr>
              <a:lnSpc>
                <a:spcPct val="90000"/>
              </a:lnSpc>
            </a:pPr>
            <a:r>
              <a:rPr lang="en-US" sz="2800" dirty="0" smtClean="0"/>
              <a:t>Use available tools and curricula</a:t>
            </a:r>
          </a:p>
          <a:p>
            <a:pPr>
              <a:lnSpc>
                <a:spcPct val="90000"/>
              </a:lnSpc>
            </a:pPr>
            <a:r>
              <a:rPr lang="en-US" sz="2800" dirty="0" smtClean="0"/>
              <a:t>Join SCLC webinars</a:t>
            </a:r>
          </a:p>
          <a:p>
            <a:pPr>
              <a:lnSpc>
                <a:spcPct val="90000"/>
              </a:lnSpc>
            </a:pPr>
            <a:r>
              <a:rPr lang="en-US" sz="2800" dirty="0" smtClean="0"/>
              <a:t>Launch your own performance partnership</a:t>
            </a:r>
          </a:p>
          <a:p>
            <a:pPr>
              <a:lnSpc>
                <a:spcPct val="90000"/>
              </a:lnSpc>
            </a:pPr>
            <a:endParaRPr lang="en-US" sz="2800" dirty="0" smtClean="0"/>
          </a:p>
        </p:txBody>
      </p:sp>
      <p:sp>
        <p:nvSpPr>
          <p:cNvPr id="4" name="Slide Number Placeholder 3"/>
          <p:cNvSpPr>
            <a:spLocks noGrp="1"/>
          </p:cNvSpPr>
          <p:nvPr>
            <p:ph type="sldNum" sz="quarter" idx="12"/>
          </p:nvPr>
        </p:nvSpPr>
        <p:spPr/>
        <p:txBody>
          <a:bodyPr/>
          <a:lstStyle/>
          <a:p>
            <a:pPr>
              <a:defRPr/>
            </a:pPr>
            <a:fld id="{F66D4276-589E-45D6-A465-0E1264C44EB5}" type="slidenum">
              <a:rPr lang="en-US"/>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pPr fontAlgn="auto">
              <a:spcAft>
                <a:spcPts val="0"/>
              </a:spcAft>
              <a:defRPr/>
            </a:pPr>
            <a:r>
              <a:rPr lang="en-US" dirty="0" smtClean="0">
                <a:latin typeface="+mn-lt"/>
              </a:rPr>
              <a:t>HHS is on board!</a:t>
            </a:r>
            <a:endParaRPr lang="en-US" dirty="0">
              <a:latin typeface="+mn-lt"/>
            </a:endParaRPr>
          </a:p>
        </p:txBody>
      </p:sp>
      <p:sp>
        <p:nvSpPr>
          <p:cNvPr id="116739" name="Rectangle 3"/>
          <p:cNvSpPr>
            <a:spLocks noGrp="1" noChangeArrowheads="1"/>
          </p:cNvSpPr>
          <p:nvPr>
            <p:ph idx="1"/>
          </p:nvPr>
        </p:nvSpPr>
        <p:spPr/>
        <p:txBody>
          <a:bodyPr/>
          <a:lstStyle/>
          <a:p>
            <a:pPr>
              <a:lnSpc>
                <a:spcPct val="90000"/>
              </a:lnSpc>
            </a:pPr>
            <a:r>
              <a:rPr lang="en-US" sz="2400" dirty="0" smtClean="0"/>
              <a:t>Dr. Howard Koh, Assistant Secretary for Health, convened HHS agency heads </a:t>
            </a:r>
          </a:p>
          <a:p>
            <a:pPr>
              <a:lnSpc>
                <a:spcPct val="90000"/>
              </a:lnSpc>
            </a:pPr>
            <a:r>
              <a:rPr lang="en-US" sz="2400" dirty="0" smtClean="0"/>
              <a:t>HHS Tobacco Prevention and Control Working Group</a:t>
            </a:r>
          </a:p>
          <a:p>
            <a:pPr>
              <a:lnSpc>
                <a:spcPct val="90000"/>
              </a:lnSpc>
            </a:pPr>
            <a:r>
              <a:rPr lang="en-US" sz="2400" dirty="0" smtClean="0"/>
              <a:t>Created subcommittees on Regulation, Surveillance, Prevention Policies, Education and Communication, and Cessation and Treatment</a:t>
            </a:r>
          </a:p>
          <a:p>
            <a:pPr>
              <a:lnSpc>
                <a:spcPct val="90000"/>
              </a:lnSpc>
            </a:pPr>
            <a:r>
              <a:rPr lang="en-US" sz="2400" dirty="0" smtClean="0"/>
              <a:t>CDC $54 million national counter-marketing campaign, plus Million Hearts Campaign</a:t>
            </a:r>
          </a:p>
          <a:p>
            <a:pPr>
              <a:lnSpc>
                <a:spcPct val="90000"/>
              </a:lnSpc>
            </a:pPr>
            <a:r>
              <a:rPr lang="en-US" sz="2400" dirty="0" smtClean="0"/>
              <a:t>FDA warning inserts, pending legal challenge</a:t>
            </a:r>
          </a:p>
        </p:txBody>
      </p:sp>
      <p:sp>
        <p:nvSpPr>
          <p:cNvPr id="4" name="Slide Number Placeholder 3"/>
          <p:cNvSpPr>
            <a:spLocks noGrp="1"/>
          </p:cNvSpPr>
          <p:nvPr>
            <p:ph type="sldNum" sz="quarter" idx="12"/>
          </p:nvPr>
        </p:nvSpPr>
        <p:spPr/>
        <p:txBody>
          <a:bodyPr/>
          <a:lstStyle/>
          <a:p>
            <a:pPr>
              <a:defRPr/>
            </a:pPr>
            <a:fld id="{57CEEC66-96DC-4663-AE92-7221912BB18E}" type="slidenum">
              <a:rPr lang="en-US"/>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latin typeface="+mn-lt"/>
              </a:rPr>
              <a:t>Key Behavioral Health Partnerships</a:t>
            </a:r>
            <a:endParaRPr lang="en-US" dirty="0">
              <a:latin typeface="+mn-lt"/>
            </a:endParaRPr>
          </a:p>
        </p:txBody>
      </p:sp>
      <p:sp>
        <p:nvSpPr>
          <p:cNvPr id="3" name="Content Placeholder 2"/>
          <p:cNvSpPr>
            <a:spLocks noGrp="1"/>
          </p:cNvSpPr>
          <p:nvPr>
            <p:ph idx="1"/>
          </p:nvPr>
        </p:nvSpPr>
        <p:spPr>
          <a:xfrm>
            <a:off x="457200" y="1676400"/>
            <a:ext cx="8229600" cy="4953000"/>
          </a:xfrm>
        </p:spPr>
        <p:txBody>
          <a:bodyPr>
            <a:normAutofit fontScale="70000" lnSpcReduction="20000"/>
          </a:bodyPr>
          <a:lstStyle/>
          <a:p>
            <a:pPr marL="420624" indent="-384048" fontAlgn="auto">
              <a:spcAft>
                <a:spcPts val="0"/>
              </a:spcAft>
              <a:buFont typeface="Wingdings 2"/>
              <a:buChar char=""/>
              <a:defRPr/>
            </a:pPr>
            <a:r>
              <a:rPr lang="en-US" dirty="0" smtClean="0"/>
              <a:t>American Psychiatric Nurses Association (APNA)</a:t>
            </a:r>
          </a:p>
          <a:p>
            <a:pPr marL="420624" indent="-384048" fontAlgn="auto">
              <a:spcAft>
                <a:spcPts val="0"/>
              </a:spcAft>
              <a:buFont typeface="Wingdings 2"/>
              <a:buChar char=""/>
              <a:defRPr/>
            </a:pPr>
            <a:r>
              <a:rPr lang="en-US" dirty="0" smtClean="0"/>
              <a:t>Depression and Bipolar Support Alliance (DBSA)</a:t>
            </a:r>
          </a:p>
          <a:p>
            <a:pPr marL="420624" indent="-384048" fontAlgn="auto">
              <a:spcAft>
                <a:spcPts val="0"/>
              </a:spcAft>
              <a:buFont typeface="Wingdings 2"/>
              <a:buChar char=""/>
              <a:defRPr/>
            </a:pPr>
            <a:r>
              <a:rPr lang="en-US" dirty="0" smtClean="0"/>
              <a:t>Community Anti-Drug Coalition of America (CADCA)</a:t>
            </a:r>
          </a:p>
          <a:p>
            <a:pPr marL="420624" indent="-384048" fontAlgn="auto">
              <a:spcAft>
                <a:spcPts val="0"/>
              </a:spcAft>
              <a:buFont typeface="Wingdings 2"/>
              <a:buChar char=""/>
              <a:defRPr/>
            </a:pPr>
            <a:r>
              <a:rPr lang="en-US" dirty="0" smtClean="0"/>
              <a:t>Faces and Voices of Recovery</a:t>
            </a:r>
          </a:p>
          <a:p>
            <a:pPr marL="420624" indent="-384048" fontAlgn="auto">
              <a:spcAft>
                <a:spcPts val="0"/>
              </a:spcAft>
              <a:buFont typeface="Wingdings 2"/>
              <a:buChar char=""/>
              <a:defRPr/>
            </a:pPr>
            <a:r>
              <a:rPr lang="en-US" dirty="0" smtClean="0"/>
              <a:t>National Association of Alcoholism and Drug Abuse Counselors (NAADAC)</a:t>
            </a:r>
          </a:p>
          <a:p>
            <a:pPr marL="420624" indent="-384048" fontAlgn="auto">
              <a:spcAft>
                <a:spcPts val="0"/>
              </a:spcAft>
              <a:buFont typeface="Wingdings 2"/>
              <a:buChar char=""/>
              <a:defRPr/>
            </a:pPr>
            <a:r>
              <a:rPr lang="en-US" dirty="0" smtClean="0"/>
              <a:t>National Alliance on Mental Illness (NAMI)</a:t>
            </a:r>
          </a:p>
          <a:p>
            <a:pPr marL="420624" indent="-384048" fontAlgn="auto">
              <a:spcAft>
                <a:spcPts val="0"/>
              </a:spcAft>
              <a:buFont typeface="Wingdings 2"/>
              <a:buChar char=""/>
              <a:defRPr/>
            </a:pPr>
            <a:r>
              <a:rPr lang="en-US" dirty="0" smtClean="0"/>
              <a:t>National Association of State Alcohol/Drug Abuse Directors (NASADAD)</a:t>
            </a:r>
          </a:p>
          <a:p>
            <a:pPr marL="420624" indent="-384048" fontAlgn="auto">
              <a:spcAft>
                <a:spcPts val="0"/>
              </a:spcAft>
              <a:buFont typeface="Wingdings 2"/>
              <a:buChar char=""/>
              <a:defRPr/>
            </a:pPr>
            <a:r>
              <a:rPr lang="en-US" dirty="0" smtClean="0"/>
              <a:t>National Association of State Mental Health Program Directors (NASMHPD)</a:t>
            </a:r>
          </a:p>
          <a:p>
            <a:pPr marL="420624" indent="-384048" fontAlgn="auto">
              <a:spcAft>
                <a:spcPts val="0"/>
              </a:spcAft>
              <a:buFont typeface="Wingdings 2"/>
              <a:buChar char=""/>
              <a:defRPr/>
            </a:pPr>
            <a:r>
              <a:rPr lang="en-US" dirty="0" smtClean="0"/>
              <a:t>The National Council</a:t>
            </a:r>
          </a:p>
          <a:p>
            <a:pPr marL="420624" indent="-384048" fontAlgn="auto">
              <a:spcAft>
                <a:spcPts val="0"/>
              </a:spcAft>
              <a:buFont typeface="Wingdings 2"/>
              <a:buChar char=""/>
              <a:defRPr/>
            </a:pPr>
            <a:r>
              <a:rPr lang="en-US" dirty="0" smtClean="0"/>
              <a:t>Mental Health America</a:t>
            </a:r>
          </a:p>
          <a:p>
            <a:pPr marL="420624" indent="-384048" fontAlgn="auto">
              <a:spcAft>
                <a:spcPts val="0"/>
              </a:spcAft>
              <a:buFont typeface="Wingdings 2"/>
              <a:buChar char=""/>
              <a:defRPr/>
            </a:pPr>
            <a:r>
              <a:rPr lang="en-US" dirty="0" smtClean="0"/>
              <a:t>University of Colorado Medical School at Denver</a:t>
            </a:r>
          </a:p>
          <a:p>
            <a:pPr marL="420624" indent="-384048" fontAlgn="auto">
              <a:spcAft>
                <a:spcPts val="0"/>
              </a:spcAft>
              <a:buFont typeface="Wingdings 2"/>
              <a:buChar char=""/>
              <a:defRPr/>
            </a:pPr>
            <a:r>
              <a:rPr lang="en-US" dirty="0" smtClean="0"/>
              <a:t>Substance Abuse and Mental Health Services Administration (SAMHSA)</a:t>
            </a:r>
          </a:p>
          <a:p>
            <a:pPr marL="420624" indent="-384048" fontAlgn="auto">
              <a:spcAft>
                <a:spcPts val="0"/>
              </a:spcAft>
              <a:buFont typeface="Wingdings 2"/>
              <a:buChar char=""/>
              <a:defRPr/>
            </a:pPr>
            <a:endParaRPr lang="en-US" dirty="0"/>
          </a:p>
        </p:txBody>
      </p:sp>
      <p:sp>
        <p:nvSpPr>
          <p:cNvPr id="4" name="Slide Number Placeholder 3"/>
          <p:cNvSpPr>
            <a:spLocks noGrp="1"/>
          </p:cNvSpPr>
          <p:nvPr>
            <p:ph type="sldNum" sz="quarter" idx="12"/>
          </p:nvPr>
        </p:nvSpPr>
        <p:spPr/>
        <p:txBody>
          <a:bodyPr/>
          <a:lstStyle/>
          <a:p>
            <a:pPr>
              <a:defRPr/>
            </a:pPr>
            <a:fld id="{1F33CBC9-59B9-4668-BD9B-A926A0063B06}" type="slidenum">
              <a:rPr lang="en-US"/>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p:txBody>
          <a:bodyPr/>
          <a:lstStyle/>
          <a:p>
            <a:pPr eaLnBrk="1" hangingPunct="1">
              <a:defRPr/>
            </a:pPr>
            <a:r>
              <a:rPr lang="en-US" dirty="0" smtClean="0"/>
              <a:t>Tobacco Tipping Point?</a:t>
            </a:r>
          </a:p>
        </p:txBody>
      </p:sp>
      <p:sp>
        <p:nvSpPr>
          <p:cNvPr id="72707" name="Rectangle 3"/>
          <p:cNvSpPr>
            <a:spLocks noGrp="1" noChangeArrowheads="1"/>
          </p:cNvSpPr>
          <p:nvPr>
            <p:ph type="body" idx="1"/>
          </p:nvPr>
        </p:nvSpPr>
        <p:spPr/>
        <p:txBody>
          <a:bodyPr/>
          <a:lstStyle/>
          <a:p>
            <a:pPr eaLnBrk="1" hangingPunct="1"/>
            <a:r>
              <a:rPr lang="en-US" sz="2800" dirty="0" smtClean="0">
                <a:effectLst/>
              </a:rPr>
              <a:t>California 11.9% adult smoking prevalence in 2010</a:t>
            </a:r>
          </a:p>
          <a:p>
            <a:pPr eaLnBrk="1" hangingPunct="1"/>
            <a:r>
              <a:rPr lang="en-US" sz="2800" dirty="0" smtClean="0">
                <a:effectLst/>
              </a:rPr>
              <a:t>National prevalence in 2010 at modern low—19.3 %!</a:t>
            </a:r>
          </a:p>
          <a:p>
            <a:pPr eaLnBrk="1" hangingPunct="1"/>
            <a:r>
              <a:rPr lang="en-US" sz="2800" dirty="0" smtClean="0">
                <a:effectLst/>
              </a:rPr>
              <a:t>Smokers smoke fewer cigarettes</a:t>
            </a:r>
          </a:p>
          <a:p>
            <a:pPr eaLnBrk="1" hangingPunct="1"/>
            <a:r>
              <a:rPr lang="en-US" sz="2800" dirty="0" smtClean="0">
                <a:effectLst/>
              </a:rPr>
              <a:t>Northern California Kaiser Permanente at 9%</a:t>
            </a:r>
          </a:p>
          <a:p>
            <a:pPr eaLnBrk="1" hangingPunct="1"/>
            <a:r>
              <a:rPr lang="en-US" sz="2800" dirty="0" smtClean="0">
                <a:effectLst/>
              </a:rPr>
              <a:t>Proliferation of smoke-free areas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Tobacco Tipping Point (2)?</a:t>
            </a:r>
            <a:endParaRPr lang="en-US" dirty="0"/>
          </a:p>
        </p:txBody>
      </p:sp>
      <p:sp>
        <p:nvSpPr>
          <p:cNvPr id="3" name="Content Placeholder 2"/>
          <p:cNvSpPr>
            <a:spLocks noGrp="1"/>
          </p:cNvSpPr>
          <p:nvPr>
            <p:ph idx="1"/>
          </p:nvPr>
        </p:nvSpPr>
        <p:spPr/>
        <p:txBody>
          <a:bodyPr/>
          <a:lstStyle/>
          <a:p>
            <a:pPr>
              <a:defRPr/>
            </a:pPr>
            <a:r>
              <a:rPr lang="en-US" sz="2400" dirty="0" smtClean="0"/>
              <a:t>Physicians at 1% smoking prevalence</a:t>
            </a:r>
          </a:p>
          <a:p>
            <a:pPr>
              <a:defRPr/>
            </a:pPr>
            <a:r>
              <a:rPr lang="en-US" sz="2400" dirty="0" smtClean="0"/>
              <a:t>62 cent/pack federal tax increase 2009</a:t>
            </a:r>
          </a:p>
          <a:p>
            <a:pPr>
              <a:defRPr/>
            </a:pPr>
            <a:r>
              <a:rPr lang="en-US" sz="2400" dirty="0" smtClean="0"/>
              <a:t>Lung cancer deaths in women starting to fall</a:t>
            </a:r>
          </a:p>
          <a:p>
            <a:pPr>
              <a:defRPr/>
            </a:pPr>
            <a:r>
              <a:rPr lang="en-US" sz="2400" dirty="0" smtClean="0"/>
              <a:t>Increasing stigmatization of smoking</a:t>
            </a:r>
          </a:p>
          <a:p>
            <a:pPr>
              <a:defRPr/>
            </a:pPr>
            <a:r>
              <a:rPr lang="en-US" sz="2400" dirty="0" smtClean="0">
                <a:effectLst/>
              </a:rPr>
              <a:t>New FDA warning photos on cigarette packs</a:t>
            </a:r>
          </a:p>
          <a:p>
            <a:pPr>
              <a:defRPr/>
            </a:pPr>
            <a:r>
              <a:rPr lang="en-US" sz="2400" dirty="0" smtClean="0">
                <a:effectLst/>
              </a:rPr>
              <a:t>Joint Commission new regulations on smoking—smoking cessation one of 14 possible metrics, from which hospitals must pick 4 </a:t>
            </a:r>
          </a:p>
          <a:p>
            <a:pPr>
              <a:defRPr/>
            </a:pPr>
            <a:r>
              <a:rPr lang="en-US" sz="2400" dirty="0" smtClean="0">
                <a:effectLst/>
              </a:rPr>
              <a:t>CDC’s $54 million ad campaign--2012 </a:t>
            </a:r>
          </a:p>
          <a:p>
            <a:pPr>
              <a:defRPr/>
            </a:pPr>
            <a:r>
              <a:rPr lang="en-US" sz="2400" dirty="0" smtClean="0">
                <a:effectLst/>
              </a:rPr>
              <a:t>Regulation of nicotine content in cigarettes?</a:t>
            </a:r>
          </a:p>
          <a:p>
            <a:pPr>
              <a:defRPr/>
            </a:pPr>
            <a:endParaRPr lang="en-US" dirty="0" smtClean="0">
              <a:effectLst/>
            </a:endParaRPr>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pPr eaLnBrk="1" hangingPunct="1">
              <a:defRPr/>
            </a:pPr>
            <a:r>
              <a:rPr lang="en-US" dirty="0" smtClean="0"/>
              <a:t>Power of Intervention</a:t>
            </a:r>
          </a:p>
        </p:txBody>
      </p:sp>
      <p:sp>
        <p:nvSpPr>
          <p:cNvPr id="74755" name="Rectangle 3"/>
          <p:cNvSpPr>
            <a:spLocks noGrp="1" noChangeArrowheads="1"/>
          </p:cNvSpPr>
          <p:nvPr>
            <p:ph type="body" idx="1"/>
          </p:nvPr>
        </p:nvSpPr>
        <p:spPr>
          <a:xfrm>
            <a:off x="457200" y="1371600"/>
            <a:ext cx="7467600" cy="4525963"/>
          </a:xfrm>
        </p:spPr>
        <p:txBody>
          <a:bodyPr/>
          <a:lstStyle/>
          <a:p>
            <a:pPr eaLnBrk="1" hangingPunct="1"/>
            <a:r>
              <a:rPr lang="en-US" dirty="0" smtClean="0">
                <a:effectLst/>
              </a:rPr>
              <a:t>⅓</a:t>
            </a:r>
            <a:r>
              <a:rPr lang="en-US" b="1" dirty="0" smtClean="0">
                <a:effectLst/>
              </a:rPr>
              <a:t> </a:t>
            </a:r>
            <a:r>
              <a:rPr lang="en-US" sz="2800" dirty="0" smtClean="0">
                <a:effectLst/>
              </a:rPr>
              <a:t>to </a:t>
            </a:r>
            <a:r>
              <a:rPr lang="en-US" dirty="0" smtClean="0">
                <a:effectLst/>
              </a:rPr>
              <a:t>½</a:t>
            </a:r>
            <a:r>
              <a:rPr lang="en-US" sz="2800" dirty="0" smtClean="0">
                <a:effectLst/>
              </a:rPr>
              <a:t>  of the 46.6 million smokers will die from the habit. Of the 31.1 million who want to quit, 10.3 to 15.5 million will die from smoking.</a:t>
            </a:r>
          </a:p>
          <a:p>
            <a:pPr eaLnBrk="1" hangingPunct="1"/>
            <a:r>
              <a:rPr lang="en-US" sz="2800" dirty="0" smtClean="0">
                <a:effectLst/>
              </a:rPr>
              <a:t>Increasing the 3% base line cessation rate to 10% would save 1 million additional lives.</a:t>
            </a:r>
          </a:p>
          <a:p>
            <a:pPr eaLnBrk="1" hangingPunct="1"/>
            <a:r>
              <a:rPr lang="en-US" sz="2800" dirty="0" smtClean="0">
                <a:effectLst/>
              </a:rPr>
              <a:t>If cessation rates rose to 15%, 1.5 million additional lives would be saved.</a:t>
            </a:r>
          </a:p>
          <a:p>
            <a:pPr eaLnBrk="1" hangingPunct="1"/>
            <a:r>
              <a:rPr lang="en-US" sz="2800" dirty="0" smtClean="0">
                <a:effectLst/>
              </a:rPr>
              <a:t>No other health intervention could make such a difference!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 y="274638"/>
            <a:ext cx="9090025" cy="1143000"/>
          </a:xfrm>
        </p:spPr>
        <p:txBody>
          <a:bodyPr>
            <a:normAutofit/>
          </a:bodyPr>
          <a:lstStyle/>
          <a:p>
            <a:pPr algn="ctr" fontAlgn="auto">
              <a:spcAft>
                <a:spcPts val="0"/>
              </a:spcAft>
              <a:defRPr/>
            </a:pPr>
            <a:r>
              <a:rPr lang="en-US" dirty="0" smtClean="0">
                <a:latin typeface="+mn-lt"/>
              </a:rPr>
              <a:t>Thank You</a:t>
            </a:r>
            <a:endParaRPr lang="en-US" dirty="0">
              <a:latin typeface="+mn-lt"/>
            </a:endParaRPr>
          </a:p>
        </p:txBody>
      </p:sp>
      <p:sp>
        <p:nvSpPr>
          <p:cNvPr id="3" name="Content Placeholder 2"/>
          <p:cNvSpPr>
            <a:spLocks noGrp="1"/>
          </p:cNvSpPr>
          <p:nvPr>
            <p:ph idx="1"/>
          </p:nvPr>
        </p:nvSpPr>
        <p:spPr>
          <a:xfrm>
            <a:off x="0" y="1600200"/>
            <a:ext cx="9144000" cy="4953000"/>
          </a:xfrm>
        </p:spPr>
        <p:txBody>
          <a:bodyPr>
            <a:normAutofit fontScale="85000" lnSpcReduction="20000"/>
          </a:bodyPr>
          <a:lstStyle/>
          <a:p>
            <a:pPr marL="420624" indent="-384048" algn="ctr" fontAlgn="auto">
              <a:lnSpc>
                <a:spcPct val="110000"/>
              </a:lnSpc>
              <a:spcAft>
                <a:spcPts val="0"/>
              </a:spcAft>
              <a:buFont typeface="Wingdings 2"/>
              <a:buNone/>
              <a:defRPr/>
            </a:pPr>
            <a:r>
              <a:rPr lang="en-US" dirty="0" smtClean="0">
                <a:solidFill>
                  <a:srgbClr val="FFFF99"/>
                </a:solidFill>
              </a:rPr>
              <a:t>Steven A. Schroeder, MD</a:t>
            </a:r>
          </a:p>
          <a:p>
            <a:pPr marL="420624" indent="-384048" algn="ctr" fontAlgn="auto">
              <a:lnSpc>
                <a:spcPct val="80000"/>
              </a:lnSpc>
              <a:spcAft>
                <a:spcPts val="0"/>
              </a:spcAft>
              <a:buFont typeface="Wingdings 2"/>
              <a:buNone/>
              <a:defRPr/>
            </a:pPr>
            <a:r>
              <a:rPr lang="en-US" sz="2000" dirty="0" smtClean="0"/>
              <a:t>Director, Smoking Cessation Leadership Center</a:t>
            </a:r>
          </a:p>
          <a:p>
            <a:pPr marL="420624" indent="-384048" algn="ctr" fontAlgn="auto">
              <a:lnSpc>
                <a:spcPct val="80000"/>
              </a:lnSpc>
              <a:spcAft>
                <a:spcPts val="0"/>
              </a:spcAft>
              <a:buNone/>
              <a:defRPr/>
            </a:pPr>
            <a:r>
              <a:rPr lang="en-US" sz="2000" dirty="0" smtClean="0"/>
              <a:t>University of California, San Francisco</a:t>
            </a:r>
          </a:p>
          <a:p>
            <a:pPr marL="420624" indent="-384048" algn="ctr" fontAlgn="auto">
              <a:lnSpc>
                <a:spcPct val="80000"/>
              </a:lnSpc>
              <a:spcAft>
                <a:spcPts val="0"/>
              </a:spcAft>
              <a:buNone/>
              <a:defRPr/>
            </a:pPr>
            <a:endParaRPr lang="en-US" dirty="0" smtClean="0"/>
          </a:p>
          <a:p>
            <a:pPr marL="36576" indent="0" algn="ctr" fontAlgn="auto">
              <a:spcAft>
                <a:spcPts val="0"/>
              </a:spcAft>
              <a:buFont typeface="Wingdings 2"/>
              <a:buNone/>
              <a:defRPr/>
            </a:pPr>
            <a:r>
              <a:rPr lang="en-US" dirty="0" smtClean="0">
                <a:solidFill>
                  <a:srgbClr val="FFFF99"/>
                </a:solidFill>
              </a:rPr>
              <a:t>Reason S. Reyes, MPA </a:t>
            </a:r>
          </a:p>
          <a:p>
            <a:pPr marL="36576" indent="0" algn="ctr" fontAlgn="auto">
              <a:spcAft>
                <a:spcPts val="0"/>
              </a:spcAft>
              <a:buFont typeface="Wingdings 2"/>
              <a:buNone/>
              <a:defRPr/>
            </a:pPr>
            <a:r>
              <a:rPr lang="en-US" sz="2100" dirty="0" smtClean="0"/>
              <a:t>Director </a:t>
            </a:r>
            <a:r>
              <a:rPr lang="en-US" sz="2100" dirty="0"/>
              <a:t>of </a:t>
            </a:r>
            <a:r>
              <a:rPr lang="en-US" sz="2100" dirty="0" smtClean="0"/>
              <a:t>Technical Assistance </a:t>
            </a:r>
          </a:p>
          <a:p>
            <a:pPr marL="36576" indent="0" algn="ctr" fontAlgn="auto">
              <a:spcAft>
                <a:spcPts val="0"/>
              </a:spcAft>
              <a:buFont typeface="Wingdings 2"/>
              <a:buNone/>
              <a:defRPr/>
            </a:pPr>
            <a:r>
              <a:rPr lang="en-US" sz="2100" dirty="0" smtClean="0"/>
              <a:t>Smoking Cessation Leadership Center, UCSF</a:t>
            </a:r>
          </a:p>
          <a:p>
            <a:pPr marL="36576" indent="0" algn="ctr" fontAlgn="auto">
              <a:spcAft>
                <a:spcPts val="0"/>
              </a:spcAft>
              <a:buFont typeface="Wingdings 2"/>
              <a:buNone/>
              <a:defRPr/>
            </a:pPr>
            <a:r>
              <a:rPr lang="en-US" sz="2100" dirty="0" smtClean="0"/>
              <a:t>rreyes@medicine.ucsf.edu</a:t>
            </a:r>
          </a:p>
          <a:p>
            <a:pPr marL="420624" indent="-384048" algn="ctr" fontAlgn="auto">
              <a:spcAft>
                <a:spcPts val="0"/>
              </a:spcAft>
              <a:buFont typeface="Wingdings 2"/>
              <a:buNone/>
              <a:defRPr/>
            </a:pPr>
            <a:endParaRPr lang="en-US" dirty="0" smtClean="0"/>
          </a:p>
          <a:p>
            <a:pPr marL="420624" indent="-384048" algn="ctr" fontAlgn="auto">
              <a:spcAft>
                <a:spcPts val="0"/>
              </a:spcAft>
              <a:buFont typeface="Wingdings 2"/>
              <a:buNone/>
              <a:defRPr/>
            </a:pPr>
            <a:r>
              <a:rPr lang="en-US" dirty="0" smtClean="0">
                <a:solidFill>
                  <a:srgbClr val="FFFF99"/>
                </a:solidFill>
              </a:rPr>
              <a:t>Smoking Cessation Leadership Center</a:t>
            </a:r>
          </a:p>
          <a:p>
            <a:pPr marL="420624" indent="-384048" algn="ctr" fontAlgn="auto">
              <a:spcAft>
                <a:spcPts val="0"/>
              </a:spcAft>
              <a:buFont typeface="Wingdings 2"/>
              <a:buNone/>
              <a:defRPr/>
            </a:pPr>
            <a:r>
              <a:rPr lang="en-US" dirty="0" smtClean="0"/>
              <a:t>1-877-509-3786 (toll free)</a:t>
            </a:r>
          </a:p>
          <a:p>
            <a:pPr marL="420624" indent="-384048" algn="ctr" fontAlgn="auto">
              <a:spcAft>
                <a:spcPts val="0"/>
              </a:spcAft>
              <a:buFont typeface="Wingdings 2"/>
              <a:buNone/>
              <a:defRPr/>
            </a:pPr>
            <a:endParaRPr lang="en-US" dirty="0" smtClean="0">
              <a:solidFill>
                <a:srgbClr val="FFFF99"/>
              </a:solidFill>
            </a:endParaRPr>
          </a:p>
          <a:p>
            <a:pPr marL="420624" indent="-384048" algn="ctr" fontAlgn="auto">
              <a:spcAft>
                <a:spcPts val="0"/>
              </a:spcAft>
              <a:buFont typeface="Wingdings 2"/>
              <a:buNone/>
              <a:defRPr/>
            </a:pPr>
            <a:r>
              <a:rPr lang="en-US" sz="2400" dirty="0" smtClean="0"/>
              <a:t>Resources available on website</a:t>
            </a:r>
            <a:r>
              <a:rPr lang="en-US" sz="3200" dirty="0" smtClean="0"/>
              <a:t> </a:t>
            </a:r>
            <a:r>
              <a:rPr lang="en-US" sz="2800" dirty="0" smtClean="0">
                <a:solidFill>
                  <a:srgbClr val="FFFF99"/>
                </a:solidFill>
              </a:rPr>
              <a:t>http://smokingcessationleadership.ucsf.edu</a:t>
            </a:r>
            <a:endParaRPr lang="en-US" sz="2800" dirty="0"/>
          </a:p>
        </p:txBody>
      </p:sp>
      <p:sp>
        <p:nvSpPr>
          <p:cNvPr id="4" name="Slide Number Placeholder 3"/>
          <p:cNvSpPr>
            <a:spLocks noGrp="1"/>
          </p:cNvSpPr>
          <p:nvPr>
            <p:ph type="sldNum" sz="quarter" idx="12"/>
          </p:nvPr>
        </p:nvSpPr>
        <p:spPr/>
        <p:txBody>
          <a:bodyPr/>
          <a:lstStyle/>
          <a:p>
            <a:pPr>
              <a:defRPr/>
            </a:pPr>
            <a:fld id="{65EE33D1-DDF9-43A8-A8BC-77588054A6F2}" type="slidenum">
              <a:rPr lang="en-US"/>
              <a:pPr>
                <a:defRPr/>
              </a:pPr>
              <a:t>83</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fontAlgn="auto">
              <a:spcAft>
                <a:spcPts val="0"/>
              </a:spcAft>
              <a:defRPr/>
            </a:pPr>
            <a:r>
              <a:rPr lang="en-US" dirty="0">
                <a:latin typeface="+mn-lt"/>
              </a:rPr>
              <a:t>Work with SAMHSA</a:t>
            </a:r>
          </a:p>
        </p:txBody>
      </p:sp>
      <p:sp>
        <p:nvSpPr>
          <p:cNvPr id="30723" name="Rectangle 3"/>
          <p:cNvSpPr>
            <a:spLocks noGrp="1" noChangeArrowheads="1"/>
          </p:cNvSpPr>
          <p:nvPr>
            <p:ph type="body" sz="half" idx="1"/>
          </p:nvPr>
        </p:nvSpPr>
        <p:spPr>
          <a:xfrm>
            <a:off x="152400" y="1600200"/>
            <a:ext cx="3810000" cy="4800600"/>
          </a:xfrm>
        </p:spPr>
        <p:txBody>
          <a:bodyPr>
            <a:normAutofit/>
          </a:bodyPr>
          <a:lstStyle/>
          <a:p>
            <a:pPr marL="420624" indent="-384048" fontAlgn="auto">
              <a:lnSpc>
                <a:spcPct val="90000"/>
              </a:lnSpc>
              <a:spcAft>
                <a:spcPts val="0"/>
              </a:spcAft>
              <a:buFont typeface="Wingdings 2"/>
              <a:buChar char=""/>
              <a:defRPr/>
            </a:pPr>
            <a:r>
              <a:rPr lang="en-US" sz="2400" dirty="0" smtClean="0"/>
              <a:t>Created </a:t>
            </a:r>
            <a:r>
              <a:rPr lang="en-US" sz="2400" dirty="0"/>
              <a:t>SAMHSA’s Tobacco-Free Initiative</a:t>
            </a:r>
          </a:p>
          <a:p>
            <a:pPr marL="420624" indent="-384048" fontAlgn="auto">
              <a:lnSpc>
                <a:spcPct val="90000"/>
              </a:lnSpc>
              <a:spcAft>
                <a:spcPts val="0"/>
              </a:spcAft>
              <a:buFont typeface="Wingdings 2"/>
              <a:buChar char=""/>
              <a:defRPr/>
            </a:pPr>
            <a:r>
              <a:rPr lang="en-US" sz="2400" dirty="0" smtClean="0"/>
              <a:t>Integrate smoking cessation into its agency’s mission</a:t>
            </a:r>
          </a:p>
          <a:p>
            <a:pPr marL="420624" indent="-384048" fontAlgn="auto">
              <a:lnSpc>
                <a:spcPct val="90000"/>
              </a:lnSpc>
              <a:spcAft>
                <a:spcPts val="0"/>
              </a:spcAft>
              <a:buFont typeface="Wingdings 2"/>
              <a:buChar char=""/>
              <a:defRPr/>
            </a:pPr>
            <a:r>
              <a:rPr lang="en-US" sz="2400" dirty="0" smtClean="0"/>
              <a:t>See later slides by Reason Reyes</a:t>
            </a:r>
          </a:p>
        </p:txBody>
      </p:sp>
      <p:graphicFrame>
        <p:nvGraphicFramePr>
          <p:cNvPr id="46084" name="Object 4"/>
          <p:cNvGraphicFramePr>
            <a:graphicFrameLocks noGrp="1" noChangeAspect="1"/>
          </p:cNvGraphicFramePr>
          <p:nvPr>
            <p:ph sz="half" idx="2"/>
          </p:nvPr>
        </p:nvGraphicFramePr>
        <p:xfrm>
          <a:off x="4724400" y="1299746"/>
          <a:ext cx="4038600" cy="5482054"/>
        </p:xfrm>
        <a:graphic>
          <a:graphicData uri="http://schemas.openxmlformats.org/presentationml/2006/ole">
            <mc:AlternateContent xmlns:mc="http://schemas.openxmlformats.org/markup-compatibility/2006">
              <mc:Choice xmlns:v="urn:schemas-microsoft-com:vml" Requires="v">
                <p:oleObj spid="_x0000_s46096" name="Acrobat Document" r:id="rId4" imgW="19200000" imgH="26057143" progId="AcroExch.Document.7">
                  <p:embed/>
                </p:oleObj>
              </mc:Choice>
              <mc:Fallback>
                <p:oleObj name="Acrobat Document" r:id="rId4" imgW="19200000" imgH="26057143" progId="AcroExch.Document.7">
                  <p:embed/>
                  <p:pic>
                    <p:nvPicPr>
                      <p:cNvPr id="0" name="Picture 1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299746"/>
                        <a:ext cx="4038600" cy="54820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4"/>
          <p:cNvSpPr>
            <a:spLocks noGrp="1"/>
          </p:cNvSpPr>
          <p:nvPr>
            <p:ph type="sldNum" sz="quarter" idx="10"/>
          </p:nvPr>
        </p:nvSpPr>
        <p:spPr/>
        <p:txBody>
          <a:bodyPr/>
          <a:lstStyle/>
          <a:p>
            <a:pPr>
              <a:defRPr/>
            </a:pPr>
            <a:fld id="{5B99728C-930E-42F6-B7D3-D01460CDCDDF}" type="slidenum">
              <a:rPr lang="en-US"/>
              <a:pPr>
                <a:defRPr/>
              </a:pPr>
              <a:t>9</a:t>
            </a:fld>
            <a:endParaRPr lang="en-US" dirty="0"/>
          </a:p>
        </p:txBody>
      </p:sp>
      <p:sp>
        <p:nvSpPr>
          <p:cNvPr id="46086" name="Text Box 6"/>
          <p:cNvSpPr txBox="1">
            <a:spLocks noChangeArrowheads="1"/>
          </p:cNvSpPr>
          <p:nvPr/>
        </p:nvSpPr>
        <p:spPr bwMode="auto">
          <a:xfrm>
            <a:off x="838200" y="6400800"/>
            <a:ext cx="3505200"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EDE8CD"/>
                </a:solidFill>
              </a:rPr>
              <a:t>In-Service Training Poster:  July 7, 2008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1662</TotalTime>
  <Words>8644</Words>
  <Application>Microsoft Office PowerPoint</Application>
  <PresentationFormat>On-screen Show (4:3)</PresentationFormat>
  <Paragraphs>1099</Paragraphs>
  <Slides>83</Slides>
  <Notes>83</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83</vt:i4>
      </vt:variant>
    </vt:vector>
  </HeadingPairs>
  <TitlesOfParts>
    <vt:vector size="89" baseType="lpstr">
      <vt:lpstr>Technic</vt:lpstr>
      <vt:lpstr>Custom Design</vt:lpstr>
      <vt:lpstr>1_Custom Design</vt:lpstr>
      <vt:lpstr>Acrobat Document</vt:lpstr>
      <vt:lpstr>Chart</vt:lpstr>
      <vt:lpstr>Photo Editor Photo</vt:lpstr>
      <vt:lpstr>Community Engagement in Smoking Cessation</vt:lpstr>
      <vt:lpstr>Topics for Today</vt:lpstr>
      <vt:lpstr>Smoking Cessation Leadership Center</vt:lpstr>
      <vt:lpstr>SCLC’s Aim</vt:lpstr>
      <vt:lpstr>SCLC Partners with Many Groups</vt:lpstr>
      <vt:lpstr>Key Clinician Partnerships</vt:lpstr>
      <vt:lpstr>Example: Dental Hygienists</vt:lpstr>
      <vt:lpstr>Key Behavioral Health Partnerships</vt:lpstr>
      <vt:lpstr>Work with SAMHSA</vt:lpstr>
      <vt:lpstr>HRSA – 2011 Performance Measures</vt:lpstr>
      <vt:lpstr>PowerPoint Presentation</vt:lpstr>
      <vt:lpstr>PowerPoint Presentation</vt:lpstr>
      <vt:lpstr>PowerPoint Presentation</vt:lpstr>
      <vt:lpstr>TRENDS in ADULT SMOKING, by SEX—U.S., 1955–2010</vt:lpstr>
      <vt:lpstr>Smoking Prevalence and Average Number of Cigarettes Smoked per Day per Current Smoker 1965-2010 </vt:lpstr>
      <vt:lpstr>Tobacco’s Deadly Toll</vt:lpstr>
      <vt:lpstr>PowerPoint Presentation</vt:lpstr>
      <vt:lpstr>PowerPoint Presentation</vt:lpstr>
      <vt:lpstr>PREVALENCE of ADULT SMOKING,  by RACE/ETHNICITY—U.S., 2009</vt:lpstr>
      <vt:lpstr>PREVALENCE of ADULT SMOKING,  by EDUCATION—U.S., 2009</vt:lpstr>
      <vt:lpstr>Smoking and Mental Illness:  The Heavy Burden</vt:lpstr>
      <vt:lpstr>PowerPoint Presentation</vt:lpstr>
      <vt:lpstr>PowerPoint Presentation</vt:lpstr>
      <vt:lpstr>PowerPoint Presentation</vt:lpstr>
      <vt:lpstr>The Real Culprit</vt:lpstr>
      <vt:lpstr>PowerPoint Presentation</vt:lpstr>
      <vt:lpstr>PowerPoint Presentation</vt:lpstr>
      <vt:lpstr>PowerPoint Presentation</vt:lpstr>
      <vt:lpstr>Secondhand Smoke Causes &gt;50,000 Deaths Annually</vt:lpstr>
      <vt:lpstr>Causal Associations with  Second-Hand Smoke</vt:lpstr>
      <vt:lpstr>PowerPoint Presentation</vt:lpstr>
      <vt:lpstr>Physicians Under-treat Smokers*</vt:lpstr>
      <vt:lpstr>Myths About Smoking and Mental Illness*</vt:lpstr>
      <vt:lpstr>PowerPoint Presentation</vt:lpstr>
      <vt:lpstr>PowerPoint Presentation</vt:lpstr>
      <vt:lpstr>Ways to Help Smokers Quit</vt:lpstr>
      <vt:lpstr>Pharmacotherapy</vt:lpstr>
      <vt:lpstr>Pharmacologic Methods:  First-line Therapies*</vt:lpstr>
      <vt:lpstr>Caveats About Cessation Literature</vt:lpstr>
      <vt:lpstr>LONG-TERM (6 month) QUIT RATES for AVAILABLE CESSATION MEDICATIONS</vt:lpstr>
      <vt:lpstr>NRT Patches</vt:lpstr>
      <vt:lpstr>Nicotine Gum</vt:lpstr>
      <vt:lpstr>PowerPoint Presentation</vt:lpstr>
      <vt:lpstr>VARENICLINE: Advantages and Disadvantages</vt:lpstr>
      <vt:lpstr>VARENICLINE: Warning</vt:lpstr>
      <vt:lpstr>Combination Therapy</vt:lpstr>
      <vt:lpstr>The 5 A’s: Review</vt:lpstr>
      <vt:lpstr>Ask. Advise. Refer. = 5 A’s</vt:lpstr>
      <vt:lpstr>Why the Focus on Quitlines?</vt:lpstr>
      <vt:lpstr>The National Card </vt:lpstr>
      <vt:lpstr>PowerPoint Presentation</vt:lpstr>
      <vt:lpstr>If Ready to Quit</vt:lpstr>
      <vt:lpstr>If Not Ready to Quit</vt:lpstr>
      <vt:lpstr>Tips for Your Office</vt:lpstr>
      <vt:lpstr>COMMUNITY PARTNERSHIPS</vt:lpstr>
      <vt:lpstr>The Performance Partnership Model </vt:lpstr>
      <vt:lpstr>Answers 4 Questions</vt:lpstr>
      <vt:lpstr>SAMHSA-SCLC  State Leadership Academies for Wellness and Smoking Cessation </vt:lpstr>
      <vt:lpstr>State Initiative Example  Do you CAARD?</vt:lpstr>
      <vt:lpstr>Do You CAARD? (2)</vt:lpstr>
      <vt:lpstr>PowerPoint Presentation</vt:lpstr>
      <vt:lpstr>County-Level: It’s Quitting Time, LA!</vt:lpstr>
      <vt:lpstr>The VA Project</vt:lpstr>
      <vt:lpstr>VA and the DoD</vt:lpstr>
      <vt:lpstr>Low-Cost, No-Cost Resources</vt:lpstr>
      <vt:lpstr>PowerPoint Presentation</vt:lpstr>
      <vt:lpstr>Tools and Resources</vt:lpstr>
      <vt:lpstr>PowerPoint Presentation</vt:lpstr>
      <vt:lpstr>Toolkits Tailored to Different Behavioral Health Populations </vt:lpstr>
      <vt:lpstr>Correctional Populations</vt:lpstr>
      <vt:lpstr>PowerPoint Presentation</vt:lpstr>
      <vt:lpstr>Peer-to-Peer Tobacco  Dependence Recovery Program</vt:lpstr>
      <vt:lpstr>AHRQ Pocket Guide</vt:lpstr>
      <vt:lpstr>Online Smoking Cessation Assistance</vt:lpstr>
      <vt:lpstr>Free Webinars</vt:lpstr>
      <vt:lpstr>PowerPoint Presentation</vt:lpstr>
      <vt:lpstr>Networking Opportunities</vt:lpstr>
      <vt:lpstr>What You Can Do Now</vt:lpstr>
      <vt:lpstr>HHS is on board!</vt:lpstr>
      <vt:lpstr>Tobacco Tipping Point?</vt:lpstr>
      <vt:lpstr>Tobacco Tipping Point (2)?</vt:lpstr>
      <vt:lpstr>Power of Intervention</vt:lpstr>
      <vt:lpstr>Thank You</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on Smoking Cessation</dc:title>
  <dc:creator>DGIM</dc:creator>
  <cp:lastModifiedBy>Clark, Brian</cp:lastModifiedBy>
  <cp:revision>445</cp:revision>
  <dcterms:created xsi:type="dcterms:W3CDTF">2009-12-16T20:57:47Z</dcterms:created>
  <dcterms:modified xsi:type="dcterms:W3CDTF">2013-08-02T18:43:51Z</dcterms:modified>
</cp:coreProperties>
</file>